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256" r:id="rId2"/>
    <p:sldId id="277" r:id="rId3"/>
    <p:sldId id="276" r:id="rId4"/>
    <p:sldId id="283" r:id="rId5"/>
    <p:sldId id="281" r:id="rId6"/>
    <p:sldId id="263" r:id="rId7"/>
    <p:sldId id="278" r:id="rId8"/>
    <p:sldId id="262" r:id="rId9"/>
    <p:sldId id="260" r:id="rId10"/>
    <p:sldId id="280" r:id="rId11"/>
    <p:sldId id="261" r:id="rId12"/>
    <p:sldId id="264" r:id="rId13"/>
    <p:sldId id="265" r:id="rId14"/>
    <p:sldId id="266" r:id="rId15"/>
    <p:sldId id="267" r:id="rId16"/>
    <p:sldId id="268" r:id="rId17"/>
    <p:sldId id="257" r:id="rId18"/>
    <p:sldId id="269" r:id="rId19"/>
    <p:sldId id="270" r:id="rId20"/>
    <p:sldId id="271" r:id="rId21"/>
    <p:sldId id="272" r:id="rId22"/>
    <p:sldId id="273"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GB" dirty="0"/>
          </a:p>
        </c:rich>
      </c:tx>
      <c:layout>
        <c:manualLayout>
          <c:xMode val="edge"/>
          <c:yMode val="edge"/>
          <c:x val="0.10696753183629826"/>
          <c:y val="6.9121201388522169E-3"/>
        </c:manualLayout>
      </c:layout>
      <c:overlay val="0"/>
    </c:title>
    <c:autoTitleDeleted val="0"/>
    <c:plotArea>
      <c:layout/>
      <c:scatterChart>
        <c:scatterStyle val="lineMarker"/>
        <c:varyColors val="0"/>
        <c:ser>
          <c:idx val="0"/>
          <c:order val="0"/>
          <c:tx>
            <c:strRef>
              <c:f>Sheet1!$B$7</c:f>
              <c:strCache>
                <c:ptCount val="1"/>
                <c:pt idx="0">
                  <c:v>Real</c:v>
                </c:pt>
              </c:strCache>
            </c:strRef>
          </c:tx>
          <c:xVal>
            <c:strRef>
              <c:f>Sheet1!$A$8:$A$11</c:f>
              <c:strCache>
                <c:ptCount val="4"/>
                <c:pt idx="0">
                  <c:v>Region</c:v>
                </c:pt>
                <c:pt idx="1">
                  <c:v>R+O</c:v>
                </c:pt>
                <c:pt idx="2">
                  <c:v>R+O+D</c:v>
                </c:pt>
                <c:pt idx="3">
                  <c:v>R+O+D+T</c:v>
                </c:pt>
              </c:strCache>
            </c:strRef>
          </c:xVal>
          <c:yVal>
            <c:numRef>
              <c:f>Sheet1!$B$8:$B$11</c:f>
              <c:numCache>
                <c:formatCode>General</c:formatCode>
                <c:ptCount val="4"/>
                <c:pt idx="0">
                  <c:v>193</c:v>
                </c:pt>
                <c:pt idx="1">
                  <c:v>73.13</c:v>
                </c:pt>
                <c:pt idx="2">
                  <c:v>62.600000000000023</c:v>
                </c:pt>
                <c:pt idx="3">
                  <c:v>56</c:v>
                </c:pt>
              </c:numCache>
            </c:numRef>
          </c:yVal>
          <c:smooth val="0"/>
        </c:ser>
        <c:ser>
          <c:idx val="1"/>
          <c:order val="1"/>
          <c:tx>
            <c:strRef>
              <c:f>Sheet1!$C$7</c:f>
              <c:strCache>
                <c:ptCount val="1"/>
                <c:pt idx="0">
                  <c:v>synth</c:v>
                </c:pt>
              </c:strCache>
            </c:strRef>
          </c:tx>
          <c:xVal>
            <c:strRef>
              <c:f>Sheet1!$A$8:$A$11</c:f>
              <c:strCache>
                <c:ptCount val="4"/>
                <c:pt idx="0">
                  <c:v>Region</c:v>
                </c:pt>
                <c:pt idx="1">
                  <c:v>R+O</c:v>
                </c:pt>
                <c:pt idx="2">
                  <c:v>R+O+D</c:v>
                </c:pt>
                <c:pt idx="3">
                  <c:v>R+O+D+T</c:v>
                </c:pt>
              </c:strCache>
            </c:strRef>
          </c:xVal>
          <c:yVal>
            <c:numRef>
              <c:f>Sheet1!$C$8:$C$11</c:f>
              <c:numCache>
                <c:formatCode>General</c:formatCode>
                <c:ptCount val="4"/>
                <c:pt idx="0">
                  <c:v>285</c:v>
                </c:pt>
                <c:pt idx="1">
                  <c:v>190</c:v>
                </c:pt>
                <c:pt idx="2">
                  <c:v>200</c:v>
                </c:pt>
                <c:pt idx="3">
                  <c:v>230</c:v>
                </c:pt>
              </c:numCache>
            </c:numRef>
          </c:yVal>
          <c:smooth val="0"/>
        </c:ser>
        <c:ser>
          <c:idx val="2"/>
          <c:order val="2"/>
          <c:tx>
            <c:strRef>
              <c:f>Sheet1!$D$7</c:f>
              <c:strCache>
                <c:ptCount val="1"/>
                <c:pt idx="0">
                  <c:v>other synth</c:v>
                </c:pt>
              </c:strCache>
            </c:strRef>
          </c:tx>
          <c:xVal>
            <c:strRef>
              <c:f>Sheet1!$A$8:$A$11</c:f>
              <c:strCache>
                <c:ptCount val="4"/>
                <c:pt idx="0">
                  <c:v>Region</c:v>
                </c:pt>
                <c:pt idx="1">
                  <c:v>R+O</c:v>
                </c:pt>
                <c:pt idx="2">
                  <c:v>R+O+D</c:v>
                </c:pt>
                <c:pt idx="3">
                  <c:v>R+O+D+T</c:v>
                </c:pt>
              </c:strCache>
            </c:strRef>
          </c:xVal>
          <c:yVal>
            <c:numRef>
              <c:f>Sheet1!$D$8:$D$11</c:f>
              <c:numCache>
                <c:formatCode>General</c:formatCode>
                <c:ptCount val="4"/>
                <c:pt idx="0">
                  <c:v>254.5</c:v>
                </c:pt>
                <c:pt idx="1">
                  <c:v>205.5</c:v>
                </c:pt>
                <c:pt idx="2">
                  <c:v>239</c:v>
                </c:pt>
                <c:pt idx="3">
                  <c:v>203</c:v>
                </c:pt>
              </c:numCache>
            </c:numRef>
          </c:yVal>
          <c:smooth val="0"/>
        </c:ser>
        <c:dLbls>
          <c:showLegendKey val="0"/>
          <c:showVal val="0"/>
          <c:showCatName val="0"/>
          <c:showSerName val="0"/>
          <c:showPercent val="0"/>
          <c:showBubbleSize val="0"/>
        </c:dLbls>
        <c:axId val="118359168"/>
        <c:axId val="118361088"/>
      </c:scatterChart>
      <c:valAx>
        <c:axId val="118359168"/>
        <c:scaling>
          <c:orientation val="minMax"/>
        </c:scaling>
        <c:delete val="0"/>
        <c:axPos val="b"/>
        <c:title>
          <c:tx>
            <c:rich>
              <a:bodyPr/>
              <a:lstStyle/>
              <a:p>
                <a:pPr>
                  <a:defRPr/>
                </a:pPr>
                <a:r>
                  <a:rPr lang="en-GB"/>
                  <a:t>Key</a:t>
                </a:r>
                <a:r>
                  <a:rPr lang="en-GB" baseline="0"/>
                  <a:t> Size</a:t>
                </a:r>
                <a:endParaRPr lang="en-GB"/>
              </a:p>
            </c:rich>
          </c:tx>
          <c:layout/>
          <c:overlay val="0"/>
        </c:title>
        <c:majorTickMark val="none"/>
        <c:minorTickMark val="none"/>
        <c:tickLblPos val="nextTo"/>
        <c:crossAx val="118361088"/>
        <c:crosses val="autoZero"/>
        <c:crossBetween val="midCat"/>
      </c:valAx>
      <c:valAx>
        <c:axId val="118361088"/>
        <c:scaling>
          <c:orientation val="minMax"/>
        </c:scaling>
        <c:delete val="0"/>
        <c:axPos val="l"/>
        <c:majorGridlines/>
        <c:title>
          <c:tx>
            <c:rich>
              <a:bodyPr/>
              <a:lstStyle/>
              <a:p>
                <a:pPr>
                  <a:defRPr/>
                </a:pPr>
                <a:r>
                  <a:rPr lang="en-US"/>
                  <a:t>Residual</a:t>
                </a:r>
              </a:p>
            </c:rich>
          </c:tx>
          <c:layout/>
          <c:overlay val="0"/>
        </c:title>
        <c:numFmt formatCode="General" sourceLinked="1"/>
        <c:majorTickMark val="none"/>
        <c:minorTickMark val="none"/>
        <c:tickLblPos val="nextTo"/>
        <c:crossAx val="11835916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Sheet7!$O$46</c:f>
              <c:strCache>
                <c:ptCount val="1"/>
                <c:pt idx="0">
                  <c:v>2011 original</c:v>
                </c:pt>
              </c:strCache>
            </c:strRef>
          </c:tx>
          <c:marker>
            <c:symbol val="none"/>
          </c:marker>
          <c:cat>
            <c:strRef>
              <c:f>Sheet7!$P$45:$S$45</c:f>
              <c:strCache>
                <c:ptCount val="4"/>
                <c:pt idx="0">
                  <c:v>Key 1</c:v>
                </c:pt>
                <c:pt idx="1">
                  <c:v>Key 2</c:v>
                </c:pt>
                <c:pt idx="2">
                  <c:v>Key 3</c:v>
                </c:pt>
                <c:pt idx="3">
                  <c:v>Key 4</c:v>
                </c:pt>
              </c:strCache>
            </c:strRef>
          </c:cat>
          <c:val>
            <c:numRef>
              <c:f>Sheet7!$P$46:$S$46</c:f>
              <c:numCache>
                <c:formatCode>0.00</c:formatCode>
                <c:ptCount val="4"/>
                <c:pt idx="0">
                  <c:v>0.39333333333333331</c:v>
                </c:pt>
                <c:pt idx="1">
                  <c:v>0.59666666666666668</c:v>
                </c:pt>
                <c:pt idx="2">
                  <c:v>0.72666666666666657</c:v>
                </c:pt>
                <c:pt idx="3">
                  <c:v>0.77999999999999992</c:v>
                </c:pt>
              </c:numCache>
            </c:numRef>
          </c:val>
          <c:smooth val="0"/>
        </c:ser>
        <c:ser>
          <c:idx val="1"/>
          <c:order val="1"/>
          <c:tx>
            <c:strRef>
              <c:f>Sheet7!$O$47</c:f>
              <c:strCache>
                <c:ptCount val="1"/>
                <c:pt idx="0">
                  <c:v>2010 synth</c:v>
                </c:pt>
              </c:strCache>
            </c:strRef>
          </c:tx>
          <c:marker>
            <c:symbol val="none"/>
          </c:marker>
          <c:cat>
            <c:strRef>
              <c:f>Sheet7!$P$45:$S$45</c:f>
              <c:strCache>
                <c:ptCount val="4"/>
                <c:pt idx="0">
                  <c:v>Key 1</c:v>
                </c:pt>
                <c:pt idx="1">
                  <c:v>Key 2</c:v>
                </c:pt>
                <c:pt idx="2">
                  <c:v>Key 3</c:v>
                </c:pt>
                <c:pt idx="3">
                  <c:v>Key 4</c:v>
                </c:pt>
              </c:strCache>
            </c:strRef>
          </c:cat>
          <c:val>
            <c:numRef>
              <c:f>Sheet7!$P$47:$S$47</c:f>
              <c:numCache>
                <c:formatCode>0.00</c:formatCode>
                <c:ptCount val="4"/>
                <c:pt idx="0">
                  <c:v>0.37080024910477966</c:v>
                </c:pt>
                <c:pt idx="1">
                  <c:v>0.4399490517973394</c:v>
                </c:pt>
                <c:pt idx="2">
                  <c:v>0.4386363051588833</c:v>
                </c:pt>
                <c:pt idx="3">
                  <c:v>0.46425925925925932</c:v>
                </c:pt>
              </c:numCache>
            </c:numRef>
          </c:val>
          <c:smooth val="0"/>
        </c:ser>
        <c:ser>
          <c:idx val="2"/>
          <c:order val="2"/>
          <c:tx>
            <c:strRef>
              <c:f>Sheet7!$O$48</c:f>
              <c:strCache>
                <c:ptCount val="1"/>
                <c:pt idx="0">
                  <c:v>2011 synth</c:v>
                </c:pt>
              </c:strCache>
            </c:strRef>
          </c:tx>
          <c:marker>
            <c:symbol val="none"/>
          </c:marker>
          <c:cat>
            <c:strRef>
              <c:f>Sheet7!$P$45:$S$45</c:f>
              <c:strCache>
                <c:ptCount val="4"/>
                <c:pt idx="0">
                  <c:v>Key 1</c:v>
                </c:pt>
                <c:pt idx="1">
                  <c:v>Key 2</c:v>
                </c:pt>
                <c:pt idx="2">
                  <c:v>Key 3</c:v>
                </c:pt>
                <c:pt idx="3">
                  <c:v>Key 4</c:v>
                </c:pt>
              </c:strCache>
            </c:strRef>
          </c:cat>
          <c:val>
            <c:numRef>
              <c:f>Sheet7!$P$48:$S$48</c:f>
              <c:numCache>
                <c:formatCode>0.00</c:formatCode>
                <c:ptCount val="4"/>
                <c:pt idx="0">
                  <c:v>0.33371620694387261</c:v>
                </c:pt>
                <c:pt idx="1">
                  <c:v>0.41698234894772579</c:v>
                </c:pt>
                <c:pt idx="2">
                  <c:v>0.43233945995007944</c:v>
                </c:pt>
                <c:pt idx="3">
                  <c:v>0.44269220320565061</c:v>
                </c:pt>
              </c:numCache>
            </c:numRef>
          </c:val>
          <c:smooth val="0"/>
        </c:ser>
        <c:ser>
          <c:idx val="3"/>
          <c:order val="3"/>
          <c:tx>
            <c:strRef>
              <c:f>Sheet7!$O$49</c:f>
              <c:strCache>
                <c:ptCount val="1"/>
                <c:pt idx="0">
                  <c:v>2012 synth</c:v>
                </c:pt>
              </c:strCache>
            </c:strRef>
          </c:tx>
          <c:marker>
            <c:symbol val="none"/>
          </c:marker>
          <c:cat>
            <c:strRef>
              <c:f>Sheet7!$P$45:$S$45</c:f>
              <c:strCache>
                <c:ptCount val="4"/>
                <c:pt idx="0">
                  <c:v>Key 1</c:v>
                </c:pt>
                <c:pt idx="1">
                  <c:v>Key 2</c:v>
                </c:pt>
                <c:pt idx="2">
                  <c:v>Key 3</c:v>
                </c:pt>
                <c:pt idx="3">
                  <c:v>Key 4</c:v>
                </c:pt>
              </c:strCache>
            </c:strRef>
          </c:cat>
          <c:val>
            <c:numRef>
              <c:f>Sheet7!$P$49:$S$49</c:f>
              <c:numCache>
                <c:formatCode>0.00</c:formatCode>
                <c:ptCount val="4"/>
                <c:pt idx="0">
                  <c:v>0.31940728430965243</c:v>
                </c:pt>
                <c:pt idx="1">
                  <c:v>0.38508055764254107</c:v>
                </c:pt>
                <c:pt idx="2">
                  <c:v>0.38775389514386444</c:v>
                </c:pt>
                <c:pt idx="3">
                  <c:v>0.40380289380289386</c:v>
                </c:pt>
              </c:numCache>
            </c:numRef>
          </c:val>
          <c:smooth val="0"/>
        </c:ser>
        <c:ser>
          <c:idx val="4"/>
          <c:order val="4"/>
          <c:tx>
            <c:strRef>
              <c:f>Sheet7!$O$50</c:f>
              <c:strCache>
                <c:ptCount val="1"/>
                <c:pt idx="0">
                  <c:v>baseline</c:v>
                </c:pt>
              </c:strCache>
            </c:strRef>
          </c:tx>
          <c:marker>
            <c:symbol val="none"/>
          </c:marker>
          <c:cat>
            <c:strRef>
              <c:f>Sheet7!$P$45:$S$45</c:f>
              <c:strCache>
                <c:ptCount val="4"/>
                <c:pt idx="0">
                  <c:v>Key 1</c:v>
                </c:pt>
                <c:pt idx="1">
                  <c:v>Key 2</c:v>
                </c:pt>
                <c:pt idx="2">
                  <c:v>Key 3</c:v>
                </c:pt>
                <c:pt idx="3">
                  <c:v>Key 4</c:v>
                </c:pt>
              </c:strCache>
            </c:strRef>
          </c:cat>
          <c:val>
            <c:numRef>
              <c:f>Sheet7!$P$50:$S$50</c:f>
              <c:numCache>
                <c:formatCode>0.00</c:formatCode>
                <c:ptCount val="4"/>
                <c:pt idx="0">
                  <c:v>0.30333333333333334</c:v>
                </c:pt>
                <c:pt idx="1">
                  <c:v>0.30333333333333334</c:v>
                </c:pt>
                <c:pt idx="2">
                  <c:v>0.30333333333333334</c:v>
                </c:pt>
                <c:pt idx="3">
                  <c:v>0.30333333333333334</c:v>
                </c:pt>
              </c:numCache>
            </c:numRef>
          </c:val>
          <c:smooth val="0"/>
        </c:ser>
        <c:dLbls>
          <c:showLegendKey val="0"/>
          <c:showVal val="0"/>
          <c:showCatName val="0"/>
          <c:showSerName val="0"/>
          <c:showPercent val="0"/>
          <c:showBubbleSize val="0"/>
        </c:dLbls>
        <c:marker val="1"/>
        <c:smooth val="0"/>
        <c:axId val="119273344"/>
        <c:axId val="119274880"/>
      </c:lineChart>
      <c:catAx>
        <c:axId val="119273344"/>
        <c:scaling>
          <c:orientation val="minMax"/>
        </c:scaling>
        <c:delete val="0"/>
        <c:axPos val="b"/>
        <c:majorTickMark val="out"/>
        <c:minorTickMark val="none"/>
        <c:tickLblPos val="nextTo"/>
        <c:txPr>
          <a:bodyPr/>
          <a:lstStyle/>
          <a:p>
            <a:pPr>
              <a:defRPr sz="2000">
                <a:latin typeface="Georgia" panose="02040502050405020303" pitchFamily="18" charset="0"/>
              </a:defRPr>
            </a:pPr>
            <a:endParaRPr lang="en-US"/>
          </a:p>
        </c:txPr>
        <c:crossAx val="119274880"/>
        <c:crosses val="autoZero"/>
        <c:auto val="1"/>
        <c:lblAlgn val="ctr"/>
        <c:lblOffset val="100"/>
        <c:noMultiLvlLbl val="0"/>
      </c:catAx>
      <c:valAx>
        <c:axId val="119274880"/>
        <c:scaling>
          <c:orientation val="minMax"/>
        </c:scaling>
        <c:delete val="0"/>
        <c:axPos val="l"/>
        <c:majorGridlines/>
        <c:title>
          <c:tx>
            <c:rich>
              <a:bodyPr rot="-5400000" vert="horz"/>
              <a:lstStyle/>
              <a:p>
                <a:pPr>
                  <a:defRPr sz="2000">
                    <a:latin typeface="Georgia" panose="02040502050405020303" pitchFamily="18" charset="0"/>
                  </a:defRPr>
                </a:pPr>
                <a:r>
                  <a:rPr lang="en-US" sz="2000">
                    <a:latin typeface="Georgia" panose="02040502050405020303" pitchFamily="18" charset="0"/>
                  </a:rPr>
                  <a:t>PAA</a:t>
                </a:r>
              </a:p>
            </c:rich>
          </c:tx>
          <c:layout/>
          <c:overlay val="0"/>
        </c:title>
        <c:numFmt formatCode="0.00" sourceLinked="1"/>
        <c:majorTickMark val="out"/>
        <c:minorTickMark val="none"/>
        <c:tickLblPos val="nextTo"/>
        <c:txPr>
          <a:bodyPr/>
          <a:lstStyle/>
          <a:p>
            <a:pPr>
              <a:defRPr>
                <a:latin typeface="Georgia" panose="02040502050405020303" pitchFamily="18" charset="0"/>
              </a:defRPr>
            </a:pPr>
            <a:endParaRPr lang="en-US"/>
          </a:p>
        </c:txPr>
        <c:crossAx val="119273344"/>
        <c:crosses val="autoZero"/>
        <c:crossBetween val="between"/>
      </c:valAx>
    </c:plotArea>
    <c:legend>
      <c:legendPos val="r"/>
      <c:layout/>
      <c:overlay val="0"/>
      <c:txPr>
        <a:bodyPr/>
        <a:lstStyle/>
        <a:p>
          <a:pPr>
            <a:defRPr sz="2000">
              <a:latin typeface="Georgia" panose="02040502050405020303" pitchFamily="18" charset="0"/>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0FF95F-BDAF-487E-983A-D356985A3817}" type="datetimeFigureOut">
              <a:rPr lang="en-GB" smtClean="0"/>
              <a:t>08/12/2016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F75C46-F7C8-4103-B5AA-CD582CF4F6A0}" type="slidenum">
              <a:rPr lang="en-GB" smtClean="0"/>
              <a:t>‹#›</a:t>
            </a:fld>
            <a:endParaRPr lang="en-GB"/>
          </a:p>
        </p:txBody>
      </p:sp>
    </p:spTree>
    <p:extLst>
      <p:ext uri="{BB962C8B-B14F-4D97-AF65-F5344CB8AC3E}">
        <p14:creationId xmlns:p14="http://schemas.microsoft.com/office/powerpoint/2010/main" val="326213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intention with this exercise is that this</a:t>
            </a:r>
            <a:r>
              <a:rPr lang="en-GB" baseline="0" dirty="0" smtClean="0"/>
              <a:t> a snapshot view of a large population dataset. It is not the entire dataset.</a:t>
            </a:r>
          </a:p>
          <a:p>
            <a:endParaRPr lang="en-GB" baseline="0" dirty="0" smtClean="0"/>
          </a:p>
          <a:p>
            <a:r>
              <a:rPr lang="en-GB" baseline="0" dirty="0" smtClean="0"/>
              <a:t>One might do this exercise to think about what features one might need to focus on if one was disclosure controlling the data rather allowing access to the data and then controlling the output.</a:t>
            </a:r>
          </a:p>
          <a:p>
            <a:endParaRPr lang="en-GB" dirty="0"/>
          </a:p>
        </p:txBody>
      </p:sp>
      <p:sp>
        <p:nvSpPr>
          <p:cNvPr id="4" name="Header Placeholder 3"/>
          <p:cNvSpPr>
            <a:spLocks noGrp="1"/>
          </p:cNvSpPr>
          <p:nvPr>
            <p:ph type="hdr" sz="quarter"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488C2C82-4007-49DB-B256-89E018693C48}" type="slidenum">
              <a:rPr lang="en-GB" altLang="en-US" smtClean="0"/>
              <a:pPr>
                <a:defRPr/>
              </a:pPr>
              <a:t>3</a:t>
            </a:fld>
            <a:endParaRPr lang="en-GB" altLang="en-US"/>
          </a:p>
        </p:txBody>
      </p:sp>
    </p:spTree>
    <p:extLst>
      <p:ext uri="{BB962C8B-B14F-4D97-AF65-F5344CB8AC3E}">
        <p14:creationId xmlns:p14="http://schemas.microsoft.com/office/powerpoint/2010/main" val="240184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EC9D20E-DC36-442B-ACAA-D37B1619A081}" type="datetimeFigureOut">
              <a:rPr lang="en-GB" smtClean="0"/>
              <a:t>08/12/2016</a:t>
            </a:fld>
            <a:endParaRPr lang="en-GB" dirty="0"/>
          </a:p>
        </p:txBody>
      </p:sp>
      <p:sp>
        <p:nvSpPr>
          <p:cNvPr id="20" name="Footer Placeholder 19"/>
          <p:cNvSpPr>
            <a:spLocks noGrp="1"/>
          </p:cNvSpPr>
          <p:nvPr>
            <p:ph type="ftr" sz="quarter" idx="11"/>
          </p:nvPr>
        </p:nvSpPr>
        <p:spPr/>
        <p:txBody>
          <a:bodyPr/>
          <a:lstStyle>
            <a:extLst/>
          </a:lstStyle>
          <a:p>
            <a:endParaRPr lang="en-GB" dirty="0"/>
          </a:p>
        </p:txBody>
      </p:sp>
      <p:sp>
        <p:nvSpPr>
          <p:cNvPr id="10" name="Slide Number Placeholder 9"/>
          <p:cNvSpPr>
            <a:spLocks noGrp="1"/>
          </p:cNvSpPr>
          <p:nvPr>
            <p:ph type="sldNum" sz="quarter" idx="12"/>
          </p:nvPr>
        </p:nvSpPr>
        <p:spPr/>
        <p:txBody>
          <a:bodyPr/>
          <a:lstStyle>
            <a:extLst/>
          </a:lstStyle>
          <a:p>
            <a:fld id="{60D331BA-F227-4BAD-8FDB-16C340D84808}" type="slidenum">
              <a:rPr lang="en-GB" smtClean="0"/>
              <a:t>‹#›</a:t>
            </a:fld>
            <a:endParaRPr lang="en-GB"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C9D20E-DC36-442B-ACAA-D37B1619A081}" type="datetimeFigureOut">
              <a:rPr lang="en-GB" smtClean="0"/>
              <a:t>08/12/2016</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60D331BA-F227-4BAD-8FDB-16C340D84808}"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C9D20E-DC36-442B-ACAA-D37B1619A081}" type="datetimeFigureOut">
              <a:rPr lang="en-GB" smtClean="0"/>
              <a:t>08/12/2016</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60D331BA-F227-4BAD-8FDB-16C340D84808}"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C9D20E-DC36-442B-ACAA-D37B1619A081}" type="datetimeFigureOut">
              <a:rPr lang="en-GB" smtClean="0"/>
              <a:t>08/12/2016</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60D331BA-F227-4BAD-8FDB-16C340D84808}"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EC9D20E-DC36-442B-ACAA-D37B1619A081}" type="datetimeFigureOut">
              <a:rPr lang="en-GB" smtClean="0"/>
              <a:t>08/12/2016</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60D331BA-F227-4BAD-8FDB-16C340D84808}" type="slidenum">
              <a:rPr lang="en-GB" smtClean="0"/>
              <a:t>‹#›</a:t>
            </a:fld>
            <a:endParaRPr lang="en-GB"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C9D20E-DC36-442B-ACAA-D37B1619A081}" type="datetimeFigureOut">
              <a:rPr lang="en-GB" smtClean="0"/>
              <a:t>08/12/2016</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60D331BA-F227-4BAD-8FDB-16C340D84808}"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EC9D20E-DC36-442B-ACAA-D37B1619A081}" type="datetimeFigureOut">
              <a:rPr lang="en-GB" smtClean="0"/>
              <a:t>08/12/2016</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60D331BA-F227-4BAD-8FDB-16C340D84808}"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EC9D20E-DC36-442B-ACAA-D37B1619A081}" type="datetimeFigureOut">
              <a:rPr lang="en-GB" smtClean="0"/>
              <a:t>08/12/2016</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60D331BA-F227-4BAD-8FDB-16C340D84808}"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CEC9D20E-DC36-442B-ACAA-D37B1619A081}" type="datetimeFigureOut">
              <a:rPr lang="en-GB" smtClean="0"/>
              <a:t>08/12/2016</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60D331BA-F227-4BAD-8FDB-16C340D84808}" type="slidenum">
              <a:rPr lang="en-GB" smtClean="0"/>
              <a:t>‹#›</a:t>
            </a:fld>
            <a:endParaRPr lang="en-GB"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C9D20E-DC36-442B-ACAA-D37B1619A081}" type="datetimeFigureOut">
              <a:rPr lang="en-GB" smtClean="0"/>
              <a:t>08/12/2016</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60D331BA-F227-4BAD-8FDB-16C340D84808}"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EC9D20E-DC36-442B-ACAA-D37B1619A081}" type="datetimeFigureOut">
              <a:rPr lang="en-GB" smtClean="0"/>
              <a:t>08/12/2016</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60D331BA-F227-4BAD-8FDB-16C340D84808}" type="slidenum">
              <a:rPr lang="en-GB" smtClean="0"/>
              <a:t>‹#›</a:t>
            </a:fld>
            <a:endParaRPr lang="en-GB"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EC9D20E-DC36-442B-ACAA-D37B1619A081}" type="datetimeFigureOut">
              <a:rPr lang="en-GB" smtClean="0"/>
              <a:t>08/12/2016</a:t>
            </a:fld>
            <a:endParaRPr lang="en-GB"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0D331BA-F227-4BAD-8FDB-16C340D84808}" type="slidenum">
              <a:rPr lang="en-GB" smtClean="0"/>
              <a:t>‹#›</a:t>
            </a:fld>
            <a:endParaRPr lang="en-GB"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A Measure of Disclosure </a:t>
            </a:r>
            <a:r>
              <a:rPr lang="en-GB" dirty="0"/>
              <a:t>R</a:t>
            </a:r>
            <a:r>
              <a:rPr lang="en-GB" dirty="0" smtClean="0"/>
              <a:t>isk for Fully Synthetic </a:t>
            </a:r>
            <a:r>
              <a:rPr lang="en-GB" dirty="0"/>
              <a:t>D</a:t>
            </a:r>
            <a:r>
              <a:rPr lang="en-GB" dirty="0" smtClean="0"/>
              <a:t>ata</a:t>
            </a:r>
            <a:endParaRPr lang="en-GB" dirty="0"/>
          </a:p>
        </p:txBody>
      </p:sp>
      <p:sp>
        <p:nvSpPr>
          <p:cNvPr id="3" name="Subtitle 2"/>
          <p:cNvSpPr>
            <a:spLocks noGrp="1"/>
          </p:cNvSpPr>
          <p:nvPr>
            <p:ph type="subTitle" idx="1"/>
          </p:nvPr>
        </p:nvSpPr>
        <p:spPr>
          <a:xfrm>
            <a:off x="1403648" y="2564904"/>
            <a:ext cx="7315904" cy="3019096"/>
          </a:xfrm>
        </p:spPr>
        <p:txBody>
          <a:bodyPr>
            <a:normAutofit fontScale="92500" lnSpcReduction="20000"/>
          </a:bodyPr>
          <a:lstStyle/>
          <a:p>
            <a:r>
              <a:rPr lang="en-GB" dirty="0" smtClean="0"/>
              <a:t>Mark Elliot</a:t>
            </a:r>
          </a:p>
          <a:p>
            <a:r>
              <a:rPr lang="en-GB" dirty="0" smtClean="0"/>
              <a:t>Manchester University</a:t>
            </a:r>
          </a:p>
          <a:p>
            <a:endParaRPr lang="en-GB" dirty="0" smtClean="0"/>
          </a:p>
          <a:p>
            <a:r>
              <a:rPr lang="en-GB" dirty="0" smtClean="0"/>
              <a:t>Acknowledgements:</a:t>
            </a:r>
          </a:p>
          <a:p>
            <a:r>
              <a:rPr lang="en-GB" dirty="0" smtClean="0"/>
              <a:t>The INI synthetic data group and specifically</a:t>
            </a:r>
          </a:p>
          <a:p>
            <a:r>
              <a:rPr lang="en-GB" dirty="0" smtClean="0"/>
              <a:t>Chris </a:t>
            </a:r>
            <a:r>
              <a:rPr lang="en-GB" dirty="0" err="1" smtClean="0"/>
              <a:t>Dibben</a:t>
            </a:r>
            <a:r>
              <a:rPr lang="en-GB" dirty="0" smtClean="0"/>
              <a:t>, </a:t>
            </a:r>
          </a:p>
          <a:p>
            <a:r>
              <a:rPr lang="en-GB" dirty="0" smtClean="0"/>
              <a:t>Beata Nowak and </a:t>
            </a:r>
          </a:p>
          <a:p>
            <a:r>
              <a:rPr lang="en-GB" dirty="0" smtClean="0"/>
              <a:t>Gillian </a:t>
            </a:r>
            <a:r>
              <a:rPr lang="en-GB" dirty="0" err="1" smtClean="0"/>
              <a:t>Raab</a:t>
            </a:r>
            <a:r>
              <a:rPr lang="en-GB" dirty="0" smtClean="0"/>
              <a:t>.</a:t>
            </a:r>
          </a:p>
          <a:p>
            <a:endParaRPr lang="en-GB" dirty="0"/>
          </a:p>
        </p:txBody>
      </p:sp>
    </p:spTree>
    <p:extLst>
      <p:ext uri="{BB962C8B-B14F-4D97-AF65-F5344CB8AC3E}">
        <p14:creationId xmlns:p14="http://schemas.microsoft.com/office/powerpoint/2010/main" val="1571526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Desired Properties</a:t>
            </a:r>
            <a:endParaRPr lang="en-GB" dirty="0"/>
          </a:p>
        </p:txBody>
      </p:sp>
      <p:sp>
        <p:nvSpPr>
          <p:cNvPr id="3" name="Content Placeholder 2"/>
          <p:cNvSpPr>
            <a:spLocks noGrp="1"/>
          </p:cNvSpPr>
          <p:nvPr>
            <p:ph idx="1"/>
          </p:nvPr>
        </p:nvSpPr>
        <p:spPr/>
        <p:txBody>
          <a:bodyPr/>
          <a:lstStyle/>
          <a:p>
            <a:r>
              <a:rPr lang="en-GB" dirty="0"/>
              <a:t>Provide </a:t>
            </a:r>
            <a:r>
              <a:rPr lang="en-GB" dirty="0" smtClean="0"/>
              <a:t>a measure of attribute disclosure</a:t>
            </a:r>
            <a:endParaRPr lang="en-GB" dirty="0"/>
          </a:p>
          <a:p>
            <a:r>
              <a:rPr lang="en-GB" dirty="0" smtClean="0"/>
              <a:t>Able to be based </a:t>
            </a:r>
            <a:r>
              <a:rPr lang="en-GB" dirty="0"/>
              <a:t>on plausible </a:t>
            </a:r>
            <a:r>
              <a:rPr lang="en-GB" dirty="0" smtClean="0"/>
              <a:t>scenarios or worst cases.</a:t>
            </a:r>
            <a:endParaRPr lang="en-GB" dirty="0"/>
          </a:p>
          <a:p>
            <a:r>
              <a:rPr lang="en-GB" dirty="0" smtClean="0"/>
              <a:t>Separate personalised from generalised inference</a:t>
            </a:r>
          </a:p>
        </p:txBody>
      </p:sp>
    </p:spTree>
    <p:extLst>
      <p:ext uri="{BB962C8B-B14F-4D97-AF65-F5344CB8AC3E}">
        <p14:creationId xmlns:p14="http://schemas.microsoft.com/office/powerpoint/2010/main" val="2383057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Approach for the </a:t>
            </a:r>
            <a:r>
              <a:rPr lang="en-GB" dirty="0" err="1" smtClean="0"/>
              <a:t>Sylls</a:t>
            </a:r>
            <a:r>
              <a:rPr lang="en-GB" dirty="0" smtClean="0"/>
              <a:t> evaluation project</a:t>
            </a:r>
            <a:endParaRPr lang="en-GB" dirty="0"/>
          </a:p>
        </p:txBody>
      </p:sp>
      <p:sp>
        <p:nvSpPr>
          <p:cNvPr id="3" name="Content Placeholder 2"/>
          <p:cNvSpPr>
            <a:spLocks noGrp="1"/>
          </p:cNvSpPr>
          <p:nvPr>
            <p:ph idx="1"/>
          </p:nvPr>
        </p:nvSpPr>
        <p:spPr/>
        <p:txBody>
          <a:bodyPr/>
          <a:lstStyle/>
          <a:p>
            <a:r>
              <a:rPr lang="en-GB" dirty="0" smtClean="0"/>
              <a:t>Test data set</a:t>
            </a:r>
          </a:p>
          <a:p>
            <a:pPr lvl="1"/>
            <a:r>
              <a:rPr lang="en-GB" dirty="0" smtClean="0"/>
              <a:t>2011 Living Conditions and Food survey</a:t>
            </a:r>
          </a:p>
          <a:p>
            <a:pPr lvl="1"/>
            <a:r>
              <a:rPr lang="en-GB" dirty="0" smtClean="0"/>
              <a:t>Synthetic versions of the 2010, 2011, 2012 surveys.</a:t>
            </a:r>
          </a:p>
          <a:p>
            <a:endParaRPr lang="en-GB" dirty="0"/>
          </a:p>
        </p:txBody>
      </p:sp>
    </p:spTree>
    <p:extLst>
      <p:ext uri="{BB962C8B-B14F-4D97-AF65-F5344CB8AC3E}">
        <p14:creationId xmlns:p14="http://schemas.microsoft.com/office/powerpoint/2010/main" val="724460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a:t>
            </a:r>
            <a:endParaRPr lang="en-GB" dirty="0"/>
          </a:p>
        </p:txBody>
      </p:sp>
      <p:sp>
        <p:nvSpPr>
          <p:cNvPr id="3" name="Content Placeholder 2"/>
          <p:cNvSpPr>
            <a:spLocks noGrp="1"/>
          </p:cNvSpPr>
          <p:nvPr>
            <p:ph idx="1"/>
          </p:nvPr>
        </p:nvSpPr>
        <p:spPr/>
        <p:txBody>
          <a:bodyPr/>
          <a:lstStyle/>
          <a:p>
            <a:r>
              <a:rPr lang="en-GB" dirty="0" smtClean="0"/>
              <a:t>Generate a risk measure for a given record based on the</a:t>
            </a:r>
          </a:p>
          <a:p>
            <a:pPr lvl="1"/>
            <a:r>
              <a:rPr lang="en-GB" dirty="0" smtClean="0"/>
              <a:t>Probability of accurate attribution (for categorical targets</a:t>
            </a:r>
            <a:r>
              <a:rPr lang="en-GB" dirty="0" smtClean="0"/>
              <a:t>).</a:t>
            </a:r>
            <a:endParaRPr lang="en-GB" dirty="0" smtClean="0"/>
          </a:p>
          <a:p>
            <a:pPr lvl="1"/>
            <a:r>
              <a:rPr lang="en-GB" dirty="0" smtClean="0"/>
              <a:t>Residuals of estimated values (for continuous targets).</a:t>
            </a:r>
          </a:p>
          <a:p>
            <a:r>
              <a:rPr lang="en-GB" dirty="0" smtClean="0"/>
              <a:t>Non-parametric </a:t>
            </a:r>
            <a:r>
              <a:rPr lang="en-GB" dirty="0" smtClean="0"/>
              <a:t>methodology</a:t>
            </a:r>
            <a:endParaRPr lang="en-GB" dirty="0"/>
          </a:p>
        </p:txBody>
      </p:sp>
    </p:spTree>
    <p:extLst>
      <p:ext uri="{BB962C8B-B14F-4D97-AF65-F5344CB8AC3E}">
        <p14:creationId xmlns:p14="http://schemas.microsoft.com/office/powerpoint/2010/main" val="1106685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138138"/>
          </a:xfrm>
        </p:spPr>
        <p:txBody>
          <a:bodyPr>
            <a:normAutofit fontScale="90000"/>
          </a:bodyPr>
          <a:lstStyle/>
          <a:p>
            <a:r>
              <a:rPr lang="en-GB" sz="3200" b="1" dirty="0"/>
              <a:t>By record </a:t>
            </a:r>
            <a:r>
              <a:rPr lang="en-GB" sz="3200" b="1" dirty="0" smtClean="0"/>
              <a:t>attribute risk procedure </a:t>
            </a:r>
            <a:r>
              <a:rPr lang="en-GB" sz="3200" b="1" dirty="0"/>
              <a:t>assuming a categorical target variable</a:t>
            </a:r>
            <a:br>
              <a:rPr lang="en-GB" sz="3200" b="1" dirty="0"/>
            </a:br>
            <a:endParaRPr lang="en-GB" sz="3200" dirty="0"/>
          </a:p>
        </p:txBody>
      </p:sp>
      <p:sp>
        <p:nvSpPr>
          <p:cNvPr id="3" name="Content Placeholder 2"/>
          <p:cNvSpPr>
            <a:spLocks noGrp="1"/>
          </p:cNvSpPr>
          <p:nvPr>
            <p:ph idx="1"/>
          </p:nvPr>
        </p:nvSpPr>
        <p:spPr/>
        <p:txBody>
          <a:bodyPr>
            <a:normAutofit fontScale="62500" lnSpcReduction="20000"/>
          </a:bodyPr>
          <a:lstStyle/>
          <a:p>
            <a:pPr marL="514350" lvl="0" indent="-514350">
              <a:buFont typeface="+mj-lt"/>
              <a:buAutoNum type="arabicPeriod"/>
            </a:pPr>
            <a:r>
              <a:rPr lang="en-GB" dirty="0" smtClean="0"/>
              <a:t>Obtain </a:t>
            </a:r>
            <a:r>
              <a:rPr lang="en-GB" dirty="0"/>
              <a:t>two consecutive years of the same survey dataset.</a:t>
            </a:r>
          </a:p>
          <a:p>
            <a:pPr marL="514350" lvl="0" indent="-514350">
              <a:buFont typeface="+mj-lt"/>
              <a:buAutoNum type="arabicPeriod"/>
            </a:pPr>
            <a:r>
              <a:rPr lang="en-GB" dirty="0"/>
              <a:t>Generate synthetic versions of those data sets.</a:t>
            </a:r>
          </a:p>
          <a:p>
            <a:pPr marL="514350" lvl="0" indent="-514350">
              <a:buFont typeface="+mj-lt"/>
              <a:buAutoNum type="arabicPeriod"/>
            </a:pPr>
            <a:r>
              <a:rPr lang="en-GB" dirty="0"/>
              <a:t>Take a record r at random from the original dataset and using a predefined key (K).</a:t>
            </a:r>
          </a:p>
          <a:p>
            <a:pPr marL="1028700" lvl="1" indent="-571500">
              <a:buFont typeface="+mj-lt"/>
              <a:buAutoNum type="romanLcPeriod"/>
            </a:pPr>
            <a:r>
              <a:rPr lang="en-GB" dirty="0"/>
              <a:t>Match r back onto the original </a:t>
            </a:r>
            <a:r>
              <a:rPr lang="en-GB" dirty="0" smtClean="0"/>
              <a:t>dataset (</a:t>
            </a:r>
            <a:r>
              <a:rPr lang="en-GB" dirty="0"/>
              <a:t>O)</a:t>
            </a:r>
          </a:p>
          <a:p>
            <a:pPr marL="1028700" lvl="1" indent="-571500">
              <a:buFont typeface="+mj-lt"/>
              <a:buAutoNum type="romanLcPeriod"/>
            </a:pPr>
            <a:r>
              <a:rPr lang="en-GB" dirty="0"/>
              <a:t>Match r against the synthetic version of O (S)</a:t>
            </a:r>
          </a:p>
          <a:p>
            <a:pPr marL="1028700" lvl="1" indent="-571500">
              <a:buFont typeface="+mj-lt"/>
              <a:buAutoNum type="romanLcPeriod"/>
            </a:pPr>
            <a:r>
              <a:rPr lang="en-GB" dirty="0"/>
              <a:t>Match r against the synthetic dataset for the other year (S’)</a:t>
            </a:r>
          </a:p>
          <a:p>
            <a:pPr marL="514350" lvl="0" indent="-514350">
              <a:buFont typeface="+mj-lt"/>
              <a:buAutoNum type="arabicPeriod"/>
            </a:pPr>
            <a:r>
              <a:rPr lang="en-GB" dirty="0"/>
              <a:t>Select a target variable T</a:t>
            </a:r>
          </a:p>
          <a:p>
            <a:pPr marL="514350" lvl="0" indent="-514350">
              <a:buFont typeface="+mj-lt"/>
              <a:buAutoNum type="arabicPeriod"/>
            </a:pPr>
            <a:r>
              <a:rPr lang="en-GB" dirty="0"/>
              <a:t>Each of 3 a-c will produce a match set (a set of records which match r). </a:t>
            </a:r>
            <a:endParaRPr lang="en-GB" dirty="0" smtClean="0"/>
          </a:p>
          <a:p>
            <a:pPr marL="845820" lvl="1" indent="-571500">
              <a:buFont typeface="+mj-lt"/>
              <a:buAutoNum type="romanLcPeriod"/>
            </a:pPr>
            <a:r>
              <a:rPr lang="en-GB" dirty="0" smtClean="0"/>
              <a:t>The </a:t>
            </a:r>
            <a:r>
              <a:rPr lang="en-GB" dirty="0"/>
              <a:t>proportion of each match set with the correct value on T is the probability of an accurate attribution (PAA) value for that match set.</a:t>
            </a:r>
          </a:p>
          <a:p>
            <a:pPr marL="514350" lvl="0" indent="-514350">
              <a:buFont typeface="+mj-lt"/>
              <a:buAutoNum type="arabicPeriod"/>
            </a:pPr>
            <a:r>
              <a:rPr lang="en-GB" dirty="0"/>
              <a:t>Repeat 4 and 5 several times with different targets</a:t>
            </a:r>
          </a:p>
          <a:p>
            <a:pPr marL="514350" lvl="0" indent="-514350">
              <a:buFont typeface="+mj-lt"/>
              <a:buAutoNum type="arabicPeriod"/>
            </a:pPr>
            <a:r>
              <a:rPr lang="en-GB" dirty="0"/>
              <a:t>Repeat 3-6 with different records until the PAA values stabilise.</a:t>
            </a:r>
          </a:p>
          <a:p>
            <a:endParaRPr lang="en-GB" dirty="0"/>
          </a:p>
        </p:txBody>
      </p:sp>
    </p:spTree>
    <p:extLst>
      <p:ext uri="{BB962C8B-B14F-4D97-AF65-F5344CB8AC3E}">
        <p14:creationId xmlns:p14="http://schemas.microsoft.com/office/powerpoint/2010/main" val="2373736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80"/>
            <a:ext cx="8229600" cy="1143000"/>
          </a:xfrm>
        </p:spPr>
        <p:txBody>
          <a:bodyPr>
            <a:normAutofit fontScale="90000"/>
          </a:bodyPr>
          <a:lstStyle/>
          <a:p>
            <a:r>
              <a:rPr lang="en-GB" sz="3600" b="1" dirty="0"/>
              <a:t>General </a:t>
            </a:r>
            <a:r>
              <a:rPr lang="en-GB" sz="3600" b="1" dirty="0" smtClean="0"/>
              <a:t>procedure </a:t>
            </a:r>
            <a:r>
              <a:rPr lang="en-GB" sz="3600" b="1" dirty="0"/>
              <a:t>assuming a categorical target variable</a:t>
            </a:r>
            <a:r>
              <a:rPr lang="en-GB" b="1" dirty="0"/>
              <a:t/>
            </a:r>
            <a:br>
              <a:rPr lang="en-GB" b="1" dirty="0"/>
            </a:br>
            <a:endParaRPr lang="en-GB" dirty="0"/>
          </a:p>
        </p:txBody>
      </p:sp>
      <p:sp>
        <p:nvSpPr>
          <p:cNvPr id="3" name="Content Placeholder 2"/>
          <p:cNvSpPr>
            <a:spLocks noGrp="1"/>
          </p:cNvSpPr>
          <p:nvPr>
            <p:ph idx="1"/>
          </p:nvPr>
        </p:nvSpPr>
        <p:spPr/>
        <p:txBody>
          <a:bodyPr>
            <a:normAutofit fontScale="92500"/>
          </a:bodyPr>
          <a:lstStyle/>
          <a:p>
            <a:pPr marL="514350" lvl="0" indent="-514350">
              <a:buFont typeface="+mj-lt"/>
              <a:buAutoNum type="arabicPeriod"/>
            </a:pPr>
            <a:r>
              <a:rPr lang="en-GB" dirty="0" smtClean="0"/>
              <a:t>For </a:t>
            </a:r>
            <a:r>
              <a:rPr lang="en-GB" dirty="0"/>
              <a:t>each record in O record their multivariate class membership for both K and K+T. </a:t>
            </a:r>
            <a:endParaRPr lang="en-GB" dirty="0" smtClean="0"/>
          </a:p>
          <a:p>
            <a:pPr marL="914400" lvl="1" indent="-514350"/>
            <a:r>
              <a:rPr lang="en-GB" dirty="0" smtClean="0"/>
              <a:t>The </a:t>
            </a:r>
            <a:r>
              <a:rPr lang="en-GB" dirty="0"/>
              <a:t>equivalence class for K+T divided by the equivalence class for K for a given record will be the PAA for that record.</a:t>
            </a:r>
          </a:p>
          <a:p>
            <a:pPr marL="514350" lvl="0" indent="-514350">
              <a:buFont typeface="+mj-lt"/>
              <a:buAutoNum type="arabicPeriod"/>
            </a:pPr>
            <a:r>
              <a:rPr lang="en-GB" dirty="0"/>
              <a:t>Repeat 1 for each record in S. Impute the PAA values from S into O against the corresponding records (matched on K+T).</a:t>
            </a:r>
          </a:p>
          <a:p>
            <a:pPr marL="514350" lvl="0" indent="-514350">
              <a:buFont typeface="+mj-lt"/>
              <a:buAutoNum type="arabicPeriod"/>
            </a:pPr>
            <a:r>
              <a:rPr lang="en-GB" dirty="0"/>
              <a:t>Repeat 2 for S’</a:t>
            </a:r>
          </a:p>
          <a:p>
            <a:endParaRPr lang="en-GB" dirty="0"/>
          </a:p>
        </p:txBody>
      </p:sp>
    </p:spTree>
    <p:extLst>
      <p:ext uri="{BB962C8B-B14F-4D97-AF65-F5344CB8AC3E}">
        <p14:creationId xmlns:p14="http://schemas.microsoft.com/office/powerpoint/2010/main" val="3070445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764704"/>
            <a:ext cx="7498080" cy="1143000"/>
          </a:xfrm>
        </p:spPr>
        <p:txBody>
          <a:bodyPr>
            <a:normAutofit fontScale="90000"/>
          </a:bodyPr>
          <a:lstStyle/>
          <a:p>
            <a:r>
              <a:rPr lang="en-GB" sz="3600" b="1" dirty="0"/>
              <a:t>General </a:t>
            </a:r>
            <a:r>
              <a:rPr lang="en-GB" sz="3600" b="1" dirty="0" smtClean="0"/>
              <a:t>procedure </a:t>
            </a:r>
            <a:r>
              <a:rPr lang="en-GB" sz="3600" b="1" dirty="0"/>
              <a:t>assuming a continuous target variable</a:t>
            </a:r>
            <a:r>
              <a:rPr lang="en-GB" b="1" dirty="0"/>
              <a:t/>
            </a:r>
            <a:br>
              <a:rPr lang="en-GB" b="1" dirty="0"/>
            </a:b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03648" y="1700808"/>
                <a:ext cx="7498080" cy="4800600"/>
              </a:xfrm>
            </p:spPr>
            <p:txBody>
              <a:bodyPr>
                <a:normAutofit/>
              </a:bodyPr>
              <a:lstStyle/>
              <a:p>
                <a:pPr marL="596646" lvl="0" indent="-514350">
                  <a:buFont typeface="+mj-lt"/>
                  <a:buAutoNum type="arabicPeriod"/>
                </a:pPr>
                <a:r>
                  <a:rPr lang="en-GB" dirty="0" smtClean="0"/>
                  <a:t>For </a:t>
                </a:r>
                <a:r>
                  <a:rPr lang="en-GB" dirty="0"/>
                  <a:t>each record in O </a:t>
                </a:r>
                <a:endParaRPr lang="en-GB" dirty="0" smtClean="0"/>
              </a:p>
              <a:p>
                <a:pPr marL="928116" lvl="1" indent="-571500">
                  <a:buFont typeface="+mj-lt"/>
                  <a:buAutoNum type="romanLcPeriod"/>
                </a:pPr>
                <a:r>
                  <a:rPr lang="en-GB" dirty="0" smtClean="0"/>
                  <a:t>record </a:t>
                </a:r>
                <a:r>
                  <a:rPr lang="en-GB" dirty="0"/>
                  <a:t>their multivariate class membership for </a:t>
                </a:r>
                <a:r>
                  <a:rPr lang="en-GB" dirty="0" smtClean="0"/>
                  <a:t>K</a:t>
                </a:r>
                <a:r>
                  <a:rPr lang="en-GB" dirty="0"/>
                  <a:t>.</a:t>
                </a:r>
              </a:p>
              <a:p>
                <a:pPr marL="928116" lvl="1" indent="-571500">
                  <a:buFont typeface="+mj-lt"/>
                  <a:buAutoNum type="romanLcPeriod"/>
                </a:pPr>
                <a:r>
                  <a:rPr lang="en-GB" dirty="0" smtClean="0"/>
                  <a:t>For </a:t>
                </a:r>
                <a:r>
                  <a:rPr lang="en-GB" dirty="0"/>
                  <a:t>each equivalence </a:t>
                </a:r>
                <a:r>
                  <a:rPr lang="en-GB" dirty="0" smtClean="0"/>
                  <a:t>class, calculate </a:t>
                </a:r>
                <a14:m>
                  <m:oMath xmlns:m="http://schemas.openxmlformats.org/officeDocument/2006/math">
                    <m:acc>
                      <m:accPr>
                        <m:chr m:val="̅"/>
                        <m:ctrlPr>
                          <a:rPr lang="en-GB" i="1" smtClean="0">
                            <a:latin typeface="Cambria Math"/>
                          </a:rPr>
                        </m:ctrlPr>
                      </m:accPr>
                      <m:e>
                        <m:r>
                          <a:rPr lang="en-GB" b="0" i="1" smtClean="0">
                            <a:latin typeface="Cambria Math"/>
                          </a:rPr>
                          <m:t>𝑇</m:t>
                        </m:r>
                      </m:e>
                    </m:acc>
                  </m:oMath>
                </a14:m>
                <a:r>
                  <a:rPr lang="en-GB" dirty="0"/>
                  <a:t>.</a:t>
                </a:r>
              </a:p>
              <a:p>
                <a:pPr marL="928116" lvl="1" indent="-571500">
                  <a:buFont typeface="+mj-lt"/>
                  <a:buAutoNum type="romanLcPeriod"/>
                </a:pPr>
                <a:r>
                  <a:rPr lang="en-GB" dirty="0"/>
                  <a:t>For each record </a:t>
                </a:r>
                <a:r>
                  <a:rPr lang="en-GB" dirty="0" smtClean="0"/>
                  <a:t>calculate </a:t>
                </a:r>
                <a:r>
                  <a:rPr lang="en-GB" dirty="0"/>
                  <a:t>the residual </a:t>
                </a:r>
                <a:r>
                  <a:rPr lang="en-GB" dirty="0" smtClean="0"/>
                  <a:t>(between and </a:t>
                </a:r>
                <a:r>
                  <a:rPr lang="en-GB" dirty="0"/>
                  <a:t>T</a:t>
                </a:r>
                <a14:m>
                  <m:oMath xmlns:m="http://schemas.openxmlformats.org/officeDocument/2006/math">
                    <m:r>
                      <m:rPr>
                        <m:sty m:val="p"/>
                      </m:rPr>
                      <a:rPr lang="en-GB" b="0" i="0" smtClean="0">
                        <a:latin typeface="Cambria Math"/>
                      </a:rPr>
                      <m:t>and</m:t>
                    </m:r>
                    <m:r>
                      <a:rPr lang="en-GB" b="0" i="0" smtClean="0">
                        <a:latin typeface="Cambria Math"/>
                      </a:rPr>
                      <m:t> </m:t>
                    </m:r>
                    <m:acc>
                      <m:accPr>
                        <m:chr m:val="̅"/>
                        <m:ctrlPr>
                          <a:rPr lang="en-GB" i="1">
                            <a:latin typeface="Cambria Math"/>
                          </a:rPr>
                        </m:ctrlPr>
                      </m:accPr>
                      <m:e>
                        <m:r>
                          <a:rPr lang="en-GB" i="1">
                            <a:latin typeface="Cambria Math"/>
                          </a:rPr>
                          <m:t>𝑇</m:t>
                        </m:r>
                      </m:e>
                    </m:acc>
                  </m:oMath>
                </a14:m>
                <a:r>
                  <a:rPr lang="en-GB" dirty="0" smtClean="0"/>
                  <a:t>)</a:t>
                </a:r>
                <a:r>
                  <a:rPr lang="en-GB" dirty="0"/>
                  <a:t>.</a:t>
                </a:r>
              </a:p>
              <a:p>
                <a:pPr marL="596646" lvl="0" indent="-514350">
                  <a:buFont typeface="+mj-lt"/>
                  <a:buAutoNum type="arabicPeriod"/>
                </a:pPr>
                <a:r>
                  <a:rPr lang="en-GB" dirty="0"/>
                  <a:t>Repeat 1 for </a:t>
                </a:r>
                <a:r>
                  <a:rPr lang="en-GB" dirty="0" smtClean="0"/>
                  <a:t>S. Impute the residual values from S into O.</a:t>
                </a:r>
              </a:p>
              <a:p>
                <a:pPr marL="596646" lvl="0" indent="-514350">
                  <a:buFont typeface="+mj-lt"/>
                  <a:buAutoNum type="arabicPeriod"/>
                </a:pPr>
                <a:r>
                  <a:rPr lang="en-GB" dirty="0" smtClean="0"/>
                  <a:t>Repeat 2 for S’</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03648" y="1700808"/>
                <a:ext cx="7498080" cy="4800600"/>
              </a:xfrm>
              <a:blipFill rotWithShape="1">
                <a:blip r:embed="rId2"/>
                <a:stretch>
                  <a:fillRect l="-81" t="-1650" r="-244"/>
                </a:stretch>
              </a:blipFill>
            </p:spPr>
            <p:txBody>
              <a:bodyPr/>
              <a:lstStyle/>
              <a:p>
                <a:r>
                  <a:rPr lang="en-GB">
                    <a:noFill/>
                  </a:rPr>
                  <a:t> </a:t>
                </a:r>
              </a:p>
            </p:txBody>
          </p:sp>
        </mc:Fallback>
      </mc:AlternateContent>
    </p:spTree>
    <p:extLst>
      <p:ext uri="{BB962C8B-B14F-4D97-AF65-F5344CB8AC3E}">
        <p14:creationId xmlns:p14="http://schemas.microsoft.com/office/powerpoint/2010/main" val="1710712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variables</a:t>
            </a:r>
            <a:endParaRPr lang="en-GB" dirty="0"/>
          </a:p>
        </p:txBody>
      </p:sp>
      <p:sp>
        <p:nvSpPr>
          <p:cNvPr id="3" name="Content Placeholder 2"/>
          <p:cNvSpPr>
            <a:spLocks noGrp="1"/>
          </p:cNvSpPr>
          <p:nvPr>
            <p:ph idx="1"/>
          </p:nvPr>
        </p:nvSpPr>
        <p:spPr/>
        <p:txBody>
          <a:bodyPr/>
          <a:lstStyle/>
          <a:p>
            <a:r>
              <a:rPr lang="en-GB" dirty="0"/>
              <a:t>Key 1: GOR, Output area classifier,</a:t>
            </a:r>
          </a:p>
          <a:p>
            <a:r>
              <a:rPr lang="en-GB" dirty="0"/>
              <a:t>Key 2: GOR, Output area classifier, tenure.</a:t>
            </a:r>
          </a:p>
          <a:p>
            <a:r>
              <a:rPr lang="en-GB" dirty="0"/>
              <a:t>Key 3: GOR, Output area classifier, tenure, dwelling type.</a:t>
            </a:r>
          </a:p>
          <a:p>
            <a:r>
              <a:rPr lang="en-GB" dirty="0"/>
              <a:t>Key 4: GOR, Output area classifier, tenure, dwelling type, Internet in </a:t>
            </a:r>
            <a:r>
              <a:rPr lang="en-GB" dirty="0" smtClean="0"/>
              <a:t>household.</a:t>
            </a:r>
            <a:endParaRPr lang="en-GB" dirty="0"/>
          </a:p>
          <a:p>
            <a:endParaRPr lang="en-GB" dirty="0"/>
          </a:p>
        </p:txBody>
      </p:sp>
    </p:spTree>
    <p:extLst>
      <p:ext uri="{BB962C8B-B14F-4D97-AF65-F5344CB8AC3E}">
        <p14:creationId xmlns:p14="http://schemas.microsoft.com/office/powerpoint/2010/main" val="3253673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Example residuals </a:t>
            </a:r>
            <a:r>
              <a:rPr lang="en-GB" sz="3600" dirty="0"/>
              <a:t>for saturated model predicting income for a single case</a:t>
            </a:r>
            <a:r>
              <a:rPr lang="en-GB" dirty="0"/>
              <a:t/>
            </a:r>
            <a:br>
              <a:rPr lang="en-GB" dirty="0"/>
            </a:b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44047247"/>
              </p:ext>
            </p:extLst>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9494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818072" cy="1143000"/>
          </a:xfrm>
        </p:spPr>
        <p:txBody>
          <a:bodyPr>
            <a:noAutofit/>
          </a:bodyPr>
          <a:lstStyle/>
          <a:p>
            <a:r>
              <a:rPr lang="en-GB" sz="3200" dirty="0" smtClean="0">
                <a:effectLst/>
              </a:rPr>
              <a:t>Mean </a:t>
            </a:r>
            <a:r>
              <a:rPr lang="en-GB" sz="3200" dirty="0">
                <a:effectLst/>
              </a:rPr>
              <a:t>Probability of accurate attribution(PAA) of economic position of household reference </a:t>
            </a:r>
            <a:r>
              <a:rPr lang="en-GB" sz="3200" dirty="0" smtClean="0">
                <a:effectLst/>
              </a:rPr>
              <a:t>person</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6306512"/>
              </p:ext>
            </p:extLst>
          </p:nvPr>
        </p:nvGraphicFramePr>
        <p:xfrm>
          <a:off x="1331640" y="2204863"/>
          <a:ext cx="7413570" cy="4282765"/>
        </p:xfrm>
        <a:graphic>
          <a:graphicData uri="http://schemas.openxmlformats.org/drawingml/2006/table">
            <a:tbl>
              <a:tblPr firstRow="1" firstCol="1" bandRow="1">
                <a:tableStyleId>{5C22544A-7EE6-4342-B048-85BDC9FD1C3A}</a:tableStyleId>
              </a:tblPr>
              <a:tblGrid>
                <a:gridCol w="2009603"/>
                <a:gridCol w="776494"/>
                <a:gridCol w="653017"/>
                <a:gridCol w="652189"/>
                <a:gridCol w="733233"/>
                <a:gridCol w="2589034"/>
              </a:tblGrid>
              <a:tr h="731926">
                <a:tc>
                  <a:txBody>
                    <a:bodyPr/>
                    <a:lstStyle/>
                    <a:p>
                      <a:pPr>
                        <a:lnSpc>
                          <a:spcPct val="115000"/>
                        </a:lnSpc>
                        <a:spcAft>
                          <a:spcPts val="0"/>
                        </a:spcAft>
                      </a:pPr>
                      <a:r>
                        <a:rPr lang="en-GB" sz="2000" dirty="0">
                          <a:effectLst/>
                        </a:rPr>
                        <a:t>File</a:t>
                      </a:r>
                      <a:endParaRPr lang="en-GB" sz="3200" dirty="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000">
                          <a:effectLst/>
                        </a:rPr>
                        <a:t>Key 1</a:t>
                      </a:r>
                      <a:endParaRPr lang="en-GB" sz="320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000">
                          <a:effectLst/>
                        </a:rPr>
                        <a:t>Key 2</a:t>
                      </a:r>
                      <a:endParaRPr lang="en-GB" sz="320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000">
                          <a:effectLst/>
                        </a:rPr>
                        <a:t>Key 3</a:t>
                      </a:r>
                      <a:endParaRPr lang="en-GB" sz="320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000">
                          <a:effectLst/>
                        </a:rPr>
                        <a:t>Key 4</a:t>
                      </a:r>
                      <a:endParaRPr lang="en-GB" sz="320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000">
                          <a:effectLst/>
                        </a:rPr>
                        <a:t>mean cumulative key impact</a:t>
                      </a:r>
                      <a:endParaRPr lang="en-GB" sz="3200">
                        <a:effectLst/>
                        <a:latin typeface="Palatino Linotype"/>
                        <a:ea typeface="Calibri"/>
                        <a:cs typeface="Times New Roman"/>
                      </a:endParaRPr>
                    </a:p>
                  </a:txBody>
                  <a:tcPr marL="68580" marR="68580" marT="0" marB="0" anchor="ctr"/>
                </a:tc>
              </a:tr>
              <a:tr h="419052">
                <a:tc>
                  <a:txBody>
                    <a:bodyPr/>
                    <a:lstStyle/>
                    <a:p>
                      <a:pPr>
                        <a:lnSpc>
                          <a:spcPct val="115000"/>
                        </a:lnSpc>
                        <a:spcAft>
                          <a:spcPts val="0"/>
                        </a:spcAft>
                      </a:pPr>
                      <a:r>
                        <a:rPr lang="en-GB" sz="2000">
                          <a:effectLst/>
                        </a:rPr>
                        <a:t>2011 original</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0.35</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0.59</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0.72</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0.78</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0.14</a:t>
                      </a:r>
                      <a:endParaRPr lang="en-GB" sz="3200">
                        <a:effectLst/>
                        <a:latin typeface="Palatino Linotype"/>
                        <a:ea typeface="Calibri"/>
                        <a:cs typeface="Times New Roman"/>
                      </a:endParaRPr>
                    </a:p>
                  </a:txBody>
                  <a:tcPr marL="68580" marR="68580" marT="0" marB="0" anchor="ctr"/>
                </a:tc>
              </a:tr>
              <a:tr h="419052">
                <a:tc>
                  <a:txBody>
                    <a:bodyPr/>
                    <a:lstStyle/>
                    <a:p>
                      <a:pPr>
                        <a:lnSpc>
                          <a:spcPct val="115000"/>
                        </a:lnSpc>
                        <a:spcAft>
                          <a:spcPts val="0"/>
                        </a:spcAft>
                      </a:pPr>
                      <a:r>
                        <a:rPr lang="en-GB" sz="2000">
                          <a:effectLst/>
                        </a:rPr>
                        <a:t>2010 synth</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0.31</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0.31</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0.23</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0.20</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-0.04</a:t>
                      </a:r>
                      <a:endParaRPr lang="en-GB" sz="3200">
                        <a:effectLst/>
                        <a:latin typeface="Palatino Linotype"/>
                        <a:ea typeface="Calibri"/>
                        <a:cs typeface="Times New Roman"/>
                      </a:endParaRPr>
                    </a:p>
                  </a:txBody>
                  <a:tcPr marL="68580" marR="68580" marT="0" marB="0" anchor="ctr"/>
                </a:tc>
              </a:tr>
              <a:tr h="419052">
                <a:tc>
                  <a:txBody>
                    <a:bodyPr/>
                    <a:lstStyle/>
                    <a:p>
                      <a:pPr>
                        <a:lnSpc>
                          <a:spcPct val="115000"/>
                        </a:lnSpc>
                        <a:spcAft>
                          <a:spcPts val="0"/>
                        </a:spcAft>
                      </a:pPr>
                      <a:r>
                        <a:rPr lang="en-GB" sz="2000">
                          <a:effectLst/>
                        </a:rPr>
                        <a:t>2011 synth</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0.31</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0.34</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0.26</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0.23</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-0.03</a:t>
                      </a:r>
                      <a:endParaRPr lang="en-GB" sz="3200">
                        <a:effectLst/>
                        <a:latin typeface="Palatino Linotype"/>
                        <a:ea typeface="Calibri"/>
                        <a:cs typeface="Times New Roman"/>
                      </a:endParaRPr>
                    </a:p>
                  </a:txBody>
                  <a:tcPr marL="68580" marR="68580" marT="0" marB="0" anchor="ctr"/>
                </a:tc>
              </a:tr>
              <a:tr h="419052">
                <a:tc>
                  <a:txBody>
                    <a:bodyPr/>
                    <a:lstStyle/>
                    <a:p>
                      <a:pPr>
                        <a:lnSpc>
                          <a:spcPct val="115000"/>
                        </a:lnSpc>
                        <a:spcAft>
                          <a:spcPts val="0"/>
                        </a:spcAft>
                      </a:pPr>
                      <a:r>
                        <a:rPr lang="en-GB" sz="2000">
                          <a:effectLst/>
                        </a:rPr>
                        <a:t>2012 synth</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0.31</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0.31</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0.24</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0.21</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-0.03</a:t>
                      </a:r>
                      <a:endParaRPr lang="en-GB" sz="3200">
                        <a:effectLst/>
                        <a:latin typeface="Palatino Linotype"/>
                        <a:ea typeface="Calibri"/>
                        <a:cs typeface="Times New Roman"/>
                      </a:endParaRPr>
                    </a:p>
                  </a:txBody>
                  <a:tcPr marL="68580" marR="68580" marT="0" marB="0" anchor="ctr"/>
                </a:tc>
              </a:tr>
              <a:tr h="440004">
                <a:tc>
                  <a:txBody>
                    <a:bodyPr/>
                    <a:lstStyle/>
                    <a:p>
                      <a:pPr>
                        <a:lnSpc>
                          <a:spcPct val="115000"/>
                        </a:lnSpc>
                        <a:spcAft>
                          <a:spcPts val="0"/>
                        </a:spcAft>
                      </a:pPr>
                      <a:r>
                        <a:rPr lang="en-GB" sz="2000">
                          <a:effectLst/>
                        </a:rPr>
                        <a:t>baseline</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0.26</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0.26</a:t>
                      </a:r>
                      <a:endParaRPr lang="en-GB" sz="32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a:effectLst/>
                        </a:rPr>
                        <a:t>0.26</a:t>
                      </a:r>
                      <a:endParaRPr lang="en-GB" sz="32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a:effectLst/>
                        </a:rPr>
                        <a:t>0.26</a:t>
                      </a:r>
                      <a:endParaRPr lang="en-GB" sz="3200">
                        <a:effectLst/>
                        <a:latin typeface="Palatino Linotype"/>
                        <a:ea typeface="Calibri"/>
                        <a:cs typeface="Times New Roman"/>
                      </a:endParaRPr>
                    </a:p>
                  </a:txBody>
                  <a:tcPr marL="68580" marR="68580" marT="0" marB="0" anchor="b"/>
                </a:tc>
                <a:tc>
                  <a:txBody>
                    <a:bodyPr/>
                    <a:lstStyle/>
                    <a:p>
                      <a:pPr>
                        <a:lnSpc>
                          <a:spcPct val="115000"/>
                        </a:lnSpc>
                        <a:spcAft>
                          <a:spcPts val="0"/>
                        </a:spcAft>
                      </a:pPr>
                      <a:r>
                        <a:rPr lang="en-GB" sz="2000">
                          <a:effectLst/>
                        </a:rPr>
                        <a:t> </a:t>
                      </a:r>
                      <a:endParaRPr lang="en-GB" sz="3200">
                        <a:effectLst/>
                        <a:latin typeface="Palatino Linotype"/>
                        <a:ea typeface="Calibri"/>
                        <a:cs typeface="Times New Roman"/>
                      </a:endParaRPr>
                    </a:p>
                  </a:txBody>
                  <a:tcPr marL="68580" marR="68580" marT="0" marB="0" anchor="ctr"/>
                </a:tc>
              </a:tr>
              <a:tr h="755113">
                <a:tc>
                  <a:txBody>
                    <a:bodyPr/>
                    <a:lstStyle/>
                    <a:p>
                      <a:pPr>
                        <a:lnSpc>
                          <a:spcPct val="115000"/>
                        </a:lnSpc>
                        <a:spcAft>
                          <a:spcPts val="0"/>
                        </a:spcAft>
                      </a:pPr>
                      <a:r>
                        <a:rPr lang="en-GB" sz="2000">
                          <a:effectLst/>
                        </a:rPr>
                        <a:t>synth2011-baseline</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0.05</a:t>
                      </a:r>
                      <a:endParaRPr lang="en-GB" sz="32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a:effectLst/>
                        </a:rPr>
                        <a:t>0.08</a:t>
                      </a:r>
                      <a:endParaRPr lang="en-GB" sz="32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a:effectLst/>
                        </a:rPr>
                        <a:t>0.00</a:t>
                      </a:r>
                      <a:endParaRPr lang="en-GB" sz="32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a:effectLst/>
                        </a:rPr>
                        <a:t>-0.03</a:t>
                      </a:r>
                      <a:endParaRPr lang="en-GB" sz="3200">
                        <a:effectLst/>
                        <a:latin typeface="Palatino Linotype"/>
                        <a:ea typeface="Calibri"/>
                        <a:cs typeface="Times New Roman"/>
                      </a:endParaRPr>
                    </a:p>
                  </a:txBody>
                  <a:tcPr marL="68580" marR="68580" marT="0" marB="0" anchor="b"/>
                </a:tc>
                <a:tc>
                  <a:txBody>
                    <a:bodyPr/>
                    <a:lstStyle/>
                    <a:p>
                      <a:pPr>
                        <a:lnSpc>
                          <a:spcPct val="115000"/>
                        </a:lnSpc>
                        <a:spcAft>
                          <a:spcPts val="0"/>
                        </a:spcAft>
                      </a:pPr>
                      <a:r>
                        <a:rPr lang="en-GB" sz="2000">
                          <a:effectLst/>
                        </a:rPr>
                        <a:t> </a:t>
                      </a:r>
                      <a:endParaRPr lang="en-GB" sz="3200">
                        <a:effectLst/>
                        <a:latin typeface="Palatino Linotype"/>
                        <a:ea typeface="Calibri"/>
                        <a:cs typeface="Times New Roman"/>
                      </a:endParaRPr>
                    </a:p>
                  </a:txBody>
                  <a:tcPr marL="68580" marR="68580" marT="0" marB="0" anchor="b"/>
                </a:tc>
              </a:tr>
              <a:tr h="419052">
                <a:tc>
                  <a:txBody>
                    <a:bodyPr/>
                    <a:lstStyle/>
                    <a:p>
                      <a:pPr>
                        <a:lnSpc>
                          <a:spcPct val="115000"/>
                        </a:lnSpc>
                        <a:spcAft>
                          <a:spcPts val="0"/>
                        </a:spcAft>
                      </a:pPr>
                      <a:r>
                        <a:rPr lang="en-GB" sz="2000" dirty="0" smtClean="0">
                          <a:effectLst/>
                        </a:rPr>
                        <a:t>Mean Differential</a:t>
                      </a:r>
                      <a:endParaRPr lang="en-GB" sz="2000" dirty="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0.00</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0.03</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0.03</a:t>
                      </a:r>
                      <a:endParaRPr lang="en-GB" sz="32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0.03</a:t>
                      </a:r>
                      <a:endParaRPr lang="en-GB" sz="320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000" dirty="0">
                          <a:effectLst/>
                        </a:rPr>
                        <a:t> </a:t>
                      </a:r>
                      <a:endParaRPr lang="en-GB" sz="3200" dirty="0">
                        <a:effectLst/>
                        <a:latin typeface="Palatino Linotype"/>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673508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8172400" cy="1143000"/>
          </a:xfrm>
        </p:spPr>
        <p:txBody>
          <a:bodyPr>
            <a:noAutofit/>
          </a:bodyPr>
          <a:lstStyle/>
          <a:p>
            <a:r>
              <a:rPr lang="en-GB" sz="2800" b="1" dirty="0">
                <a:effectLst/>
              </a:rPr>
              <a:t>Mean Probability of accurate attribution (PAA) of economic position of household reference person </a:t>
            </a:r>
            <a:r>
              <a:rPr lang="en-GB" sz="2800" b="1" u="sng" dirty="0" smtClean="0">
                <a:effectLst/>
              </a:rPr>
              <a:t>given </a:t>
            </a:r>
            <a:r>
              <a:rPr lang="en-GB" sz="2800" b="1" u="sng" dirty="0">
                <a:effectLst/>
              </a:rPr>
              <a:t>that a match has occurred.</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8787065"/>
              </p:ext>
            </p:extLst>
          </p:nvPr>
        </p:nvGraphicFramePr>
        <p:xfrm>
          <a:off x="1115616" y="1988840"/>
          <a:ext cx="7710159" cy="4038443"/>
        </p:xfrm>
        <a:graphic>
          <a:graphicData uri="http://schemas.openxmlformats.org/drawingml/2006/table">
            <a:tbl>
              <a:tblPr firstRow="1" firstCol="1" bandRow="1">
                <a:tableStyleId>{5C22544A-7EE6-4342-B048-85BDC9FD1C3A}</a:tableStyleId>
              </a:tblPr>
              <a:tblGrid>
                <a:gridCol w="2113470"/>
                <a:gridCol w="694842"/>
                <a:gridCol w="679813"/>
                <a:gridCol w="694682"/>
                <a:gridCol w="744536"/>
                <a:gridCol w="2782816"/>
              </a:tblGrid>
              <a:tr h="624720">
                <a:tc>
                  <a:txBody>
                    <a:bodyPr/>
                    <a:lstStyle/>
                    <a:p>
                      <a:pPr>
                        <a:lnSpc>
                          <a:spcPct val="115000"/>
                        </a:lnSpc>
                        <a:spcAft>
                          <a:spcPts val="0"/>
                        </a:spcAft>
                      </a:pPr>
                      <a:r>
                        <a:rPr lang="en-GB" sz="2000" dirty="0">
                          <a:effectLst/>
                        </a:rPr>
                        <a:t>File</a:t>
                      </a:r>
                      <a:endParaRPr lang="en-GB" sz="2000" dirty="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000">
                          <a:effectLst/>
                        </a:rPr>
                        <a:t>Key 1</a:t>
                      </a:r>
                      <a:endParaRPr lang="en-GB" sz="200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000">
                          <a:effectLst/>
                        </a:rPr>
                        <a:t>Key 2</a:t>
                      </a:r>
                      <a:endParaRPr lang="en-GB" sz="200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000">
                          <a:effectLst/>
                        </a:rPr>
                        <a:t>Key 3</a:t>
                      </a:r>
                      <a:endParaRPr lang="en-GB" sz="200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000">
                          <a:effectLst/>
                        </a:rPr>
                        <a:t>Key 4</a:t>
                      </a:r>
                      <a:endParaRPr lang="en-GB" sz="200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000">
                          <a:effectLst/>
                        </a:rPr>
                        <a:t>mean cumulative key impact</a:t>
                      </a:r>
                      <a:endParaRPr lang="en-GB" sz="2000">
                        <a:effectLst/>
                        <a:latin typeface="Palatino Linotype"/>
                        <a:ea typeface="Calibri"/>
                        <a:cs typeface="Times New Roman"/>
                      </a:endParaRPr>
                    </a:p>
                  </a:txBody>
                  <a:tcPr marL="68580" marR="68580" marT="0" marB="0" anchor="ctr"/>
                </a:tc>
              </a:tr>
              <a:tr h="388589">
                <a:tc>
                  <a:txBody>
                    <a:bodyPr/>
                    <a:lstStyle/>
                    <a:p>
                      <a:pPr>
                        <a:lnSpc>
                          <a:spcPct val="115000"/>
                        </a:lnSpc>
                        <a:spcAft>
                          <a:spcPts val="0"/>
                        </a:spcAft>
                      </a:pPr>
                      <a:r>
                        <a:rPr lang="en-GB" sz="2000">
                          <a:effectLst/>
                        </a:rPr>
                        <a:t>2011 original</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0.35</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0.59</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0.72</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0.78</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0.14</a:t>
                      </a:r>
                      <a:endParaRPr lang="en-GB" sz="2000">
                        <a:effectLst/>
                        <a:latin typeface="Palatino Linotype"/>
                        <a:ea typeface="Calibri"/>
                        <a:cs typeface="Times New Roman"/>
                      </a:endParaRPr>
                    </a:p>
                  </a:txBody>
                  <a:tcPr marL="68580" marR="68580" marT="0" marB="0" anchor="ctr"/>
                </a:tc>
              </a:tr>
              <a:tr h="388589">
                <a:tc>
                  <a:txBody>
                    <a:bodyPr/>
                    <a:lstStyle/>
                    <a:p>
                      <a:pPr>
                        <a:lnSpc>
                          <a:spcPct val="115000"/>
                        </a:lnSpc>
                        <a:spcAft>
                          <a:spcPts val="0"/>
                        </a:spcAft>
                      </a:pPr>
                      <a:r>
                        <a:rPr lang="en-GB" sz="2000">
                          <a:effectLst/>
                        </a:rPr>
                        <a:t>2010 synth</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0.37</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0.45</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0.45</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0.49</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0.04</a:t>
                      </a:r>
                      <a:endParaRPr lang="en-GB" sz="2000">
                        <a:effectLst/>
                        <a:latin typeface="Palatino Linotype"/>
                        <a:ea typeface="Calibri"/>
                        <a:cs typeface="Times New Roman"/>
                      </a:endParaRPr>
                    </a:p>
                  </a:txBody>
                  <a:tcPr marL="68580" marR="68580" marT="0" marB="0" anchor="ctr"/>
                </a:tc>
              </a:tr>
              <a:tr h="388589">
                <a:tc>
                  <a:txBody>
                    <a:bodyPr/>
                    <a:lstStyle/>
                    <a:p>
                      <a:pPr>
                        <a:lnSpc>
                          <a:spcPct val="115000"/>
                        </a:lnSpc>
                        <a:spcAft>
                          <a:spcPts val="0"/>
                        </a:spcAft>
                      </a:pPr>
                      <a:r>
                        <a:rPr lang="en-GB" sz="2000">
                          <a:effectLst/>
                        </a:rPr>
                        <a:t>2011 synth</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0.33</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0.44</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0.45</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0.48</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0.05</a:t>
                      </a:r>
                      <a:endParaRPr lang="en-GB" sz="2000">
                        <a:effectLst/>
                        <a:latin typeface="Palatino Linotype"/>
                        <a:ea typeface="Calibri"/>
                        <a:cs typeface="Times New Roman"/>
                      </a:endParaRPr>
                    </a:p>
                  </a:txBody>
                  <a:tcPr marL="68580" marR="68580" marT="0" marB="0" anchor="ctr"/>
                </a:tc>
              </a:tr>
              <a:tr h="388589">
                <a:tc>
                  <a:txBody>
                    <a:bodyPr/>
                    <a:lstStyle/>
                    <a:p>
                      <a:pPr>
                        <a:lnSpc>
                          <a:spcPct val="115000"/>
                        </a:lnSpc>
                        <a:spcAft>
                          <a:spcPts val="0"/>
                        </a:spcAft>
                      </a:pPr>
                      <a:r>
                        <a:rPr lang="en-GB" sz="2000" dirty="0">
                          <a:effectLst/>
                        </a:rPr>
                        <a:t>2012 synth</a:t>
                      </a:r>
                      <a:endParaRPr lang="en-GB" sz="2000" dirty="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0.33</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0.40</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0.42</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0.44</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600"/>
                        </a:spcAft>
                      </a:pPr>
                      <a:r>
                        <a:rPr lang="en-GB" sz="2000">
                          <a:effectLst/>
                        </a:rPr>
                        <a:t>0.04</a:t>
                      </a:r>
                      <a:endParaRPr lang="en-GB" sz="2000">
                        <a:effectLst/>
                        <a:latin typeface="Palatino Linotype"/>
                        <a:ea typeface="Calibri"/>
                        <a:cs typeface="Times New Roman"/>
                      </a:endParaRPr>
                    </a:p>
                  </a:txBody>
                  <a:tcPr marL="68580" marR="68580" marT="0" marB="0" anchor="ctr"/>
                </a:tc>
              </a:tr>
              <a:tr h="408018">
                <a:tc>
                  <a:txBody>
                    <a:bodyPr/>
                    <a:lstStyle/>
                    <a:p>
                      <a:pPr>
                        <a:lnSpc>
                          <a:spcPct val="115000"/>
                        </a:lnSpc>
                        <a:spcAft>
                          <a:spcPts val="0"/>
                        </a:spcAft>
                      </a:pPr>
                      <a:r>
                        <a:rPr lang="en-GB" sz="2000">
                          <a:effectLst/>
                        </a:rPr>
                        <a:t>baseline</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0.26</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0.26</a:t>
                      </a:r>
                      <a:endParaRPr lang="en-GB" sz="20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a:effectLst/>
                        </a:rPr>
                        <a:t>0.26</a:t>
                      </a:r>
                      <a:endParaRPr lang="en-GB" sz="20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a:effectLst/>
                        </a:rPr>
                        <a:t>0.26</a:t>
                      </a:r>
                      <a:endParaRPr lang="en-GB" sz="2000">
                        <a:effectLst/>
                        <a:latin typeface="Palatino Linotype"/>
                        <a:ea typeface="Calibri"/>
                        <a:cs typeface="Times New Roman"/>
                      </a:endParaRPr>
                    </a:p>
                  </a:txBody>
                  <a:tcPr marL="68580" marR="68580" marT="0" marB="0" anchor="b"/>
                </a:tc>
                <a:tc>
                  <a:txBody>
                    <a:bodyPr/>
                    <a:lstStyle/>
                    <a:p>
                      <a:pPr>
                        <a:lnSpc>
                          <a:spcPct val="115000"/>
                        </a:lnSpc>
                        <a:spcAft>
                          <a:spcPts val="0"/>
                        </a:spcAft>
                      </a:pPr>
                      <a:r>
                        <a:rPr lang="en-GB" sz="2000">
                          <a:effectLst/>
                        </a:rPr>
                        <a:t> </a:t>
                      </a:r>
                      <a:endParaRPr lang="en-GB" sz="2000">
                        <a:effectLst/>
                        <a:latin typeface="Palatino Linotype"/>
                        <a:ea typeface="Calibri"/>
                        <a:cs typeface="Times New Roman"/>
                      </a:endParaRPr>
                    </a:p>
                  </a:txBody>
                  <a:tcPr marL="68580" marR="68580" marT="0" marB="0" anchor="ctr"/>
                </a:tc>
              </a:tr>
              <a:tr h="624720">
                <a:tc>
                  <a:txBody>
                    <a:bodyPr/>
                    <a:lstStyle/>
                    <a:p>
                      <a:pPr>
                        <a:lnSpc>
                          <a:spcPct val="115000"/>
                        </a:lnSpc>
                        <a:spcAft>
                          <a:spcPts val="0"/>
                        </a:spcAft>
                      </a:pPr>
                      <a:r>
                        <a:rPr lang="en-GB" sz="2000">
                          <a:effectLst/>
                        </a:rPr>
                        <a:t>synth2011-baseline</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0.06</a:t>
                      </a:r>
                      <a:endParaRPr lang="en-GB" sz="20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a:effectLst/>
                        </a:rPr>
                        <a:t>0.17</a:t>
                      </a:r>
                      <a:endParaRPr lang="en-GB" sz="20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a:effectLst/>
                        </a:rPr>
                        <a:t>0.18</a:t>
                      </a:r>
                      <a:endParaRPr lang="en-GB" sz="20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a:effectLst/>
                        </a:rPr>
                        <a:t>0.21</a:t>
                      </a:r>
                      <a:endParaRPr lang="en-GB" sz="2000">
                        <a:effectLst/>
                        <a:latin typeface="Palatino Linotype"/>
                        <a:ea typeface="Calibri"/>
                        <a:cs typeface="Times New Roman"/>
                      </a:endParaRPr>
                    </a:p>
                  </a:txBody>
                  <a:tcPr marL="68580" marR="68580" marT="0" marB="0" anchor="b"/>
                </a:tc>
                <a:tc>
                  <a:txBody>
                    <a:bodyPr/>
                    <a:lstStyle/>
                    <a:p>
                      <a:pPr>
                        <a:lnSpc>
                          <a:spcPct val="115000"/>
                        </a:lnSpc>
                        <a:spcAft>
                          <a:spcPts val="0"/>
                        </a:spcAft>
                      </a:pPr>
                      <a:r>
                        <a:rPr lang="en-GB" sz="2000">
                          <a:effectLst/>
                        </a:rPr>
                        <a:t> </a:t>
                      </a:r>
                      <a:endParaRPr lang="en-GB" sz="2000">
                        <a:effectLst/>
                        <a:latin typeface="Palatino Linotype"/>
                        <a:ea typeface="Calibri"/>
                        <a:cs typeface="Times New Roman"/>
                      </a:endParaRPr>
                    </a:p>
                  </a:txBody>
                  <a:tcPr marL="68580" marR="68580" marT="0" marB="0" anchor="b"/>
                </a:tc>
              </a:tr>
              <a:tr h="388589">
                <a:tc>
                  <a:txBody>
                    <a:bodyPr/>
                    <a:lstStyle/>
                    <a:p>
                      <a:pPr>
                        <a:lnSpc>
                          <a:spcPct val="115000"/>
                        </a:lnSpc>
                        <a:spcAft>
                          <a:spcPts val="0"/>
                        </a:spcAft>
                      </a:pPr>
                      <a:r>
                        <a:rPr lang="en-GB" sz="2000" dirty="0" smtClean="0">
                          <a:effectLst/>
                        </a:rPr>
                        <a:t>Mean Differential</a:t>
                      </a:r>
                      <a:endParaRPr lang="en-GB" sz="2000" dirty="0">
                        <a:effectLst/>
                      </a:endParaRPr>
                    </a:p>
                  </a:txBody>
                  <a:tcPr marL="68580" marR="68580" marT="0" marB="0" anchor="ctr"/>
                </a:tc>
                <a:tc>
                  <a:txBody>
                    <a:bodyPr/>
                    <a:lstStyle/>
                    <a:p>
                      <a:pPr algn="r">
                        <a:lnSpc>
                          <a:spcPct val="115000"/>
                        </a:lnSpc>
                        <a:spcAft>
                          <a:spcPts val="0"/>
                        </a:spcAft>
                      </a:pPr>
                      <a:r>
                        <a:rPr lang="en-GB" sz="2000">
                          <a:effectLst/>
                        </a:rPr>
                        <a:t>-0.02</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0.02</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0.02</a:t>
                      </a:r>
                      <a:endParaRPr lang="en-GB" sz="20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000">
                          <a:effectLst/>
                        </a:rPr>
                        <a:t>0.01</a:t>
                      </a:r>
                      <a:endParaRPr lang="en-GB" sz="200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000" dirty="0">
                          <a:effectLst/>
                        </a:rPr>
                        <a:t> </a:t>
                      </a:r>
                      <a:endParaRPr lang="en-GB" sz="2000" dirty="0">
                        <a:effectLst/>
                        <a:latin typeface="Palatino Linotype"/>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095033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smtClean="0"/>
              <a:t>What is synthetic data?</a:t>
            </a:r>
          </a:p>
          <a:p>
            <a:r>
              <a:rPr lang="en-GB" dirty="0" smtClean="0"/>
              <a:t>How do we measure risk disclosure risk for synthetic data?</a:t>
            </a:r>
          </a:p>
          <a:p>
            <a:pPr lvl="1"/>
            <a:r>
              <a:rPr lang="en-GB" dirty="0" smtClean="0"/>
              <a:t>Desirable properties of a risk measure</a:t>
            </a:r>
          </a:p>
          <a:p>
            <a:r>
              <a:rPr lang="en-GB" dirty="0" smtClean="0"/>
              <a:t>An example of such a measure</a:t>
            </a:r>
            <a:endParaRPr lang="en-GB" dirty="0"/>
          </a:p>
        </p:txBody>
      </p:sp>
    </p:spTree>
    <p:extLst>
      <p:ext uri="{BB962C8B-B14F-4D97-AF65-F5344CB8AC3E}">
        <p14:creationId xmlns:p14="http://schemas.microsoft.com/office/powerpoint/2010/main" val="2168532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latin typeface="Georgia" panose="02040502050405020303" pitchFamily="18" charset="0"/>
              </a:rPr>
              <a:t>Mean PAA scores over 3 categorical targets across four keys of increasing size.</a:t>
            </a:r>
            <a:r>
              <a:rPr lang="en-GB" dirty="0">
                <a:latin typeface="Georgia" panose="02040502050405020303" pitchFamily="18" charset="0"/>
              </a:rPr>
              <a:t/>
            </a:r>
            <a:br>
              <a:rPr lang="en-GB" dirty="0">
                <a:latin typeface="Georgia" panose="02040502050405020303" pitchFamily="18" charset="0"/>
              </a:rPr>
            </a:br>
            <a:endParaRPr lang="en-GB" dirty="0"/>
          </a:p>
        </p:txBody>
      </p:sp>
      <p:graphicFrame>
        <p:nvGraphicFramePr>
          <p:cNvPr id="4" name="Chart 3"/>
          <p:cNvGraphicFramePr/>
          <p:nvPr>
            <p:extLst>
              <p:ext uri="{D42A27DB-BD31-4B8C-83A1-F6EECF244321}">
                <p14:modId xmlns:p14="http://schemas.microsoft.com/office/powerpoint/2010/main" val="1195173464"/>
              </p:ext>
            </p:extLst>
          </p:nvPr>
        </p:nvGraphicFramePr>
        <p:xfrm>
          <a:off x="1115616" y="980728"/>
          <a:ext cx="7848871" cy="53285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7134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effectLst/>
              </a:rPr>
              <a:t>Hit </a:t>
            </a:r>
            <a:r>
              <a:rPr lang="en-GB" sz="3600" dirty="0">
                <a:effectLst/>
              </a:rPr>
              <a:t>rate for primary key matches from the original file onto the synthetic file.</a:t>
            </a:r>
            <a:r>
              <a:rPr lang="en-GB" sz="6000" dirty="0">
                <a:effectLst/>
                <a:latin typeface="Palatino Linotype"/>
                <a:ea typeface="Calibri"/>
                <a:cs typeface="Times New Roman"/>
              </a:rPr>
              <a:t/>
            </a:r>
            <a:br>
              <a:rPr lang="en-GB" sz="6000" dirty="0">
                <a:effectLst/>
                <a:latin typeface="Palatino Linotype"/>
                <a:ea typeface="Calibri"/>
                <a:cs typeface="Times New Roman"/>
              </a:rPr>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6030936"/>
              </p:ext>
            </p:extLst>
          </p:nvPr>
        </p:nvGraphicFramePr>
        <p:xfrm>
          <a:off x="1043608" y="1772816"/>
          <a:ext cx="7560839" cy="4349990"/>
        </p:xfrm>
        <a:graphic>
          <a:graphicData uri="http://schemas.openxmlformats.org/drawingml/2006/table">
            <a:tbl>
              <a:tblPr firstRow="1" firstCol="1" bandRow="1">
                <a:tableStyleId>{5C22544A-7EE6-4342-B048-85BDC9FD1C3A}</a:tableStyleId>
              </a:tblPr>
              <a:tblGrid>
                <a:gridCol w="1911426"/>
                <a:gridCol w="955381"/>
                <a:gridCol w="955381"/>
                <a:gridCol w="955381"/>
                <a:gridCol w="955381"/>
                <a:gridCol w="1827889"/>
              </a:tblGrid>
              <a:tr h="1332742">
                <a:tc>
                  <a:txBody>
                    <a:bodyPr/>
                    <a:lstStyle/>
                    <a:p>
                      <a:pPr>
                        <a:lnSpc>
                          <a:spcPct val="115000"/>
                        </a:lnSpc>
                        <a:spcAft>
                          <a:spcPts val="0"/>
                        </a:spcAft>
                      </a:pPr>
                      <a:r>
                        <a:rPr lang="en-GB" sz="2400" dirty="0">
                          <a:effectLst/>
                        </a:rPr>
                        <a:t>File</a:t>
                      </a:r>
                      <a:endParaRPr lang="en-GB" sz="2400" dirty="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400" dirty="0">
                          <a:effectLst/>
                        </a:rPr>
                        <a:t>Key 1</a:t>
                      </a:r>
                      <a:endParaRPr lang="en-GB" sz="2400" dirty="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400" dirty="0">
                          <a:effectLst/>
                        </a:rPr>
                        <a:t>Key 2</a:t>
                      </a:r>
                      <a:endParaRPr lang="en-GB" sz="2400" dirty="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400" dirty="0">
                          <a:effectLst/>
                        </a:rPr>
                        <a:t>Key 3</a:t>
                      </a:r>
                      <a:endParaRPr lang="en-GB" sz="2400" dirty="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400" dirty="0">
                          <a:effectLst/>
                        </a:rPr>
                        <a:t>Key 4</a:t>
                      </a:r>
                      <a:endParaRPr lang="en-GB" sz="2400" dirty="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400">
                          <a:effectLst/>
                        </a:rPr>
                        <a:t>mean cumulative key impact</a:t>
                      </a:r>
                      <a:endParaRPr lang="en-GB" sz="2400">
                        <a:effectLst/>
                        <a:latin typeface="Palatino Linotype"/>
                        <a:ea typeface="Calibri"/>
                        <a:cs typeface="Times New Roman"/>
                      </a:endParaRPr>
                    </a:p>
                  </a:txBody>
                  <a:tcPr marL="68580" marR="68580" marT="0" marB="0" anchor="ctr"/>
                </a:tc>
              </a:tr>
              <a:tr h="453532">
                <a:tc>
                  <a:txBody>
                    <a:bodyPr/>
                    <a:lstStyle/>
                    <a:p>
                      <a:pPr>
                        <a:lnSpc>
                          <a:spcPct val="115000"/>
                        </a:lnSpc>
                        <a:spcAft>
                          <a:spcPts val="0"/>
                        </a:spcAft>
                      </a:pPr>
                      <a:r>
                        <a:rPr lang="en-GB" sz="2400">
                          <a:effectLst/>
                        </a:rPr>
                        <a:t>2011 original</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100%</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100%</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100%</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dirty="0">
                          <a:effectLst/>
                        </a:rPr>
                        <a:t>100%</a:t>
                      </a:r>
                      <a:endParaRPr lang="en-GB" sz="2400" dirty="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0%</a:t>
                      </a:r>
                      <a:endParaRPr lang="en-GB" sz="2400">
                        <a:effectLst/>
                        <a:latin typeface="Palatino Linotype"/>
                        <a:ea typeface="Calibri"/>
                        <a:cs typeface="Times New Roman"/>
                      </a:endParaRPr>
                    </a:p>
                  </a:txBody>
                  <a:tcPr marL="68580" marR="68580" marT="0" marB="0" anchor="ctr"/>
                </a:tc>
              </a:tr>
              <a:tr h="453532">
                <a:tc>
                  <a:txBody>
                    <a:bodyPr/>
                    <a:lstStyle/>
                    <a:p>
                      <a:pPr>
                        <a:lnSpc>
                          <a:spcPct val="115000"/>
                        </a:lnSpc>
                        <a:spcAft>
                          <a:spcPts val="0"/>
                        </a:spcAft>
                      </a:pPr>
                      <a:r>
                        <a:rPr lang="en-GB" sz="2400">
                          <a:effectLst/>
                        </a:rPr>
                        <a:t>2010 synth</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84%</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69%</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51%</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dirty="0">
                          <a:effectLst/>
                        </a:rPr>
                        <a:t>41%</a:t>
                      </a:r>
                      <a:endParaRPr lang="en-GB" sz="2400" dirty="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-14%</a:t>
                      </a:r>
                      <a:endParaRPr lang="en-GB" sz="2400">
                        <a:effectLst/>
                        <a:latin typeface="Palatino Linotype"/>
                        <a:ea typeface="Calibri"/>
                        <a:cs typeface="Times New Roman"/>
                      </a:endParaRPr>
                    </a:p>
                  </a:txBody>
                  <a:tcPr marL="68580" marR="68580" marT="0" marB="0" anchor="ctr"/>
                </a:tc>
              </a:tr>
              <a:tr h="453532">
                <a:tc>
                  <a:txBody>
                    <a:bodyPr/>
                    <a:lstStyle/>
                    <a:p>
                      <a:pPr>
                        <a:lnSpc>
                          <a:spcPct val="115000"/>
                        </a:lnSpc>
                        <a:spcAft>
                          <a:spcPts val="0"/>
                        </a:spcAft>
                      </a:pPr>
                      <a:r>
                        <a:rPr lang="en-GB" sz="2400">
                          <a:effectLst/>
                        </a:rPr>
                        <a:t>2011 synth</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95%</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77%</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58%</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dirty="0">
                          <a:effectLst/>
                        </a:rPr>
                        <a:t>48%</a:t>
                      </a:r>
                      <a:endParaRPr lang="en-GB" sz="2400" dirty="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-16%</a:t>
                      </a:r>
                      <a:endParaRPr lang="en-GB" sz="2400">
                        <a:effectLst/>
                        <a:latin typeface="Palatino Linotype"/>
                        <a:ea typeface="Calibri"/>
                        <a:cs typeface="Times New Roman"/>
                      </a:endParaRPr>
                    </a:p>
                  </a:txBody>
                  <a:tcPr marL="68580" marR="68580" marT="0" marB="0" anchor="ctr"/>
                </a:tc>
              </a:tr>
              <a:tr h="453532">
                <a:tc>
                  <a:txBody>
                    <a:bodyPr/>
                    <a:lstStyle/>
                    <a:p>
                      <a:pPr>
                        <a:lnSpc>
                          <a:spcPct val="115000"/>
                        </a:lnSpc>
                        <a:spcAft>
                          <a:spcPts val="0"/>
                        </a:spcAft>
                      </a:pPr>
                      <a:r>
                        <a:rPr lang="en-GB" sz="2400">
                          <a:effectLst/>
                        </a:rPr>
                        <a:t>2012 synth</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94%</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78%</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57%</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48%</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-15%</a:t>
                      </a:r>
                      <a:endParaRPr lang="en-GB" sz="2400">
                        <a:effectLst/>
                        <a:latin typeface="Palatino Linotype"/>
                        <a:ea typeface="Calibri"/>
                        <a:cs typeface="Times New Roman"/>
                      </a:endParaRPr>
                    </a:p>
                  </a:txBody>
                  <a:tcPr marL="68580" marR="68580" marT="0" marB="0" anchor="ctr"/>
                </a:tc>
              </a:tr>
              <a:tr h="453532">
                <a:tc>
                  <a:txBody>
                    <a:bodyPr/>
                    <a:lstStyle/>
                    <a:p>
                      <a:pPr>
                        <a:lnSpc>
                          <a:spcPct val="115000"/>
                        </a:lnSpc>
                        <a:spcAft>
                          <a:spcPts val="0"/>
                        </a:spcAft>
                      </a:pPr>
                      <a:r>
                        <a:rPr lang="en-GB" sz="2400" dirty="0" smtClean="0">
                          <a:effectLst/>
                        </a:rPr>
                        <a:t>Mean Differential</a:t>
                      </a:r>
                      <a:endParaRPr lang="en-GB" sz="2400" dirty="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6%</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3%</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a:effectLst/>
                        </a:rPr>
                        <a:t>3%</a:t>
                      </a:r>
                      <a:endParaRPr lang="en-GB" sz="2400">
                        <a:effectLst/>
                        <a:latin typeface="Palatino Linotype"/>
                        <a:ea typeface="Calibri"/>
                        <a:cs typeface="Times New Roman"/>
                      </a:endParaRPr>
                    </a:p>
                  </a:txBody>
                  <a:tcPr marL="68580" marR="68580" marT="0" marB="0" anchor="ctr"/>
                </a:tc>
                <a:tc>
                  <a:txBody>
                    <a:bodyPr/>
                    <a:lstStyle/>
                    <a:p>
                      <a:pPr algn="r">
                        <a:lnSpc>
                          <a:spcPct val="115000"/>
                        </a:lnSpc>
                        <a:spcAft>
                          <a:spcPts val="0"/>
                        </a:spcAft>
                      </a:pPr>
                      <a:r>
                        <a:rPr lang="en-GB" sz="2400" dirty="0">
                          <a:effectLst/>
                        </a:rPr>
                        <a:t>4%</a:t>
                      </a:r>
                      <a:endParaRPr lang="en-GB" sz="2400" dirty="0">
                        <a:effectLst/>
                        <a:latin typeface="Palatino Linotype"/>
                        <a:ea typeface="Calibri"/>
                        <a:cs typeface="Times New Roman"/>
                      </a:endParaRPr>
                    </a:p>
                  </a:txBody>
                  <a:tcPr marL="68580" marR="68580" marT="0" marB="0" anchor="ctr"/>
                </a:tc>
                <a:tc>
                  <a:txBody>
                    <a:bodyPr/>
                    <a:lstStyle/>
                    <a:p>
                      <a:pPr>
                        <a:lnSpc>
                          <a:spcPct val="115000"/>
                        </a:lnSpc>
                        <a:spcAft>
                          <a:spcPts val="0"/>
                        </a:spcAft>
                      </a:pPr>
                      <a:r>
                        <a:rPr lang="en-GB" sz="2400" dirty="0">
                          <a:effectLst/>
                        </a:rPr>
                        <a:t> </a:t>
                      </a:r>
                      <a:endParaRPr lang="en-GB" sz="2400" dirty="0">
                        <a:effectLst/>
                        <a:latin typeface="Palatino Linotype"/>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096994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effectLst/>
              </a:rPr>
              <a:t>Table 10: Residual sizes for estimated weekly income using two keys against the LCF and three synthetic files</a:t>
            </a:r>
            <a:r>
              <a:rPr lang="en-GB" sz="6000" dirty="0">
                <a:effectLst/>
                <a:latin typeface="Palatino Linotype"/>
                <a:ea typeface="Calibri"/>
                <a:cs typeface="Times New Roman"/>
              </a:rPr>
              <a:t/>
            </a:r>
            <a:br>
              <a:rPr lang="en-GB" sz="6000" dirty="0">
                <a:effectLst/>
                <a:latin typeface="Palatino Linotype"/>
                <a:ea typeface="Calibri"/>
                <a:cs typeface="Times New Roman"/>
              </a:rPr>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7668084"/>
              </p:ext>
            </p:extLst>
          </p:nvPr>
        </p:nvGraphicFramePr>
        <p:xfrm>
          <a:off x="1115616" y="1700808"/>
          <a:ext cx="7296479" cy="4442619"/>
        </p:xfrm>
        <a:graphic>
          <a:graphicData uri="http://schemas.openxmlformats.org/drawingml/2006/table">
            <a:tbl>
              <a:tblPr firstRow="1" firstCol="1" bandRow="1">
                <a:tableStyleId>{5C22544A-7EE6-4342-B048-85BDC9FD1C3A}</a:tableStyleId>
              </a:tblPr>
              <a:tblGrid>
                <a:gridCol w="1810031"/>
                <a:gridCol w="690364"/>
                <a:gridCol w="692851"/>
                <a:gridCol w="695337"/>
                <a:gridCol w="703625"/>
                <a:gridCol w="2704271"/>
              </a:tblGrid>
              <a:tr h="428132">
                <a:tc>
                  <a:txBody>
                    <a:bodyPr/>
                    <a:lstStyle/>
                    <a:p>
                      <a:pPr>
                        <a:lnSpc>
                          <a:spcPct val="115000"/>
                        </a:lnSpc>
                        <a:spcAft>
                          <a:spcPts val="0"/>
                        </a:spcAft>
                      </a:pPr>
                      <a:r>
                        <a:rPr lang="en-GB" sz="2000" dirty="0">
                          <a:effectLst/>
                        </a:rPr>
                        <a:t>File</a:t>
                      </a:r>
                      <a:endParaRPr lang="en-GB" sz="2000" dirty="0">
                        <a:effectLst/>
                        <a:latin typeface="Palatino Linotype"/>
                        <a:ea typeface="Calibri"/>
                        <a:cs typeface="Times New Roman"/>
                      </a:endParaRPr>
                    </a:p>
                  </a:txBody>
                  <a:tcPr marL="68580" marR="68580" marT="0" marB="0" anchor="b"/>
                </a:tc>
                <a:tc>
                  <a:txBody>
                    <a:bodyPr/>
                    <a:lstStyle/>
                    <a:p>
                      <a:pPr>
                        <a:lnSpc>
                          <a:spcPct val="115000"/>
                        </a:lnSpc>
                        <a:spcAft>
                          <a:spcPts val="0"/>
                        </a:spcAft>
                      </a:pPr>
                      <a:r>
                        <a:rPr lang="en-GB" sz="2000">
                          <a:effectLst/>
                        </a:rPr>
                        <a:t>Key 1</a:t>
                      </a:r>
                      <a:endParaRPr lang="en-GB" sz="2000">
                        <a:effectLst/>
                        <a:latin typeface="Palatino Linotype"/>
                        <a:ea typeface="Calibri"/>
                        <a:cs typeface="Times New Roman"/>
                      </a:endParaRPr>
                    </a:p>
                  </a:txBody>
                  <a:tcPr marL="68580" marR="68580" marT="0" marB="0" anchor="b"/>
                </a:tc>
                <a:tc>
                  <a:txBody>
                    <a:bodyPr/>
                    <a:lstStyle/>
                    <a:p>
                      <a:pPr>
                        <a:lnSpc>
                          <a:spcPct val="115000"/>
                        </a:lnSpc>
                        <a:spcAft>
                          <a:spcPts val="0"/>
                        </a:spcAft>
                      </a:pPr>
                      <a:r>
                        <a:rPr lang="en-GB" sz="2000">
                          <a:effectLst/>
                        </a:rPr>
                        <a:t>Key 2</a:t>
                      </a:r>
                      <a:endParaRPr lang="en-GB" sz="2000">
                        <a:effectLst/>
                        <a:latin typeface="Palatino Linotype"/>
                        <a:ea typeface="Calibri"/>
                        <a:cs typeface="Times New Roman"/>
                      </a:endParaRPr>
                    </a:p>
                  </a:txBody>
                  <a:tcPr marL="68580" marR="68580" marT="0" marB="0" anchor="b"/>
                </a:tc>
                <a:tc>
                  <a:txBody>
                    <a:bodyPr/>
                    <a:lstStyle/>
                    <a:p>
                      <a:pPr>
                        <a:lnSpc>
                          <a:spcPct val="115000"/>
                        </a:lnSpc>
                        <a:spcAft>
                          <a:spcPts val="0"/>
                        </a:spcAft>
                      </a:pPr>
                      <a:r>
                        <a:rPr lang="en-GB" sz="2000">
                          <a:effectLst/>
                        </a:rPr>
                        <a:t>Key 3</a:t>
                      </a:r>
                      <a:endParaRPr lang="en-GB" sz="2000">
                        <a:effectLst/>
                        <a:latin typeface="Palatino Linotype"/>
                        <a:ea typeface="Calibri"/>
                        <a:cs typeface="Times New Roman"/>
                      </a:endParaRPr>
                    </a:p>
                  </a:txBody>
                  <a:tcPr marL="68580" marR="68580" marT="0" marB="0" anchor="b"/>
                </a:tc>
                <a:tc>
                  <a:txBody>
                    <a:bodyPr/>
                    <a:lstStyle/>
                    <a:p>
                      <a:pPr>
                        <a:lnSpc>
                          <a:spcPct val="115000"/>
                        </a:lnSpc>
                        <a:spcAft>
                          <a:spcPts val="0"/>
                        </a:spcAft>
                      </a:pPr>
                      <a:r>
                        <a:rPr lang="en-GB" sz="2000">
                          <a:effectLst/>
                        </a:rPr>
                        <a:t>Key 4</a:t>
                      </a:r>
                      <a:endParaRPr lang="en-GB" sz="2000">
                        <a:effectLst/>
                        <a:latin typeface="Palatino Linotype"/>
                        <a:ea typeface="Calibri"/>
                        <a:cs typeface="Times New Roman"/>
                      </a:endParaRPr>
                    </a:p>
                  </a:txBody>
                  <a:tcPr marL="68580" marR="68580" marT="0" marB="0" anchor="b"/>
                </a:tc>
                <a:tc>
                  <a:txBody>
                    <a:bodyPr/>
                    <a:lstStyle/>
                    <a:p>
                      <a:pPr>
                        <a:lnSpc>
                          <a:spcPct val="115000"/>
                        </a:lnSpc>
                        <a:spcAft>
                          <a:spcPts val="0"/>
                        </a:spcAft>
                      </a:pPr>
                      <a:r>
                        <a:rPr lang="en-GB" sz="2000">
                          <a:effectLst/>
                        </a:rPr>
                        <a:t>mean cumulative key impact</a:t>
                      </a:r>
                      <a:endParaRPr lang="en-GB" sz="2000">
                        <a:effectLst/>
                        <a:latin typeface="Palatino Linotype"/>
                        <a:ea typeface="Calibri"/>
                        <a:cs typeface="Times New Roman"/>
                      </a:endParaRPr>
                    </a:p>
                  </a:txBody>
                  <a:tcPr marL="68580" marR="68580" marT="0" marB="0" anchor="ctr"/>
                </a:tc>
              </a:tr>
              <a:tr h="472205">
                <a:tc>
                  <a:txBody>
                    <a:bodyPr/>
                    <a:lstStyle/>
                    <a:p>
                      <a:pPr>
                        <a:lnSpc>
                          <a:spcPct val="115000"/>
                        </a:lnSpc>
                        <a:spcAft>
                          <a:spcPts val="0"/>
                        </a:spcAft>
                      </a:pPr>
                      <a:r>
                        <a:rPr lang="en-GB" sz="2000">
                          <a:effectLst/>
                        </a:rPr>
                        <a:t>2011 original</a:t>
                      </a:r>
                      <a:endParaRPr lang="en-GB" sz="20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246</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246</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174</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147</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a:effectLst/>
                        </a:rPr>
                        <a:t>-33.24</a:t>
                      </a:r>
                      <a:endParaRPr lang="en-GB" sz="2000">
                        <a:effectLst/>
                        <a:latin typeface="Palatino Linotype"/>
                        <a:ea typeface="Calibri"/>
                        <a:cs typeface="Times New Roman"/>
                      </a:endParaRPr>
                    </a:p>
                  </a:txBody>
                  <a:tcPr marL="68580" marR="68580" marT="0" marB="0" anchor="b"/>
                </a:tc>
              </a:tr>
              <a:tr h="472205">
                <a:tc>
                  <a:txBody>
                    <a:bodyPr/>
                    <a:lstStyle/>
                    <a:p>
                      <a:pPr>
                        <a:lnSpc>
                          <a:spcPct val="115000"/>
                        </a:lnSpc>
                        <a:spcAft>
                          <a:spcPts val="0"/>
                        </a:spcAft>
                      </a:pPr>
                      <a:r>
                        <a:rPr lang="en-GB" sz="2000">
                          <a:effectLst/>
                        </a:rPr>
                        <a:t>2010 synth</a:t>
                      </a:r>
                      <a:endParaRPr lang="en-GB" sz="20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401</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378</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396</a:t>
                      </a:r>
                    </a:p>
                  </a:txBody>
                  <a:tcPr marL="68580" marR="68580" marT="0" marB="0" anchor="b"/>
                </a:tc>
                <a:tc>
                  <a:txBody>
                    <a:bodyPr/>
                    <a:lstStyle/>
                    <a:p>
                      <a:pPr algn="r">
                        <a:lnSpc>
                          <a:spcPct val="115000"/>
                        </a:lnSpc>
                        <a:spcAft>
                          <a:spcPts val="0"/>
                        </a:spcAft>
                      </a:pPr>
                      <a:r>
                        <a:rPr lang="en-GB" sz="2000" dirty="0" smtClean="0">
                          <a:effectLst/>
                        </a:rPr>
                        <a:t>397</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a:effectLst/>
                        </a:rPr>
                        <a:t>-1.19</a:t>
                      </a:r>
                      <a:endParaRPr lang="en-GB" sz="2000">
                        <a:effectLst/>
                        <a:latin typeface="Palatino Linotype"/>
                        <a:ea typeface="Calibri"/>
                        <a:cs typeface="Times New Roman"/>
                      </a:endParaRPr>
                    </a:p>
                  </a:txBody>
                  <a:tcPr marL="68580" marR="68580" marT="0" marB="0" anchor="b"/>
                </a:tc>
              </a:tr>
              <a:tr h="472205">
                <a:tc>
                  <a:txBody>
                    <a:bodyPr/>
                    <a:lstStyle/>
                    <a:p>
                      <a:pPr>
                        <a:lnSpc>
                          <a:spcPct val="115000"/>
                        </a:lnSpc>
                        <a:spcAft>
                          <a:spcPts val="0"/>
                        </a:spcAft>
                      </a:pPr>
                      <a:r>
                        <a:rPr lang="en-GB" sz="2000">
                          <a:effectLst/>
                        </a:rPr>
                        <a:t>2011 synth</a:t>
                      </a:r>
                      <a:endParaRPr lang="en-GB" sz="20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369</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368</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384</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380</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a:effectLst/>
                        </a:rPr>
                        <a:t>3.76</a:t>
                      </a:r>
                      <a:endParaRPr lang="en-GB" sz="2000">
                        <a:effectLst/>
                        <a:latin typeface="Palatino Linotype"/>
                        <a:ea typeface="Calibri"/>
                        <a:cs typeface="Times New Roman"/>
                      </a:endParaRPr>
                    </a:p>
                  </a:txBody>
                  <a:tcPr marL="68580" marR="68580" marT="0" marB="0" anchor="b"/>
                </a:tc>
              </a:tr>
              <a:tr h="472205">
                <a:tc>
                  <a:txBody>
                    <a:bodyPr/>
                    <a:lstStyle/>
                    <a:p>
                      <a:pPr>
                        <a:lnSpc>
                          <a:spcPct val="115000"/>
                        </a:lnSpc>
                        <a:spcAft>
                          <a:spcPts val="0"/>
                        </a:spcAft>
                      </a:pPr>
                      <a:r>
                        <a:rPr lang="en-GB" sz="2000">
                          <a:effectLst/>
                        </a:rPr>
                        <a:t>2012 synth</a:t>
                      </a:r>
                      <a:endParaRPr lang="en-GB" sz="20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376</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374</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389</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387</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a:effectLst/>
                        </a:rPr>
                        <a:t>3.75</a:t>
                      </a:r>
                      <a:endParaRPr lang="en-GB" sz="2000">
                        <a:effectLst/>
                        <a:latin typeface="Palatino Linotype"/>
                        <a:ea typeface="Calibri"/>
                        <a:cs typeface="Times New Roman"/>
                      </a:endParaRPr>
                    </a:p>
                  </a:txBody>
                  <a:tcPr marL="68580" marR="68580" marT="0" marB="0" anchor="b"/>
                </a:tc>
              </a:tr>
              <a:tr h="472205">
                <a:tc>
                  <a:txBody>
                    <a:bodyPr/>
                    <a:lstStyle/>
                    <a:p>
                      <a:pPr>
                        <a:lnSpc>
                          <a:spcPct val="115000"/>
                        </a:lnSpc>
                        <a:spcAft>
                          <a:spcPts val="0"/>
                        </a:spcAft>
                      </a:pPr>
                      <a:r>
                        <a:rPr lang="en-GB" sz="2000">
                          <a:effectLst/>
                        </a:rPr>
                        <a:t>baseline</a:t>
                      </a:r>
                      <a:endParaRPr lang="en-GB" sz="20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385</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385</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385</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385</a:t>
                      </a:r>
                      <a:endParaRPr lang="en-GB" sz="2000" dirty="0">
                        <a:effectLst/>
                        <a:latin typeface="Palatino Linotype"/>
                        <a:ea typeface="Calibri"/>
                        <a:cs typeface="Times New Roman"/>
                      </a:endParaRPr>
                    </a:p>
                  </a:txBody>
                  <a:tcPr marL="68580" marR="68580" marT="0" marB="0" anchor="b"/>
                </a:tc>
                <a:tc>
                  <a:txBody>
                    <a:bodyPr/>
                    <a:lstStyle/>
                    <a:p>
                      <a:pPr>
                        <a:lnSpc>
                          <a:spcPct val="115000"/>
                        </a:lnSpc>
                        <a:spcAft>
                          <a:spcPts val="0"/>
                        </a:spcAft>
                      </a:pPr>
                      <a:r>
                        <a:rPr lang="en-GB" sz="2000">
                          <a:effectLst/>
                        </a:rPr>
                        <a:t> </a:t>
                      </a:r>
                      <a:endParaRPr lang="en-GB" sz="2000">
                        <a:effectLst/>
                        <a:latin typeface="Palatino Linotype"/>
                        <a:ea typeface="Calibri"/>
                        <a:cs typeface="Times New Roman"/>
                      </a:endParaRPr>
                    </a:p>
                  </a:txBody>
                  <a:tcPr marL="68580" marR="68580" marT="0" marB="0" anchor="b"/>
                </a:tc>
              </a:tr>
              <a:tr h="472205">
                <a:tc>
                  <a:txBody>
                    <a:bodyPr/>
                    <a:lstStyle/>
                    <a:p>
                      <a:pPr>
                        <a:lnSpc>
                          <a:spcPct val="115000"/>
                        </a:lnSpc>
                        <a:spcAft>
                          <a:spcPts val="0"/>
                        </a:spcAft>
                      </a:pPr>
                      <a:r>
                        <a:rPr lang="en-GB" sz="2000">
                          <a:effectLst/>
                        </a:rPr>
                        <a:t>synth2011- baseline</a:t>
                      </a:r>
                      <a:endParaRPr lang="en-GB" sz="200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a:effectLst/>
                        </a:rPr>
                        <a:t>-</a:t>
                      </a:r>
                      <a:r>
                        <a:rPr lang="en-GB" sz="2000" dirty="0" smtClean="0">
                          <a:effectLst/>
                        </a:rPr>
                        <a:t>15</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a:effectLst/>
                        </a:rPr>
                        <a:t>-</a:t>
                      </a:r>
                      <a:r>
                        <a:rPr lang="en-GB" sz="2000" dirty="0" smtClean="0">
                          <a:effectLst/>
                        </a:rPr>
                        <a:t>17</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0</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a:effectLst/>
                        </a:rPr>
                        <a:t>-</a:t>
                      </a:r>
                      <a:r>
                        <a:rPr lang="en-GB" sz="2000" dirty="0" smtClean="0">
                          <a:effectLst/>
                        </a:rPr>
                        <a:t>4</a:t>
                      </a:r>
                      <a:endParaRPr lang="en-GB" sz="2000" dirty="0">
                        <a:effectLst/>
                        <a:latin typeface="Palatino Linotype"/>
                        <a:ea typeface="Calibri"/>
                        <a:cs typeface="Times New Roman"/>
                      </a:endParaRPr>
                    </a:p>
                  </a:txBody>
                  <a:tcPr marL="68580" marR="68580" marT="0" marB="0" anchor="b"/>
                </a:tc>
                <a:tc>
                  <a:txBody>
                    <a:bodyPr/>
                    <a:lstStyle/>
                    <a:p>
                      <a:pPr>
                        <a:lnSpc>
                          <a:spcPct val="115000"/>
                        </a:lnSpc>
                        <a:spcAft>
                          <a:spcPts val="0"/>
                        </a:spcAft>
                      </a:pPr>
                      <a:r>
                        <a:rPr lang="en-GB" sz="2000">
                          <a:effectLst/>
                        </a:rPr>
                        <a:t> </a:t>
                      </a:r>
                      <a:endParaRPr lang="en-GB" sz="2000">
                        <a:effectLst/>
                        <a:latin typeface="Palatino Linotype"/>
                        <a:ea typeface="Calibri"/>
                        <a:cs typeface="Times New Roman"/>
                      </a:endParaRPr>
                    </a:p>
                  </a:txBody>
                  <a:tcPr marL="68580" marR="68580" marT="0" marB="0" anchor="b"/>
                </a:tc>
              </a:tr>
              <a:tr h="472205">
                <a:tc>
                  <a:txBody>
                    <a:bodyPr/>
                    <a:lstStyle/>
                    <a:p>
                      <a:pPr>
                        <a:lnSpc>
                          <a:spcPct val="115000"/>
                        </a:lnSpc>
                        <a:spcAft>
                          <a:spcPts val="0"/>
                        </a:spcAft>
                      </a:pPr>
                      <a:r>
                        <a:rPr lang="en-GB" sz="2000" dirty="0" smtClean="0">
                          <a:effectLst/>
                        </a:rPr>
                        <a:t>Mean Differential</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19</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7</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8</a:t>
                      </a:r>
                      <a:endParaRPr lang="en-GB" sz="2000" dirty="0">
                        <a:effectLst/>
                        <a:latin typeface="Palatino Linotype"/>
                        <a:ea typeface="Calibri"/>
                        <a:cs typeface="Times New Roman"/>
                      </a:endParaRPr>
                    </a:p>
                  </a:txBody>
                  <a:tcPr marL="68580" marR="68580" marT="0" marB="0" anchor="b"/>
                </a:tc>
                <a:tc>
                  <a:txBody>
                    <a:bodyPr/>
                    <a:lstStyle/>
                    <a:p>
                      <a:pPr algn="r">
                        <a:lnSpc>
                          <a:spcPct val="115000"/>
                        </a:lnSpc>
                        <a:spcAft>
                          <a:spcPts val="0"/>
                        </a:spcAft>
                      </a:pPr>
                      <a:r>
                        <a:rPr lang="en-GB" sz="2000" dirty="0" smtClean="0">
                          <a:effectLst/>
                        </a:rPr>
                        <a:t>11</a:t>
                      </a:r>
                      <a:endParaRPr lang="en-GB" sz="2000" dirty="0">
                        <a:effectLst/>
                        <a:latin typeface="Palatino Linotype"/>
                        <a:ea typeface="Calibri"/>
                        <a:cs typeface="Times New Roman"/>
                      </a:endParaRPr>
                    </a:p>
                  </a:txBody>
                  <a:tcPr marL="68580" marR="68580" marT="0" marB="0" anchor="b"/>
                </a:tc>
                <a:tc>
                  <a:txBody>
                    <a:bodyPr/>
                    <a:lstStyle/>
                    <a:p>
                      <a:pPr>
                        <a:lnSpc>
                          <a:spcPct val="115000"/>
                        </a:lnSpc>
                        <a:spcAft>
                          <a:spcPts val="0"/>
                        </a:spcAft>
                      </a:pPr>
                      <a:r>
                        <a:rPr lang="en-GB" sz="2000" dirty="0">
                          <a:effectLst/>
                        </a:rPr>
                        <a:t> </a:t>
                      </a:r>
                      <a:endParaRPr lang="en-GB" sz="2000" dirty="0">
                        <a:effectLst/>
                        <a:latin typeface="Palatino Linotype"/>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3119591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Concluding remarks</a:t>
            </a:r>
            <a:endParaRPr lang="en-GB" dirty="0"/>
          </a:p>
        </p:txBody>
      </p:sp>
      <p:sp>
        <p:nvSpPr>
          <p:cNvPr id="3" name="Content Placeholder 2"/>
          <p:cNvSpPr>
            <a:spLocks noGrp="1"/>
          </p:cNvSpPr>
          <p:nvPr>
            <p:ph idx="1"/>
          </p:nvPr>
        </p:nvSpPr>
        <p:spPr/>
        <p:txBody>
          <a:bodyPr>
            <a:normAutofit fontScale="92500"/>
          </a:bodyPr>
          <a:lstStyle/>
          <a:p>
            <a:r>
              <a:rPr lang="en-GB" dirty="0" smtClean="0"/>
              <a:t>This approach </a:t>
            </a:r>
            <a:r>
              <a:rPr lang="en-GB" dirty="0" smtClean="0"/>
              <a:t>to measuring disclosure risk looks promising.</a:t>
            </a:r>
          </a:p>
          <a:p>
            <a:r>
              <a:rPr lang="en-GB" dirty="0" smtClean="0"/>
              <a:t>Future work</a:t>
            </a:r>
          </a:p>
          <a:p>
            <a:pPr lvl="1"/>
            <a:r>
              <a:rPr lang="en-GB" dirty="0" smtClean="0"/>
              <a:t>Intruder strategies – optimising key size</a:t>
            </a:r>
          </a:p>
          <a:p>
            <a:pPr lvl="1"/>
            <a:r>
              <a:rPr lang="en-GB" dirty="0" smtClean="0"/>
              <a:t>Testing with disclosure controlled data</a:t>
            </a:r>
          </a:p>
          <a:p>
            <a:pPr lvl="1"/>
            <a:r>
              <a:rPr lang="en-GB" dirty="0" smtClean="0"/>
              <a:t>Investigating the impact of risky records</a:t>
            </a:r>
          </a:p>
          <a:p>
            <a:pPr lvl="1"/>
            <a:r>
              <a:rPr lang="en-GB" dirty="0" smtClean="0"/>
              <a:t>Testing with a wider range of synthetic </a:t>
            </a:r>
            <a:r>
              <a:rPr lang="en-GB" dirty="0" smtClean="0"/>
              <a:t>data</a:t>
            </a:r>
          </a:p>
          <a:p>
            <a:pPr lvl="2"/>
            <a:r>
              <a:rPr lang="en-GB" dirty="0" smtClean="0"/>
              <a:t>Particular those produced using a DP mechanism</a:t>
            </a:r>
            <a:endParaRPr lang="en-GB" dirty="0" smtClean="0"/>
          </a:p>
          <a:p>
            <a:pPr lvl="1"/>
            <a:r>
              <a:rPr lang="en-GB" dirty="0" smtClean="0"/>
              <a:t>Understanding the relationship with utility</a:t>
            </a:r>
          </a:p>
          <a:p>
            <a:pPr lvl="1"/>
            <a:r>
              <a:rPr lang="en-GB" dirty="0" smtClean="0"/>
              <a:t>Building the measure into GA built synthetic data</a:t>
            </a:r>
            <a:endParaRPr lang="en-GB" dirty="0"/>
          </a:p>
          <a:p>
            <a:pPr marL="402336" lvl="1" indent="0">
              <a:buNone/>
            </a:pPr>
            <a:endParaRPr lang="en-GB" dirty="0" smtClean="0"/>
          </a:p>
          <a:p>
            <a:endParaRPr lang="en-GB" dirty="0"/>
          </a:p>
        </p:txBody>
      </p:sp>
    </p:spTree>
    <p:extLst>
      <p:ext uri="{BB962C8B-B14F-4D97-AF65-F5344CB8AC3E}">
        <p14:creationId xmlns:p14="http://schemas.microsoft.com/office/powerpoint/2010/main" val="4217337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2954"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720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498080" cy="1143000"/>
          </a:xfrm>
        </p:spPr>
        <p:txBody>
          <a:bodyPr/>
          <a:lstStyle/>
          <a:p>
            <a:r>
              <a:rPr lang="en-GB" dirty="0" smtClean="0"/>
              <a:t>Two processes</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331640" y="3140968"/>
                <a:ext cx="7498080" cy="1621160"/>
              </a:xfrm>
            </p:spPr>
            <p:txBody>
              <a:bodyPr/>
              <a:lstStyle/>
              <a:p>
                <a:pPr marL="82296" indent="0">
                  <a:buNone/>
                </a:pPr>
                <a14:m>
                  <m:oMathPara xmlns:m="http://schemas.openxmlformats.org/officeDocument/2006/math">
                    <m:oMathParaPr>
                      <m:jc m:val="centerGroup"/>
                    </m:oMathParaPr>
                    <m:oMath xmlns:m="http://schemas.openxmlformats.org/officeDocument/2006/math">
                      <m:r>
                        <a:rPr lang="en-GB" b="0" i="1" smtClean="0">
                          <a:latin typeface="Cambria Math"/>
                        </a:rPr>
                        <m:t>𝑝</m:t>
                      </m:r>
                      <m:d>
                        <m:dPr>
                          <m:ctrlPr>
                            <a:rPr lang="en-GB" b="0" i="1" smtClean="0">
                              <a:latin typeface="Cambria Math"/>
                            </a:rPr>
                          </m:ctrlPr>
                        </m:dPr>
                        <m:e>
                          <m:r>
                            <a:rPr lang="en-GB" b="0" i="1" smtClean="0">
                              <a:latin typeface="Cambria Math"/>
                            </a:rPr>
                            <m:t>𝑖𝑑𝑒𝑛𝑡𝑖𝑓𝑖𝑐𝑎𝑡𝑖𝑜𝑛</m:t>
                          </m:r>
                        </m:e>
                      </m:d>
                      <m:r>
                        <a:rPr lang="en-GB" b="0" i="1" smtClean="0">
                          <a:latin typeface="Cambria Math"/>
                        </a:rPr>
                        <m:t>=</m:t>
                      </m:r>
                      <m:r>
                        <a:rPr lang="en-GB" b="0" i="1" smtClean="0">
                          <a:latin typeface="Cambria Math"/>
                        </a:rPr>
                        <m:t>𝑝</m:t>
                      </m:r>
                      <m:r>
                        <a:rPr lang="en-GB" b="0" i="1" smtClean="0">
                          <a:latin typeface="Cambria Math"/>
                        </a:rPr>
                        <m:t>(</m:t>
                      </m:r>
                      <m:r>
                        <a:rPr lang="en-GB" b="0" i="1" smtClean="0">
                          <a:latin typeface="Cambria Math"/>
                        </a:rPr>
                        <m:t>𝑎𝑡𝑡𝑒𝑚𝑝𝑡</m:t>
                      </m:r>
                      <m:r>
                        <a:rPr lang="en-GB" b="0" i="1" smtClean="0">
                          <a:latin typeface="Cambria Math"/>
                        </a:rPr>
                        <m:t>)×</m:t>
                      </m:r>
                      <m:r>
                        <a:rPr lang="en-GB" b="0" i="1" smtClean="0">
                          <a:latin typeface="Cambria Math"/>
                          <a:ea typeface="Cambria Math"/>
                        </a:rPr>
                        <m:t>𝑝</m:t>
                      </m:r>
                      <m:r>
                        <a:rPr lang="en-GB" b="0" i="1" smtClean="0">
                          <a:latin typeface="Cambria Math"/>
                          <a:ea typeface="Cambria Math"/>
                        </a:rPr>
                        <m:t>(</m:t>
                      </m:r>
                      <m:r>
                        <a:rPr lang="en-GB" b="0" i="1" smtClean="0">
                          <a:latin typeface="Cambria Math"/>
                          <a:ea typeface="Cambria Math"/>
                        </a:rPr>
                        <m:t>𝑖𝑑𝑒𝑛𝑡𝑖𝑓𝑖𝑐𝑎𝑡𝑖𝑜𝑛</m:t>
                      </m:r>
                      <m:r>
                        <a:rPr lang="en-GB" b="0" i="1" smtClean="0">
                          <a:latin typeface="Cambria Math"/>
                          <a:ea typeface="Cambria Math"/>
                        </a:rPr>
                        <m:t>|</m:t>
                      </m:r>
                      <m:r>
                        <a:rPr lang="en-GB" b="0" i="1" smtClean="0">
                          <a:latin typeface="Cambria Math"/>
                          <a:ea typeface="Cambria Math"/>
                        </a:rPr>
                        <m:t>𝑎𝑡𝑡𝑒𝑚𝑝𝑡</m:t>
                      </m:r>
                      <m:r>
                        <a:rPr lang="en-GB" b="0" i="1" smtClean="0">
                          <a:latin typeface="Cambria Math"/>
                          <a:ea typeface="Cambria Math"/>
                        </a:rPr>
                        <m:t>)</m:t>
                      </m:r>
                    </m:oMath>
                  </m:oMathPara>
                </a14:m>
                <a:endParaRPr lang="en-GB"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331640" y="3140968"/>
                <a:ext cx="7498080" cy="1621160"/>
              </a:xfrm>
              <a:blipFill rotWithShape="1">
                <a:blip r:embed="rId2"/>
                <a:stretch>
                  <a:fillRect/>
                </a:stretch>
              </a:blipFill>
            </p:spPr>
            <p:txBody>
              <a:bodyPr/>
              <a:lstStyle/>
              <a:p>
                <a:r>
                  <a:rPr lang="en-GB">
                    <a:noFill/>
                  </a:rPr>
                  <a:t> </a:t>
                </a:r>
              </a:p>
            </p:txBody>
          </p:sp>
        </mc:Fallback>
      </mc:AlternateContent>
      <p:sp>
        <p:nvSpPr>
          <p:cNvPr id="4" name="TextBox 3"/>
          <p:cNvSpPr txBox="1"/>
          <p:nvPr/>
        </p:nvSpPr>
        <p:spPr>
          <a:xfrm>
            <a:off x="5738441" y="2420888"/>
            <a:ext cx="1843582" cy="584775"/>
          </a:xfrm>
          <a:prstGeom prst="rect">
            <a:avLst/>
          </a:prstGeom>
          <a:noFill/>
        </p:spPr>
        <p:txBody>
          <a:bodyPr wrap="none" rtlCol="0">
            <a:spAutoFit/>
          </a:bodyPr>
          <a:lstStyle/>
          <a:p>
            <a:r>
              <a:rPr lang="en-GB" sz="3200" dirty="0" smtClean="0"/>
              <a:t>Subjective</a:t>
            </a:r>
            <a:endParaRPr lang="en-GB" sz="3200" dirty="0"/>
          </a:p>
        </p:txBody>
      </p:sp>
      <p:cxnSp>
        <p:nvCxnSpPr>
          <p:cNvPr id="6" name="Straight Arrow Connector 5"/>
          <p:cNvCxnSpPr/>
          <p:nvPr/>
        </p:nvCxnSpPr>
        <p:spPr>
          <a:xfrm flipH="1">
            <a:off x="5548955" y="3005662"/>
            <a:ext cx="1080120" cy="855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07284" y="5013176"/>
            <a:ext cx="1789080" cy="584775"/>
          </a:xfrm>
          <a:prstGeom prst="rect">
            <a:avLst/>
          </a:prstGeom>
          <a:noFill/>
        </p:spPr>
        <p:txBody>
          <a:bodyPr wrap="none" rtlCol="0">
            <a:spAutoFit/>
          </a:bodyPr>
          <a:lstStyle/>
          <a:p>
            <a:r>
              <a:rPr lang="en-GB" sz="3200" dirty="0" smtClean="0"/>
              <a:t>Objective</a:t>
            </a:r>
            <a:endParaRPr lang="en-GB" sz="3200" dirty="0"/>
          </a:p>
        </p:txBody>
      </p:sp>
      <p:cxnSp>
        <p:nvCxnSpPr>
          <p:cNvPr id="9" name="Straight Arrow Connector 8"/>
          <p:cNvCxnSpPr>
            <a:stCxn id="7" idx="1"/>
          </p:cNvCxnSpPr>
          <p:nvPr/>
        </p:nvCxnSpPr>
        <p:spPr>
          <a:xfrm flipH="1" flipV="1">
            <a:off x="4788024" y="4653136"/>
            <a:ext cx="919260" cy="652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386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769721" y="113996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76655" y="3649488"/>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779368" y="351545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dirty="0" smtClean="0"/>
              <a:t>What is synthetic data?</a:t>
            </a:r>
            <a:endParaRPr lang="en-GB" dirty="0"/>
          </a:p>
        </p:txBody>
      </p:sp>
      <p:cxnSp>
        <p:nvCxnSpPr>
          <p:cNvPr id="5" name="Straight Arrow Connector 4"/>
          <p:cNvCxnSpPr/>
          <p:nvPr/>
        </p:nvCxnSpPr>
        <p:spPr>
          <a:xfrm flipV="1">
            <a:off x="1668782" y="3290303"/>
            <a:ext cx="5976461" cy="360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99592" y="2515224"/>
            <a:ext cx="970137" cy="646331"/>
          </a:xfrm>
          <a:prstGeom prst="rect">
            <a:avLst/>
          </a:prstGeom>
          <a:noFill/>
        </p:spPr>
        <p:txBody>
          <a:bodyPr wrap="none" rtlCol="0">
            <a:spAutoFit/>
          </a:bodyPr>
          <a:lstStyle/>
          <a:p>
            <a:r>
              <a:rPr lang="en-GB" dirty="0" smtClean="0"/>
              <a:t>Random</a:t>
            </a:r>
          </a:p>
          <a:p>
            <a:r>
              <a:rPr lang="en-GB" dirty="0" smtClean="0"/>
              <a:t>Data</a:t>
            </a:r>
            <a:endParaRPr lang="en-GB" dirty="0"/>
          </a:p>
        </p:txBody>
      </p:sp>
      <p:sp>
        <p:nvSpPr>
          <p:cNvPr id="9" name="TextBox 8"/>
          <p:cNvSpPr txBox="1"/>
          <p:nvPr/>
        </p:nvSpPr>
        <p:spPr>
          <a:xfrm>
            <a:off x="7696755" y="2549895"/>
            <a:ext cx="917239" cy="646331"/>
          </a:xfrm>
          <a:prstGeom prst="rect">
            <a:avLst/>
          </a:prstGeom>
          <a:noFill/>
        </p:spPr>
        <p:txBody>
          <a:bodyPr wrap="none" rtlCol="0">
            <a:spAutoFit/>
          </a:bodyPr>
          <a:lstStyle/>
          <a:p>
            <a:r>
              <a:rPr lang="en-GB" dirty="0" smtClean="0"/>
              <a:t>Original</a:t>
            </a:r>
          </a:p>
          <a:p>
            <a:r>
              <a:rPr lang="en-GB" dirty="0" smtClean="0"/>
              <a:t>Data</a:t>
            </a:r>
            <a:endParaRPr lang="en-GB" dirty="0"/>
          </a:p>
        </p:txBody>
      </p:sp>
      <p:sp>
        <p:nvSpPr>
          <p:cNvPr id="10" name="TextBox 9"/>
          <p:cNvSpPr txBox="1"/>
          <p:nvPr/>
        </p:nvSpPr>
        <p:spPr>
          <a:xfrm>
            <a:off x="799016" y="3775939"/>
            <a:ext cx="713657" cy="646331"/>
          </a:xfrm>
          <a:prstGeom prst="rect">
            <a:avLst/>
          </a:prstGeom>
          <a:noFill/>
        </p:spPr>
        <p:txBody>
          <a:bodyPr wrap="none" rtlCol="0">
            <a:spAutoFit/>
          </a:bodyPr>
          <a:lstStyle/>
          <a:p>
            <a:r>
              <a:rPr lang="en-GB" dirty="0" smtClean="0"/>
              <a:t>Pure</a:t>
            </a:r>
          </a:p>
          <a:p>
            <a:r>
              <a:rPr lang="en-GB" dirty="0" smtClean="0"/>
              <a:t>Noise</a:t>
            </a:r>
            <a:endParaRPr lang="en-GB" dirty="0"/>
          </a:p>
        </p:txBody>
      </p:sp>
      <p:sp>
        <p:nvSpPr>
          <p:cNvPr id="11" name="TextBox 10"/>
          <p:cNvSpPr txBox="1"/>
          <p:nvPr/>
        </p:nvSpPr>
        <p:spPr>
          <a:xfrm>
            <a:off x="7689912" y="3506524"/>
            <a:ext cx="1093313" cy="923330"/>
          </a:xfrm>
          <a:prstGeom prst="rect">
            <a:avLst/>
          </a:prstGeom>
          <a:noFill/>
        </p:spPr>
        <p:txBody>
          <a:bodyPr wrap="none" rtlCol="0">
            <a:spAutoFit/>
          </a:bodyPr>
          <a:lstStyle/>
          <a:p>
            <a:r>
              <a:rPr lang="en-GB" dirty="0" smtClean="0"/>
              <a:t>Fully </a:t>
            </a:r>
          </a:p>
          <a:p>
            <a:r>
              <a:rPr lang="en-GB" dirty="0" smtClean="0"/>
              <a:t>Saturated</a:t>
            </a:r>
          </a:p>
          <a:p>
            <a:r>
              <a:rPr lang="en-GB" dirty="0" smtClean="0"/>
              <a:t>Model</a:t>
            </a:r>
            <a:endParaRPr lang="en-GB" dirty="0"/>
          </a:p>
        </p:txBody>
      </p:sp>
      <p:sp>
        <p:nvSpPr>
          <p:cNvPr id="14" name="TextBox 13"/>
          <p:cNvSpPr txBox="1"/>
          <p:nvPr/>
        </p:nvSpPr>
        <p:spPr>
          <a:xfrm>
            <a:off x="2807409" y="1976474"/>
            <a:ext cx="3456384" cy="646331"/>
          </a:xfrm>
          <a:prstGeom prst="rect">
            <a:avLst/>
          </a:prstGeom>
          <a:noFill/>
        </p:spPr>
        <p:txBody>
          <a:bodyPr wrap="square" rtlCol="0">
            <a:spAutoFit/>
          </a:bodyPr>
          <a:lstStyle/>
          <a:p>
            <a:r>
              <a:rPr lang="en-GB" dirty="0" smtClean="0"/>
              <a:t>Useable synthetic/ disclosure controlled data</a:t>
            </a:r>
            <a:endParaRPr lang="en-GB" dirty="0"/>
          </a:p>
        </p:txBody>
      </p:sp>
      <p:grpSp>
        <p:nvGrpSpPr>
          <p:cNvPr id="12" name="Group 11"/>
          <p:cNvGrpSpPr/>
          <p:nvPr/>
        </p:nvGrpSpPr>
        <p:grpSpPr>
          <a:xfrm>
            <a:off x="5062736" y="2158609"/>
            <a:ext cx="2551401" cy="626447"/>
            <a:chOff x="5062736" y="2158609"/>
            <a:chExt cx="2551401" cy="626447"/>
          </a:xfrm>
        </p:grpSpPr>
        <p:cxnSp>
          <p:nvCxnSpPr>
            <p:cNvPr id="6" name="Straight Arrow Connector 5"/>
            <p:cNvCxnSpPr/>
            <p:nvPr/>
          </p:nvCxnSpPr>
          <p:spPr>
            <a:xfrm flipH="1" flipV="1">
              <a:off x="5062736" y="2622805"/>
              <a:ext cx="2551401" cy="162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40379" y="2158609"/>
              <a:ext cx="1987275" cy="369332"/>
            </a:xfrm>
            <a:prstGeom prst="rect">
              <a:avLst/>
            </a:prstGeom>
            <a:noFill/>
          </p:spPr>
          <p:txBody>
            <a:bodyPr wrap="none" rtlCol="0">
              <a:spAutoFit/>
            </a:bodyPr>
            <a:lstStyle/>
            <a:p>
              <a:r>
                <a:rPr lang="en-GB" dirty="0" smtClean="0"/>
                <a:t>Disclosure Control</a:t>
              </a:r>
              <a:endParaRPr lang="en-GB" dirty="0"/>
            </a:p>
          </p:txBody>
        </p:sp>
      </p:grpSp>
      <p:sp>
        <p:nvSpPr>
          <p:cNvPr id="25" name="TextBox 24"/>
          <p:cNvSpPr txBox="1"/>
          <p:nvPr/>
        </p:nvSpPr>
        <p:spPr>
          <a:xfrm>
            <a:off x="7851687" y="1412495"/>
            <a:ext cx="769763" cy="369332"/>
          </a:xfrm>
          <a:prstGeom prst="rect">
            <a:avLst/>
          </a:prstGeom>
          <a:noFill/>
        </p:spPr>
        <p:txBody>
          <a:bodyPr wrap="none" rtlCol="0">
            <a:spAutoFit/>
          </a:bodyPr>
          <a:lstStyle/>
          <a:p>
            <a:r>
              <a:rPr lang="en-GB" dirty="0" smtClean="0"/>
              <a:t>Model</a:t>
            </a:r>
            <a:endParaRPr lang="en-GB" dirty="0"/>
          </a:p>
        </p:txBody>
      </p:sp>
      <p:cxnSp>
        <p:nvCxnSpPr>
          <p:cNvPr id="27" name="Straight Arrow Connector 26"/>
          <p:cNvCxnSpPr/>
          <p:nvPr/>
        </p:nvCxnSpPr>
        <p:spPr>
          <a:xfrm flipH="1" flipV="1">
            <a:off x="4001662" y="1685029"/>
            <a:ext cx="3665374" cy="313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652120" y="1038083"/>
            <a:ext cx="1512168" cy="923330"/>
          </a:xfrm>
          <a:prstGeom prst="rect">
            <a:avLst/>
          </a:prstGeom>
          <a:noFill/>
        </p:spPr>
        <p:txBody>
          <a:bodyPr wrap="square" rtlCol="0">
            <a:spAutoFit/>
          </a:bodyPr>
          <a:lstStyle/>
          <a:p>
            <a:endParaRPr lang="en-GB" dirty="0" smtClean="0"/>
          </a:p>
          <a:p>
            <a:r>
              <a:rPr lang="en-GB" dirty="0" smtClean="0"/>
              <a:t>Synthetic data Production</a:t>
            </a:r>
            <a:endParaRPr lang="en-GB" dirty="0"/>
          </a:p>
        </p:txBody>
      </p:sp>
      <p:cxnSp>
        <p:nvCxnSpPr>
          <p:cNvPr id="31" name="Straight Arrow Connector 30"/>
          <p:cNvCxnSpPr>
            <a:endCxn id="21" idx="2"/>
          </p:cNvCxnSpPr>
          <p:nvPr/>
        </p:nvCxnSpPr>
        <p:spPr>
          <a:xfrm flipH="1" flipV="1">
            <a:off x="8226921" y="2054361"/>
            <a:ext cx="9648" cy="568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55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53" presetClass="entr" presetSubtype="16"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p:bldP spid="25"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76655" y="3649488"/>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779368" y="351545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dirty="0" smtClean="0"/>
              <a:t>What is synthetic data?</a:t>
            </a:r>
            <a:endParaRPr lang="en-GB" dirty="0"/>
          </a:p>
        </p:txBody>
      </p:sp>
      <p:cxnSp>
        <p:nvCxnSpPr>
          <p:cNvPr id="5" name="Straight Arrow Connector 4"/>
          <p:cNvCxnSpPr/>
          <p:nvPr/>
        </p:nvCxnSpPr>
        <p:spPr>
          <a:xfrm flipV="1">
            <a:off x="1668782" y="3290303"/>
            <a:ext cx="5976461" cy="360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99592" y="2515224"/>
            <a:ext cx="970137" cy="646331"/>
          </a:xfrm>
          <a:prstGeom prst="rect">
            <a:avLst/>
          </a:prstGeom>
          <a:noFill/>
        </p:spPr>
        <p:txBody>
          <a:bodyPr wrap="none" rtlCol="0">
            <a:spAutoFit/>
          </a:bodyPr>
          <a:lstStyle/>
          <a:p>
            <a:r>
              <a:rPr lang="en-GB" dirty="0" smtClean="0"/>
              <a:t>Random</a:t>
            </a:r>
          </a:p>
          <a:p>
            <a:r>
              <a:rPr lang="en-GB" dirty="0" smtClean="0"/>
              <a:t>Data</a:t>
            </a:r>
            <a:endParaRPr lang="en-GB" dirty="0"/>
          </a:p>
        </p:txBody>
      </p:sp>
      <p:sp>
        <p:nvSpPr>
          <p:cNvPr id="9" name="TextBox 8"/>
          <p:cNvSpPr txBox="1"/>
          <p:nvPr/>
        </p:nvSpPr>
        <p:spPr>
          <a:xfrm>
            <a:off x="7696755" y="2549895"/>
            <a:ext cx="917239" cy="646331"/>
          </a:xfrm>
          <a:prstGeom prst="rect">
            <a:avLst/>
          </a:prstGeom>
          <a:noFill/>
        </p:spPr>
        <p:txBody>
          <a:bodyPr wrap="none" rtlCol="0">
            <a:spAutoFit/>
          </a:bodyPr>
          <a:lstStyle/>
          <a:p>
            <a:r>
              <a:rPr lang="en-GB" dirty="0" smtClean="0"/>
              <a:t>Original</a:t>
            </a:r>
          </a:p>
          <a:p>
            <a:r>
              <a:rPr lang="en-GB" dirty="0" smtClean="0"/>
              <a:t>Data</a:t>
            </a:r>
            <a:endParaRPr lang="en-GB" dirty="0"/>
          </a:p>
        </p:txBody>
      </p:sp>
      <p:sp>
        <p:nvSpPr>
          <p:cNvPr id="10" name="TextBox 9"/>
          <p:cNvSpPr txBox="1"/>
          <p:nvPr/>
        </p:nvSpPr>
        <p:spPr>
          <a:xfrm>
            <a:off x="799016" y="3775939"/>
            <a:ext cx="713657" cy="646331"/>
          </a:xfrm>
          <a:prstGeom prst="rect">
            <a:avLst/>
          </a:prstGeom>
          <a:noFill/>
        </p:spPr>
        <p:txBody>
          <a:bodyPr wrap="none" rtlCol="0">
            <a:spAutoFit/>
          </a:bodyPr>
          <a:lstStyle/>
          <a:p>
            <a:r>
              <a:rPr lang="en-GB" dirty="0" smtClean="0"/>
              <a:t>Pure</a:t>
            </a:r>
          </a:p>
          <a:p>
            <a:r>
              <a:rPr lang="en-GB" dirty="0" smtClean="0"/>
              <a:t>Noise</a:t>
            </a:r>
            <a:endParaRPr lang="en-GB" dirty="0"/>
          </a:p>
        </p:txBody>
      </p:sp>
      <p:sp>
        <p:nvSpPr>
          <p:cNvPr id="11" name="TextBox 10"/>
          <p:cNvSpPr txBox="1"/>
          <p:nvPr/>
        </p:nvSpPr>
        <p:spPr>
          <a:xfrm>
            <a:off x="7689912" y="3506524"/>
            <a:ext cx="1093313" cy="923330"/>
          </a:xfrm>
          <a:prstGeom prst="rect">
            <a:avLst/>
          </a:prstGeom>
          <a:noFill/>
        </p:spPr>
        <p:txBody>
          <a:bodyPr wrap="none" rtlCol="0">
            <a:spAutoFit/>
          </a:bodyPr>
          <a:lstStyle/>
          <a:p>
            <a:r>
              <a:rPr lang="en-GB" dirty="0" smtClean="0"/>
              <a:t>Fully </a:t>
            </a:r>
          </a:p>
          <a:p>
            <a:r>
              <a:rPr lang="en-GB" dirty="0" smtClean="0"/>
              <a:t>Saturated</a:t>
            </a:r>
          </a:p>
          <a:p>
            <a:r>
              <a:rPr lang="en-GB" dirty="0" smtClean="0"/>
              <a:t>Model</a:t>
            </a:r>
            <a:endParaRPr lang="en-GB" dirty="0"/>
          </a:p>
        </p:txBody>
      </p:sp>
      <p:sp>
        <p:nvSpPr>
          <p:cNvPr id="13" name="Right Brace 12"/>
          <p:cNvSpPr/>
          <p:nvPr/>
        </p:nvSpPr>
        <p:spPr>
          <a:xfrm rot="5400000" flipH="1">
            <a:off x="3959931" y="1362700"/>
            <a:ext cx="539665" cy="28447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2807409" y="1976474"/>
            <a:ext cx="3456384" cy="646331"/>
          </a:xfrm>
          <a:prstGeom prst="rect">
            <a:avLst/>
          </a:prstGeom>
          <a:noFill/>
        </p:spPr>
        <p:txBody>
          <a:bodyPr wrap="square" rtlCol="0">
            <a:spAutoFit/>
          </a:bodyPr>
          <a:lstStyle/>
          <a:p>
            <a:r>
              <a:rPr lang="en-GB" dirty="0" smtClean="0"/>
              <a:t>Useable synthetic/ disclosure controlled data</a:t>
            </a:r>
            <a:endParaRPr lang="en-GB" dirty="0"/>
          </a:p>
        </p:txBody>
      </p:sp>
      <p:sp>
        <p:nvSpPr>
          <p:cNvPr id="15" name="Right Brace 14"/>
          <p:cNvSpPr/>
          <p:nvPr/>
        </p:nvSpPr>
        <p:spPr>
          <a:xfrm rot="16200000" flipH="1" flipV="1">
            <a:off x="4072231" y="2178069"/>
            <a:ext cx="531085" cy="30607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p:cNvSpPr txBox="1"/>
          <p:nvPr/>
        </p:nvSpPr>
        <p:spPr>
          <a:xfrm>
            <a:off x="2627784" y="4081734"/>
            <a:ext cx="2434952" cy="923330"/>
          </a:xfrm>
          <a:prstGeom prst="rect">
            <a:avLst/>
          </a:prstGeom>
          <a:noFill/>
        </p:spPr>
        <p:txBody>
          <a:bodyPr wrap="square" rtlCol="0">
            <a:spAutoFit/>
          </a:bodyPr>
          <a:lstStyle/>
          <a:p>
            <a:r>
              <a:rPr lang="en-GB" dirty="0" smtClean="0"/>
              <a:t>Negligible identification </a:t>
            </a:r>
            <a:r>
              <a:rPr lang="en-GB" dirty="0" smtClean="0"/>
              <a:t>risk but empirical </a:t>
            </a:r>
            <a:r>
              <a:rPr lang="en-GB" dirty="0" smtClean="0"/>
              <a:t>attribution risk</a:t>
            </a:r>
            <a:endParaRPr lang="en-GB" dirty="0"/>
          </a:p>
        </p:txBody>
      </p:sp>
      <p:sp>
        <p:nvSpPr>
          <p:cNvPr id="17" name="Right Brace 16"/>
          <p:cNvSpPr/>
          <p:nvPr/>
        </p:nvSpPr>
        <p:spPr>
          <a:xfrm rot="16200000" flipH="1" flipV="1">
            <a:off x="6475597" y="2868392"/>
            <a:ext cx="531085" cy="17459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5453897" y="4079893"/>
            <a:ext cx="2160240" cy="923330"/>
          </a:xfrm>
          <a:prstGeom prst="rect">
            <a:avLst/>
          </a:prstGeom>
          <a:noFill/>
        </p:spPr>
        <p:txBody>
          <a:bodyPr wrap="square" rtlCol="0">
            <a:spAutoFit/>
          </a:bodyPr>
          <a:lstStyle/>
          <a:p>
            <a:r>
              <a:rPr lang="en-GB" dirty="0" smtClean="0"/>
              <a:t>Non Negligible identification risk</a:t>
            </a:r>
          </a:p>
          <a:p>
            <a:r>
              <a:rPr lang="en-GB" dirty="0" smtClean="0"/>
              <a:t>and attribution risk</a:t>
            </a:r>
            <a:endParaRPr lang="en-GB" dirty="0"/>
          </a:p>
        </p:txBody>
      </p:sp>
      <p:cxnSp>
        <p:nvCxnSpPr>
          <p:cNvPr id="22" name="Straight Connector 21"/>
          <p:cNvCxnSpPr/>
          <p:nvPr/>
        </p:nvCxnSpPr>
        <p:spPr>
          <a:xfrm>
            <a:off x="2889393" y="5157192"/>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67035" y="5013176"/>
            <a:ext cx="0" cy="115212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01662" y="5404574"/>
            <a:ext cx="2724849" cy="369332"/>
          </a:xfrm>
          <a:prstGeom prst="rect">
            <a:avLst/>
          </a:prstGeom>
          <a:noFill/>
        </p:spPr>
        <p:txBody>
          <a:bodyPr wrap="none" rtlCol="0">
            <a:spAutoFit/>
          </a:bodyPr>
          <a:lstStyle/>
          <a:p>
            <a:r>
              <a:rPr lang="en-GB" dirty="0" smtClean="0"/>
              <a:t>Zone of plausible Inference</a:t>
            </a:r>
            <a:endParaRPr lang="en-GB" dirty="0"/>
          </a:p>
        </p:txBody>
      </p:sp>
    </p:spTree>
    <p:extLst>
      <p:ext uri="{BB962C8B-B14F-4D97-AF65-F5344CB8AC3E}">
        <p14:creationId xmlns:p14="http://schemas.microsoft.com/office/powerpoint/2010/main" val="216646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Disclosure Control for Fully Synthetic data</a:t>
            </a:r>
            <a:endParaRPr lang="en-GB" dirty="0"/>
          </a:p>
        </p:txBody>
      </p:sp>
      <p:sp>
        <p:nvSpPr>
          <p:cNvPr id="3" name="Content Placeholder 2"/>
          <p:cNvSpPr>
            <a:spLocks noGrp="1"/>
          </p:cNvSpPr>
          <p:nvPr>
            <p:ph idx="1"/>
          </p:nvPr>
        </p:nvSpPr>
        <p:spPr/>
        <p:txBody>
          <a:bodyPr/>
          <a:lstStyle/>
          <a:p>
            <a:r>
              <a:rPr lang="en-GB" dirty="0" smtClean="0"/>
              <a:t>Naive </a:t>
            </a:r>
            <a:r>
              <a:rPr lang="en-GB" dirty="0" smtClean="0"/>
              <a:t>view: Its synthetic why are you even asking this question</a:t>
            </a:r>
            <a:r>
              <a:rPr lang="en-GB" dirty="0" smtClean="0"/>
              <a:t>?</a:t>
            </a:r>
          </a:p>
          <a:p>
            <a:pPr lvl="1"/>
            <a:r>
              <a:rPr lang="en-GB" dirty="0" smtClean="0"/>
              <a:t>Subjective element.</a:t>
            </a:r>
            <a:endParaRPr lang="en-GB" dirty="0" smtClean="0"/>
          </a:p>
          <a:p>
            <a:r>
              <a:rPr lang="en-GB" dirty="0" smtClean="0"/>
              <a:t>But if the data generation process for the synthetic data is fully saturated</a:t>
            </a:r>
            <a:r>
              <a:rPr lang="en-GB" dirty="0" smtClean="0"/>
              <a:t>?</a:t>
            </a:r>
          </a:p>
          <a:p>
            <a:pPr lvl="1"/>
            <a:r>
              <a:rPr lang="en-GB" dirty="0" smtClean="0"/>
              <a:t>Objective element.</a:t>
            </a:r>
            <a:endParaRPr lang="en-GB" dirty="0" smtClean="0"/>
          </a:p>
          <a:p>
            <a:pPr lvl="1"/>
            <a:endParaRPr lang="en-GB" dirty="0" smtClean="0"/>
          </a:p>
        </p:txBody>
      </p:sp>
    </p:spTree>
    <p:extLst>
      <p:ext uri="{BB962C8B-B14F-4D97-AF65-F5344CB8AC3E}">
        <p14:creationId xmlns:p14="http://schemas.microsoft.com/office/powerpoint/2010/main" val="966157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Disclosure risk and synthetic data</a:t>
            </a:r>
            <a:endParaRPr lang="en-GB" dirty="0"/>
          </a:p>
        </p:txBody>
      </p:sp>
      <p:sp>
        <p:nvSpPr>
          <p:cNvPr id="3" name="Content Placeholder 2"/>
          <p:cNvSpPr>
            <a:spLocks noGrp="1"/>
          </p:cNvSpPr>
          <p:nvPr>
            <p:ph idx="1"/>
          </p:nvPr>
        </p:nvSpPr>
        <p:spPr/>
        <p:txBody>
          <a:bodyPr/>
          <a:lstStyle/>
          <a:p>
            <a:r>
              <a:rPr lang="en-GB" dirty="0" smtClean="0"/>
              <a:t>If the link is broken</a:t>
            </a:r>
            <a:endParaRPr lang="en-GB" dirty="0" smtClean="0"/>
          </a:p>
          <a:p>
            <a:pPr lvl="1"/>
            <a:r>
              <a:rPr lang="en-GB" dirty="0" smtClean="0"/>
              <a:t>Reidentification is meaningless</a:t>
            </a:r>
          </a:p>
          <a:p>
            <a:pPr lvl="1"/>
            <a:r>
              <a:rPr lang="en-GB" dirty="0" smtClean="0"/>
              <a:t>But attribution is not</a:t>
            </a:r>
            <a:endParaRPr lang="en-GB" dirty="0"/>
          </a:p>
        </p:txBody>
      </p:sp>
    </p:spTree>
    <p:extLst>
      <p:ext uri="{BB962C8B-B14F-4D97-AF65-F5344CB8AC3E}">
        <p14:creationId xmlns:p14="http://schemas.microsoft.com/office/powerpoint/2010/main" val="595316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General Approach</a:t>
            </a:r>
            <a:endParaRPr lang="en-GB" dirty="0"/>
          </a:p>
        </p:txBody>
      </p:sp>
      <p:sp>
        <p:nvSpPr>
          <p:cNvPr id="3" name="Content Placeholder 2"/>
          <p:cNvSpPr>
            <a:spLocks noGrp="1"/>
          </p:cNvSpPr>
          <p:nvPr>
            <p:ph idx="1"/>
          </p:nvPr>
        </p:nvSpPr>
        <p:spPr/>
        <p:txBody>
          <a:bodyPr/>
          <a:lstStyle/>
          <a:p>
            <a:r>
              <a:rPr lang="en-GB" dirty="0" smtClean="0"/>
              <a:t>Strong attribute disclosure</a:t>
            </a:r>
            <a:endParaRPr lang="en-GB" dirty="0" smtClean="0"/>
          </a:p>
          <a:p>
            <a:pPr lvl="1"/>
            <a:r>
              <a:rPr lang="en-GB" dirty="0" smtClean="0"/>
              <a:t>Can I learn more about a particular individual from a synthetic dataset based on a source dataset that contains that individuals record than a dataset which does not.</a:t>
            </a:r>
          </a:p>
          <a:p>
            <a:pPr lvl="1"/>
            <a:r>
              <a:rPr lang="en-GB" dirty="0" smtClean="0"/>
              <a:t>Also interested in relative residuals.</a:t>
            </a:r>
          </a:p>
          <a:p>
            <a:endParaRPr lang="en-GB" dirty="0"/>
          </a:p>
        </p:txBody>
      </p:sp>
    </p:spTree>
    <p:extLst>
      <p:ext uri="{BB962C8B-B14F-4D97-AF65-F5344CB8AC3E}">
        <p14:creationId xmlns:p14="http://schemas.microsoft.com/office/powerpoint/2010/main" val="11232253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811</TotalTime>
  <Words>1135</Words>
  <Application>Microsoft Office PowerPoint</Application>
  <PresentationFormat>On-screen Show (4:3)</PresentationFormat>
  <Paragraphs>306</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Solstice</vt:lpstr>
      <vt:lpstr>A Measure of Disclosure Risk for Fully Synthetic Data</vt:lpstr>
      <vt:lpstr>Outline</vt:lpstr>
      <vt:lpstr>PowerPoint Presentation</vt:lpstr>
      <vt:lpstr>Two processes</vt:lpstr>
      <vt:lpstr>What is synthetic data?</vt:lpstr>
      <vt:lpstr>What is synthetic data?</vt:lpstr>
      <vt:lpstr>Disclosure Control for Fully Synthetic data</vt:lpstr>
      <vt:lpstr>Disclosure risk and synthetic data</vt:lpstr>
      <vt:lpstr>General Approach</vt:lpstr>
      <vt:lpstr>Desired Properties</vt:lpstr>
      <vt:lpstr>Approach for the Sylls evaluation project</vt:lpstr>
      <vt:lpstr>Principles</vt:lpstr>
      <vt:lpstr>By record attribute risk procedure assuming a categorical target variable </vt:lpstr>
      <vt:lpstr>General procedure assuming a categorical target variable </vt:lpstr>
      <vt:lpstr>General procedure assuming a continuous target variable </vt:lpstr>
      <vt:lpstr>Key variables</vt:lpstr>
      <vt:lpstr>Example residuals for saturated model predicting income for a single case </vt:lpstr>
      <vt:lpstr>Mean Probability of accurate attribution(PAA) of economic position of household reference person</vt:lpstr>
      <vt:lpstr>Mean Probability of accurate attribution (PAA) of economic position of household reference person given that a match has occurred.</vt:lpstr>
      <vt:lpstr>Mean PAA scores over 3 categorical targets across four keys of increasing size. </vt:lpstr>
      <vt:lpstr>Hit rate for primary key matches from the original file onto the synthetic file. </vt:lpstr>
      <vt:lpstr>Table 10: Residual sizes for estimated weekly income using two keys against the LCF and three synthetic files </vt:lpstr>
      <vt:lpstr>Concluding remarks</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Elliot</dc:creator>
  <cp:lastModifiedBy>Mark Elliot</cp:lastModifiedBy>
  <cp:revision>32</cp:revision>
  <dcterms:created xsi:type="dcterms:W3CDTF">2014-06-04T11:15:27Z</dcterms:created>
  <dcterms:modified xsi:type="dcterms:W3CDTF">2016-12-08T15:57:25Z</dcterms:modified>
</cp:coreProperties>
</file>