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63" r:id="rId3"/>
    <p:sldId id="3807" r:id="rId4"/>
    <p:sldId id="3808" r:id="rId5"/>
    <p:sldId id="264" r:id="rId6"/>
    <p:sldId id="265" r:id="rId7"/>
    <p:sldId id="266" r:id="rId8"/>
    <p:sldId id="267" r:id="rId9"/>
    <p:sldId id="3804" r:id="rId10"/>
    <p:sldId id="3818" r:id="rId11"/>
    <p:sldId id="590" r:id="rId12"/>
    <p:sldId id="3819" r:id="rId13"/>
    <p:sldId id="3806" r:id="rId14"/>
    <p:sldId id="3812" r:id="rId15"/>
    <p:sldId id="3810" r:id="rId16"/>
    <p:sldId id="3805" r:id="rId17"/>
    <p:sldId id="3811" r:id="rId18"/>
    <p:sldId id="261" r:id="rId19"/>
    <p:sldId id="3820" r:id="rId20"/>
    <p:sldId id="3801" r:id="rId21"/>
    <p:sldId id="335" r:id="rId22"/>
    <p:sldId id="597" r:id="rId23"/>
    <p:sldId id="536" r:id="rId24"/>
    <p:sldId id="38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56" autoAdjust="0"/>
    <p:restoredTop sz="94876" autoAdjust="0"/>
  </p:normalViewPr>
  <p:slideViewPr>
    <p:cSldViewPr snapToGrid="0" showGuides="1">
      <p:cViewPr varScale="1">
        <p:scale>
          <a:sx n="64" d="100"/>
          <a:sy n="64" d="100"/>
        </p:scale>
        <p:origin x="72" y="162"/>
      </p:cViewPr>
      <p:guideLst>
        <p:guide orient="horz" pos="100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eryl.baxter\Documents\CAPRISA\Grants\COVID-19\Provincial%20COVID-19%20data_5%20Jul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eryl.baxter\Documents\CAPRISA\Grants\COVID-19\Copy%20of%20owid-covid-data_55%20Aug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7861773591085"/>
          <c:y val="8.0221558512082541E-2"/>
          <c:w val="0.7643627862514234"/>
          <c:h val="0.79639689866352914"/>
        </c:manualLayout>
      </c:layout>
      <c:barChart>
        <c:barDir val="col"/>
        <c:grouping val="clustered"/>
        <c:varyColors val="0"/>
        <c:ser>
          <c:idx val="1"/>
          <c:order val="1"/>
          <c:tx>
            <c:v>Sentinel hospital admissions</c:v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127"/>
              <c:layout>
                <c:manualLayout>
                  <c:x val="1.5097427230273382E-2"/>
                  <c:y val="-1.38591135252617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7F7F7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dirty="0"/>
                      <a:t>Admissions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7F7F7F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8D3-4A15-BF07-9E7E2E9F19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F7F7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'ave daily increase in cases'!$A$4:$A$190</c:f>
              <c:numCache>
                <c:formatCode>d\-mmm</c:formatCode>
                <c:ptCount val="187"/>
                <c:pt idx="0">
                  <c:v>43895</c:v>
                </c:pt>
                <c:pt idx="1">
                  <c:v>43897</c:v>
                </c:pt>
                <c:pt idx="2">
                  <c:v>43898</c:v>
                </c:pt>
                <c:pt idx="3">
                  <c:v>43899</c:v>
                </c:pt>
                <c:pt idx="4">
                  <c:v>43901</c:v>
                </c:pt>
                <c:pt idx="5">
                  <c:v>43902</c:v>
                </c:pt>
                <c:pt idx="6">
                  <c:v>43903</c:v>
                </c:pt>
                <c:pt idx="7">
                  <c:v>43904</c:v>
                </c:pt>
                <c:pt idx="8">
                  <c:v>43905</c:v>
                </c:pt>
                <c:pt idx="9">
                  <c:v>43906</c:v>
                </c:pt>
                <c:pt idx="10">
                  <c:v>43907</c:v>
                </c:pt>
                <c:pt idx="11">
                  <c:v>43908</c:v>
                </c:pt>
                <c:pt idx="12">
                  <c:v>43909</c:v>
                </c:pt>
                <c:pt idx="13">
                  <c:v>43910</c:v>
                </c:pt>
                <c:pt idx="14">
                  <c:v>43911</c:v>
                </c:pt>
                <c:pt idx="15">
                  <c:v>43912</c:v>
                </c:pt>
                <c:pt idx="16">
                  <c:v>43913</c:v>
                </c:pt>
                <c:pt idx="17">
                  <c:v>43914</c:v>
                </c:pt>
                <c:pt idx="18">
                  <c:v>43915</c:v>
                </c:pt>
                <c:pt idx="19">
                  <c:v>43916</c:v>
                </c:pt>
                <c:pt idx="20">
                  <c:v>43917</c:v>
                </c:pt>
                <c:pt idx="21">
                  <c:v>43918</c:v>
                </c:pt>
                <c:pt idx="22">
                  <c:v>43919</c:v>
                </c:pt>
                <c:pt idx="23">
                  <c:v>43920</c:v>
                </c:pt>
                <c:pt idx="24">
                  <c:v>43921</c:v>
                </c:pt>
                <c:pt idx="25">
                  <c:v>43922</c:v>
                </c:pt>
                <c:pt idx="26">
                  <c:v>43923</c:v>
                </c:pt>
                <c:pt idx="27">
                  <c:v>43924</c:v>
                </c:pt>
                <c:pt idx="28">
                  <c:v>43925</c:v>
                </c:pt>
                <c:pt idx="29">
                  <c:v>43926</c:v>
                </c:pt>
                <c:pt idx="30">
                  <c:v>43927</c:v>
                </c:pt>
                <c:pt idx="31">
                  <c:v>43928</c:v>
                </c:pt>
                <c:pt idx="32">
                  <c:v>43929</c:v>
                </c:pt>
                <c:pt idx="33">
                  <c:v>43930</c:v>
                </c:pt>
                <c:pt idx="34">
                  <c:v>43931</c:v>
                </c:pt>
                <c:pt idx="35">
                  <c:v>43932</c:v>
                </c:pt>
                <c:pt idx="36">
                  <c:v>43933</c:v>
                </c:pt>
                <c:pt idx="37">
                  <c:v>43934</c:v>
                </c:pt>
                <c:pt idx="38">
                  <c:v>43935</c:v>
                </c:pt>
                <c:pt idx="39">
                  <c:v>43936</c:v>
                </c:pt>
                <c:pt idx="40">
                  <c:v>43937</c:v>
                </c:pt>
                <c:pt idx="41">
                  <c:v>43938</c:v>
                </c:pt>
                <c:pt idx="42">
                  <c:v>43939</c:v>
                </c:pt>
                <c:pt idx="43">
                  <c:v>43940</c:v>
                </c:pt>
                <c:pt idx="44">
                  <c:v>43941</c:v>
                </c:pt>
                <c:pt idx="45">
                  <c:v>43942</c:v>
                </c:pt>
                <c:pt idx="46">
                  <c:v>43943</c:v>
                </c:pt>
                <c:pt idx="47">
                  <c:v>43944</c:v>
                </c:pt>
                <c:pt idx="48">
                  <c:v>43945</c:v>
                </c:pt>
                <c:pt idx="49">
                  <c:v>43946</c:v>
                </c:pt>
                <c:pt idx="50">
                  <c:v>43947</c:v>
                </c:pt>
                <c:pt idx="51">
                  <c:v>43948</c:v>
                </c:pt>
                <c:pt idx="52">
                  <c:v>43949</c:v>
                </c:pt>
                <c:pt idx="53">
                  <c:v>43950</c:v>
                </c:pt>
                <c:pt idx="54">
                  <c:v>43951</c:v>
                </c:pt>
                <c:pt idx="55">
                  <c:v>43952</c:v>
                </c:pt>
                <c:pt idx="56">
                  <c:v>43953</c:v>
                </c:pt>
                <c:pt idx="57">
                  <c:v>43954</c:v>
                </c:pt>
                <c:pt idx="58">
                  <c:v>43955</c:v>
                </c:pt>
                <c:pt idx="59">
                  <c:v>43956</c:v>
                </c:pt>
                <c:pt idx="60">
                  <c:v>43957</c:v>
                </c:pt>
                <c:pt idx="61">
                  <c:v>43958</c:v>
                </c:pt>
                <c:pt idx="62">
                  <c:v>43959</c:v>
                </c:pt>
                <c:pt idx="63">
                  <c:v>43960</c:v>
                </c:pt>
                <c:pt idx="64">
                  <c:v>43961</c:v>
                </c:pt>
                <c:pt idx="65">
                  <c:v>43962</c:v>
                </c:pt>
                <c:pt idx="66">
                  <c:v>43963</c:v>
                </c:pt>
                <c:pt idx="67">
                  <c:v>43964</c:v>
                </c:pt>
                <c:pt idx="68">
                  <c:v>43965</c:v>
                </c:pt>
                <c:pt idx="69">
                  <c:v>43966</c:v>
                </c:pt>
                <c:pt idx="70">
                  <c:v>43967</c:v>
                </c:pt>
                <c:pt idx="71">
                  <c:v>43968</c:v>
                </c:pt>
                <c:pt idx="72">
                  <c:v>43969</c:v>
                </c:pt>
                <c:pt idx="73">
                  <c:v>43970</c:v>
                </c:pt>
                <c:pt idx="74">
                  <c:v>43971</c:v>
                </c:pt>
                <c:pt idx="75">
                  <c:v>43972</c:v>
                </c:pt>
                <c:pt idx="76">
                  <c:v>43973</c:v>
                </c:pt>
                <c:pt idx="77">
                  <c:v>43974</c:v>
                </c:pt>
                <c:pt idx="78">
                  <c:v>43975</c:v>
                </c:pt>
                <c:pt idx="79">
                  <c:v>43976</c:v>
                </c:pt>
                <c:pt idx="80">
                  <c:v>43977</c:v>
                </c:pt>
                <c:pt idx="81">
                  <c:v>43978</c:v>
                </c:pt>
                <c:pt idx="82">
                  <c:v>43979</c:v>
                </c:pt>
                <c:pt idx="83">
                  <c:v>43980</c:v>
                </c:pt>
                <c:pt idx="84">
                  <c:v>43981</c:v>
                </c:pt>
                <c:pt idx="85">
                  <c:v>43982</c:v>
                </c:pt>
                <c:pt idx="86">
                  <c:v>43983</c:v>
                </c:pt>
                <c:pt idx="87">
                  <c:v>43984</c:v>
                </c:pt>
                <c:pt idx="88">
                  <c:v>43985</c:v>
                </c:pt>
                <c:pt idx="89">
                  <c:v>43986</c:v>
                </c:pt>
                <c:pt idx="90">
                  <c:v>43987</c:v>
                </c:pt>
                <c:pt idx="91">
                  <c:v>43988</c:v>
                </c:pt>
                <c:pt idx="92">
                  <c:v>43989</c:v>
                </c:pt>
                <c:pt idx="93">
                  <c:v>43990</c:v>
                </c:pt>
                <c:pt idx="94">
                  <c:v>43991</c:v>
                </c:pt>
                <c:pt idx="95">
                  <c:v>43992</c:v>
                </c:pt>
                <c:pt idx="96">
                  <c:v>43993</c:v>
                </c:pt>
                <c:pt idx="97">
                  <c:v>43994</c:v>
                </c:pt>
                <c:pt idx="98">
                  <c:v>43995</c:v>
                </c:pt>
                <c:pt idx="99">
                  <c:v>43996</c:v>
                </c:pt>
                <c:pt idx="100">
                  <c:v>43997</c:v>
                </c:pt>
                <c:pt idx="101">
                  <c:v>43998</c:v>
                </c:pt>
                <c:pt idx="102">
                  <c:v>43999</c:v>
                </c:pt>
                <c:pt idx="103">
                  <c:v>44000</c:v>
                </c:pt>
                <c:pt idx="104">
                  <c:v>44001</c:v>
                </c:pt>
                <c:pt idx="105">
                  <c:v>44002</c:v>
                </c:pt>
                <c:pt idx="106">
                  <c:v>44003</c:v>
                </c:pt>
                <c:pt idx="107">
                  <c:v>44004</c:v>
                </c:pt>
                <c:pt idx="108">
                  <c:v>44005</c:v>
                </c:pt>
                <c:pt idx="109">
                  <c:v>44006</c:v>
                </c:pt>
                <c:pt idx="110">
                  <c:v>44007</c:v>
                </c:pt>
                <c:pt idx="111">
                  <c:v>44008</c:v>
                </c:pt>
                <c:pt idx="112">
                  <c:v>44009</c:v>
                </c:pt>
                <c:pt idx="113">
                  <c:v>44010</c:v>
                </c:pt>
                <c:pt idx="114">
                  <c:v>44011</c:v>
                </c:pt>
                <c:pt idx="115">
                  <c:v>44012</c:v>
                </c:pt>
                <c:pt idx="116">
                  <c:v>44013</c:v>
                </c:pt>
                <c:pt idx="117">
                  <c:v>44014</c:v>
                </c:pt>
                <c:pt idx="118">
                  <c:v>44015</c:v>
                </c:pt>
                <c:pt idx="119">
                  <c:v>44016</c:v>
                </c:pt>
                <c:pt idx="120">
                  <c:v>44017</c:v>
                </c:pt>
                <c:pt idx="121">
                  <c:v>44018</c:v>
                </c:pt>
                <c:pt idx="122">
                  <c:v>44019</c:v>
                </c:pt>
                <c:pt idx="123">
                  <c:v>44020</c:v>
                </c:pt>
                <c:pt idx="124">
                  <c:v>44021</c:v>
                </c:pt>
                <c:pt idx="125">
                  <c:v>44022</c:v>
                </c:pt>
                <c:pt idx="126">
                  <c:v>44023</c:v>
                </c:pt>
                <c:pt idx="127">
                  <c:v>44024</c:v>
                </c:pt>
                <c:pt idx="128">
                  <c:v>44025</c:v>
                </c:pt>
                <c:pt idx="129">
                  <c:v>44026</c:v>
                </c:pt>
                <c:pt idx="130">
                  <c:v>44027</c:v>
                </c:pt>
                <c:pt idx="131">
                  <c:v>44028</c:v>
                </c:pt>
                <c:pt idx="132">
                  <c:v>44029</c:v>
                </c:pt>
                <c:pt idx="133">
                  <c:v>44030</c:v>
                </c:pt>
                <c:pt idx="134">
                  <c:v>44031</c:v>
                </c:pt>
                <c:pt idx="135">
                  <c:v>44032</c:v>
                </c:pt>
                <c:pt idx="136">
                  <c:v>44033</c:v>
                </c:pt>
                <c:pt idx="137">
                  <c:v>44034</c:v>
                </c:pt>
                <c:pt idx="138">
                  <c:v>44035</c:v>
                </c:pt>
                <c:pt idx="139">
                  <c:v>44036</c:v>
                </c:pt>
                <c:pt idx="140">
                  <c:v>44037</c:v>
                </c:pt>
                <c:pt idx="141">
                  <c:v>44038</c:v>
                </c:pt>
                <c:pt idx="142">
                  <c:v>44039</c:v>
                </c:pt>
                <c:pt idx="143">
                  <c:v>44040</c:v>
                </c:pt>
                <c:pt idx="144">
                  <c:v>44041</c:v>
                </c:pt>
                <c:pt idx="145">
                  <c:v>44042</c:v>
                </c:pt>
                <c:pt idx="146">
                  <c:v>44043</c:v>
                </c:pt>
                <c:pt idx="147">
                  <c:v>44044</c:v>
                </c:pt>
                <c:pt idx="148">
                  <c:v>44045</c:v>
                </c:pt>
                <c:pt idx="149">
                  <c:v>44046</c:v>
                </c:pt>
                <c:pt idx="150">
                  <c:v>44047</c:v>
                </c:pt>
                <c:pt idx="151">
                  <c:v>44048</c:v>
                </c:pt>
                <c:pt idx="152">
                  <c:v>44049</c:v>
                </c:pt>
                <c:pt idx="153">
                  <c:v>44050</c:v>
                </c:pt>
                <c:pt idx="154">
                  <c:v>44051</c:v>
                </c:pt>
                <c:pt idx="155">
                  <c:v>44052</c:v>
                </c:pt>
                <c:pt idx="156">
                  <c:v>44053</c:v>
                </c:pt>
                <c:pt idx="157">
                  <c:v>44054</c:v>
                </c:pt>
                <c:pt idx="158">
                  <c:v>44055</c:v>
                </c:pt>
                <c:pt idx="159">
                  <c:v>44056</c:v>
                </c:pt>
                <c:pt idx="160">
                  <c:v>44057</c:v>
                </c:pt>
                <c:pt idx="161">
                  <c:v>44058</c:v>
                </c:pt>
                <c:pt idx="162">
                  <c:v>44059</c:v>
                </c:pt>
                <c:pt idx="163">
                  <c:v>44060</c:v>
                </c:pt>
                <c:pt idx="164">
                  <c:v>44061</c:v>
                </c:pt>
                <c:pt idx="165">
                  <c:v>44062</c:v>
                </c:pt>
                <c:pt idx="166">
                  <c:v>44063</c:v>
                </c:pt>
                <c:pt idx="167">
                  <c:v>44064</c:v>
                </c:pt>
                <c:pt idx="168">
                  <c:v>44065</c:v>
                </c:pt>
                <c:pt idx="169">
                  <c:v>44066</c:v>
                </c:pt>
                <c:pt idx="170">
                  <c:v>44067</c:v>
                </c:pt>
                <c:pt idx="171">
                  <c:v>44068</c:v>
                </c:pt>
                <c:pt idx="172">
                  <c:v>44069</c:v>
                </c:pt>
                <c:pt idx="173">
                  <c:v>44070</c:v>
                </c:pt>
                <c:pt idx="174">
                  <c:v>44071</c:v>
                </c:pt>
                <c:pt idx="175">
                  <c:v>44072</c:v>
                </c:pt>
                <c:pt idx="176">
                  <c:v>44073</c:v>
                </c:pt>
                <c:pt idx="177">
                  <c:v>44074</c:v>
                </c:pt>
                <c:pt idx="178">
                  <c:v>44075</c:v>
                </c:pt>
                <c:pt idx="179">
                  <c:v>44076</c:v>
                </c:pt>
                <c:pt idx="180">
                  <c:v>44077</c:v>
                </c:pt>
                <c:pt idx="181">
                  <c:v>44078</c:v>
                </c:pt>
                <c:pt idx="182">
                  <c:v>44079</c:v>
                </c:pt>
                <c:pt idx="183">
                  <c:v>44080</c:v>
                </c:pt>
                <c:pt idx="184">
                  <c:v>44081</c:v>
                </c:pt>
                <c:pt idx="185">
                  <c:v>44082</c:v>
                </c:pt>
                <c:pt idx="186">
                  <c:v>44083</c:v>
                </c:pt>
              </c:numCache>
            </c:numRef>
          </c:cat>
          <c:val>
            <c:numRef>
              <c:f>'ave daily increase in cases'!$AK$4:$AK$189</c:f>
              <c:numCache>
                <c:formatCode>General</c:formatCode>
                <c:ptCount val="186"/>
                <c:pt idx="3" formatCode="0.0">
                  <c:v>9.4285714285714288</c:v>
                </c:pt>
                <c:pt idx="4" formatCode="0.0">
                  <c:v>10.142857142857142</c:v>
                </c:pt>
                <c:pt idx="5" formatCode="0.0">
                  <c:v>14.5</c:v>
                </c:pt>
                <c:pt idx="6" formatCode="0.0">
                  <c:v>15.833333333333334</c:v>
                </c:pt>
                <c:pt idx="7" formatCode="0.0">
                  <c:v>17.333333333333332</c:v>
                </c:pt>
                <c:pt idx="8" formatCode="0.0">
                  <c:v>17</c:v>
                </c:pt>
                <c:pt idx="9" formatCode="0.0">
                  <c:v>17.333333333333332</c:v>
                </c:pt>
                <c:pt idx="10" formatCode="0.0">
                  <c:v>18.166666666666668</c:v>
                </c:pt>
                <c:pt idx="11" formatCode="0.0">
                  <c:v>16</c:v>
                </c:pt>
                <c:pt idx="12" formatCode="0.0">
                  <c:v>16</c:v>
                </c:pt>
                <c:pt idx="13" formatCode="0.0">
                  <c:v>16.857142857142858</c:v>
                </c:pt>
                <c:pt idx="14" formatCode="0.0">
                  <c:v>17.285714285714285</c:v>
                </c:pt>
                <c:pt idx="15" formatCode="0.0">
                  <c:v>18</c:v>
                </c:pt>
                <c:pt idx="16" formatCode="0.0">
                  <c:v>17.428571428571427</c:v>
                </c:pt>
                <c:pt idx="17" formatCode="0.0">
                  <c:v>17.857142857142858</c:v>
                </c:pt>
                <c:pt idx="18" formatCode="0.0">
                  <c:v>18.428571428571427</c:v>
                </c:pt>
                <c:pt idx="19" formatCode="0.0">
                  <c:v>18.714285714285715</c:v>
                </c:pt>
                <c:pt idx="20" formatCode="0.0">
                  <c:v>19.571428571428573</c:v>
                </c:pt>
                <c:pt idx="21" formatCode="0.0">
                  <c:v>19.714285714285715</c:v>
                </c:pt>
                <c:pt idx="22" formatCode="0.0">
                  <c:v>20.285714285714285</c:v>
                </c:pt>
                <c:pt idx="23" formatCode="0.0">
                  <c:v>21.142857142857142</c:v>
                </c:pt>
                <c:pt idx="24" formatCode="0.0">
                  <c:v>20.714285714285715</c:v>
                </c:pt>
                <c:pt idx="25" formatCode="0.0">
                  <c:v>21.857142857142858</c:v>
                </c:pt>
                <c:pt idx="26" formatCode="0.0">
                  <c:v>23.142857142857142</c:v>
                </c:pt>
                <c:pt idx="27" formatCode="0.0">
                  <c:v>23.857142857142858</c:v>
                </c:pt>
                <c:pt idx="28" formatCode="0.0">
                  <c:v>25.428571428571427</c:v>
                </c:pt>
                <c:pt idx="29" formatCode="0.0">
                  <c:v>28.714285714285715</c:v>
                </c:pt>
                <c:pt idx="30" formatCode="0.0">
                  <c:v>29.571428571428573</c:v>
                </c:pt>
                <c:pt idx="31" formatCode="0.0">
                  <c:v>31.857142857142858</c:v>
                </c:pt>
                <c:pt idx="32" formatCode="0.0">
                  <c:v>32.428571428571431</c:v>
                </c:pt>
                <c:pt idx="33" formatCode="0.0">
                  <c:v>31.714285714285715</c:v>
                </c:pt>
                <c:pt idx="34" formatCode="0.0">
                  <c:v>32.857142857142854</c:v>
                </c:pt>
                <c:pt idx="35" formatCode="0.0">
                  <c:v>31.857142857142858</c:v>
                </c:pt>
                <c:pt idx="36" formatCode="0.0">
                  <c:v>31.428571428571427</c:v>
                </c:pt>
                <c:pt idx="37" formatCode="0.0">
                  <c:v>33</c:v>
                </c:pt>
                <c:pt idx="38" formatCode="0.0">
                  <c:v>33.428571428571431</c:v>
                </c:pt>
                <c:pt idx="39" formatCode="0.0">
                  <c:v>34</c:v>
                </c:pt>
                <c:pt idx="40" formatCode="0.0">
                  <c:v>36.142857142857146</c:v>
                </c:pt>
                <c:pt idx="41" formatCode="0.0">
                  <c:v>37.142857142857146</c:v>
                </c:pt>
                <c:pt idx="42" formatCode="0.0">
                  <c:v>39.428571428571431</c:v>
                </c:pt>
                <c:pt idx="43" formatCode="0.0">
                  <c:v>40</c:v>
                </c:pt>
                <c:pt idx="44" formatCode="0.0">
                  <c:v>41.571428571428569</c:v>
                </c:pt>
                <c:pt idx="45" formatCode="0.0">
                  <c:v>43.285714285714285</c:v>
                </c:pt>
                <c:pt idx="46" formatCode="0.0">
                  <c:v>43.857142857142854</c:v>
                </c:pt>
                <c:pt idx="47" formatCode="0.0">
                  <c:v>43.428571428571431</c:v>
                </c:pt>
                <c:pt idx="48" formatCode="0.0">
                  <c:v>44</c:v>
                </c:pt>
                <c:pt idx="49" formatCode="0.0">
                  <c:v>44.428571428571431</c:v>
                </c:pt>
                <c:pt idx="50" formatCode="0.0">
                  <c:v>47</c:v>
                </c:pt>
                <c:pt idx="51" formatCode="0.0">
                  <c:v>51.142857142857146</c:v>
                </c:pt>
                <c:pt idx="52" formatCode="0.0">
                  <c:v>53.285714285714285</c:v>
                </c:pt>
                <c:pt idx="53" formatCode="0.0">
                  <c:v>56.285714285714285</c:v>
                </c:pt>
                <c:pt idx="54" formatCode="0.0">
                  <c:v>61.285714285714285</c:v>
                </c:pt>
                <c:pt idx="55" formatCode="0.0">
                  <c:v>67</c:v>
                </c:pt>
                <c:pt idx="56" formatCode="0.0">
                  <c:v>73.571428571428569</c:v>
                </c:pt>
                <c:pt idx="57" formatCode="0.0">
                  <c:v>80.142857142857139</c:v>
                </c:pt>
                <c:pt idx="58" formatCode="0.0">
                  <c:v>86.142857142857139</c:v>
                </c:pt>
                <c:pt idx="59" formatCode="0.0">
                  <c:v>91.142857142857139</c:v>
                </c:pt>
                <c:pt idx="60" formatCode="0.0">
                  <c:v>96.142857142857139</c:v>
                </c:pt>
                <c:pt idx="61" formatCode="0.0">
                  <c:v>106</c:v>
                </c:pt>
                <c:pt idx="62" formatCode="0.0">
                  <c:v>113.71428571428571</c:v>
                </c:pt>
                <c:pt idx="63" formatCode="0.0">
                  <c:v>120.28571428571429</c:v>
                </c:pt>
                <c:pt idx="64" formatCode="0.0">
                  <c:v>125.42857142857143</c:v>
                </c:pt>
                <c:pt idx="65" formatCode="0.0">
                  <c:v>136</c:v>
                </c:pt>
                <c:pt idx="66" formatCode="0.0">
                  <c:v>140.14285714285714</c:v>
                </c:pt>
                <c:pt idx="67" formatCode="0.0">
                  <c:v>147.42857142857142</c:v>
                </c:pt>
                <c:pt idx="68" formatCode="0.0">
                  <c:v>150.85714285714286</c:v>
                </c:pt>
                <c:pt idx="69" formatCode="0.0">
                  <c:v>160.71428571428572</c:v>
                </c:pt>
                <c:pt idx="70" formatCode="0.0">
                  <c:v>167.71428571428572</c:v>
                </c:pt>
                <c:pt idx="71" formatCode="0.0">
                  <c:v>176.71428571428572</c:v>
                </c:pt>
                <c:pt idx="72" formatCode="0.0">
                  <c:v>179.57142857142858</c:v>
                </c:pt>
                <c:pt idx="73" formatCode="0.0">
                  <c:v>187.85714285714286</c:v>
                </c:pt>
                <c:pt idx="74" formatCode="0.0">
                  <c:v>188.57142857142858</c:v>
                </c:pt>
                <c:pt idx="75" formatCode="0.0">
                  <c:v>196.85714285714286</c:v>
                </c:pt>
                <c:pt idx="76" formatCode="0.0">
                  <c:v>204</c:v>
                </c:pt>
                <c:pt idx="77" formatCode="0.0">
                  <c:v>213.71428571428572</c:v>
                </c:pt>
                <c:pt idx="78" formatCode="0.0">
                  <c:v>218.57142857142858</c:v>
                </c:pt>
                <c:pt idx="79" formatCode="0.0">
                  <c:v>234.14285714285714</c:v>
                </c:pt>
                <c:pt idx="80" formatCode="0.0">
                  <c:v>247.42857142857142</c:v>
                </c:pt>
                <c:pt idx="81" formatCode="0.0">
                  <c:v>257.71428571428572</c:v>
                </c:pt>
                <c:pt idx="82" formatCode="0.0">
                  <c:v>265.57142857142856</c:v>
                </c:pt>
                <c:pt idx="83" formatCode="0.0">
                  <c:v>272.42857142857144</c:v>
                </c:pt>
                <c:pt idx="84" formatCode="0.0">
                  <c:v>279.14285714285717</c:v>
                </c:pt>
                <c:pt idx="85" formatCode="0.0">
                  <c:v>285.85714285714283</c:v>
                </c:pt>
                <c:pt idx="86" formatCode="0.0">
                  <c:v>283.28571428571428</c:v>
                </c:pt>
                <c:pt idx="87" formatCode="0.0">
                  <c:v>278.85714285714283</c:v>
                </c:pt>
                <c:pt idx="88" formatCode="0.0">
                  <c:v>282.42857142857144</c:v>
                </c:pt>
                <c:pt idx="89" formatCode="0.0">
                  <c:v>287.57142857142856</c:v>
                </c:pt>
                <c:pt idx="90" formatCode="0.0">
                  <c:v>304.28571428571428</c:v>
                </c:pt>
                <c:pt idx="91" formatCode="0.0">
                  <c:v>312.57142857142856</c:v>
                </c:pt>
                <c:pt idx="92" formatCode="0.0">
                  <c:v>327.14285714285717</c:v>
                </c:pt>
                <c:pt idx="93" formatCode="0.0">
                  <c:v>337.42857142857144</c:v>
                </c:pt>
                <c:pt idx="94" formatCode="0.0">
                  <c:v>355.28571428571428</c:v>
                </c:pt>
                <c:pt idx="95" formatCode="0.0">
                  <c:v>365.28571428571428</c:v>
                </c:pt>
                <c:pt idx="96" formatCode="0.0">
                  <c:v>374.71428571428572</c:v>
                </c:pt>
                <c:pt idx="97" formatCode="0.0">
                  <c:v>378.57142857142856</c:v>
                </c:pt>
                <c:pt idx="98" formatCode="0.0">
                  <c:v>391.28571428571428</c:v>
                </c:pt>
                <c:pt idx="99" formatCode="0.0">
                  <c:v>418.14285714285717</c:v>
                </c:pt>
                <c:pt idx="100" formatCode="0.0">
                  <c:v>435.28571428571428</c:v>
                </c:pt>
                <c:pt idx="101" formatCode="0.0">
                  <c:v>479</c:v>
                </c:pt>
                <c:pt idx="102" formatCode="0.0">
                  <c:v>492.57142857142856</c:v>
                </c:pt>
                <c:pt idx="103" formatCode="0.0">
                  <c:v>545.42857142857144</c:v>
                </c:pt>
                <c:pt idx="104" formatCode="0.0">
                  <c:v>583.42857142857144</c:v>
                </c:pt>
                <c:pt idx="105" formatCode="0.0">
                  <c:v>614.57142857142856</c:v>
                </c:pt>
                <c:pt idx="106" formatCode="0.0">
                  <c:v>623</c:v>
                </c:pt>
                <c:pt idx="107" formatCode="0.0">
                  <c:v>657.85714285714289</c:v>
                </c:pt>
                <c:pt idx="108" formatCode="0.0">
                  <c:v>645.42857142857144</c:v>
                </c:pt>
                <c:pt idx="109" formatCode="0.0">
                  <c:v>666</c:v>
                </c:pt>
                <c:pt idx="110" formatCode="0.0">
                  <c:v>669.28571428571433</c:v>
                </c:pt>
                <c:pt idx="111" formatCode="0.0">
                  <c:v>691.57142857142856</c:v>
                </c:pt>
                <c:pt idx="112" formatCode="0.0">
                  <c:v>707.14285714285711</c:v>
                </c:pt>
                <c:pt idx="113" formatCode="0.0">
                  <c:v>733.42857142857144</c:v>
                </c:pt>
                <c:pt idx="114" formatCode="0.0">
                  <c:v>758.57142857142856</c:v>
                </c:pt>
                <c:pt idx="115" formatCode="0.0">
                  <c:v>780</c:v>
                </c:pt>
                <c:pt idx="116" formatCode="0.0">
                  <c:v>799.57142857142856</c:v>
                </c:pt>
                <c:pt idx="117" formatCode="0.0">
                  <c:v>834.85714285714289</c:v>
                </c:pt>
                <c:pt idx="118" formatCode="0.0">
                  <c:v>849.28571428571433</c:v>
                </c:pt>
                <c:pt idx="119" formatCode="0.0">
                  <c:v>878.85714285714289</c:v>
                </c:pt>
                <c:pt idx="120" formatCode="0.0">
                  <c:v>894.28571428571433</c:v>
                </c:pt>
                <c:pt idx="121" formatCode="0.0">
                  <c:v>902.71428571428567</c:v>
                </c:pt>
                <c:pt idx="122" formatCode="0.0">
                  <c:v>900.42857142857144</c:v>
                </c:pt>
                <c:pt idx="123" formatCode="0.0">
                  <c:v>903.14285714285711</c:v>
                </c:pt>
                <c:pt idx="124" formatCode="0.0">
                  <c:v>917</c:v>
                </c:pt>
                <c:pt idx="125" formatCode="0.0">
                  <c:v>919.42857142857144</c:v>
                </c:pt>
                <c:pt idx="126" formatCode="0.0">
                  <c:v>923</c:v>
                </c:pt>
                <c:pt idx="127" formatCode="0.0">
                  <c:v>928.28571428571433</c:v>
                </c:pt>
                <c:pt idx="128" formatCode="0.0">
                  <c:v>939.57142857142856</c:v>
                </c:pt>
                <c:pt idx="129" formatCode="0.0">
                  <c:v>959.14285714285711</c:v>
                </c:pt>
                <c:pt idx="130" formatCode="0.0">
                  <c:v>977</c:v>
                </c:pt>
                <c:pt idx="131" formatCode="0.0">
                  <c:v>984.14285714285711</c:v>
                </c:pt>
                <c:pt idx="132" formatCode="0.0">
                  <c:v>980.28571428571433</c:v>
                </c:pt>
                <c:pt idx="133" formatCode="0.0">
                  <c:v>976.71428571428567</c:v>
                </c:pt>
                <c:pt idx="134" formatCode="0.0">
                  <c:v>972.14285714285711</c:v>
                </c:pt>
                <c:pt idx="135" formatCode="0.0">
                  <c:v>954.71428571428567</c:v>
                </c:pt>
                <c:pt idx="136" formatCode="0.0">
                  <c:v>941.28571428571433</c:v>
                </c:pt>
                <c:pt idx="137" formatCode="0.0">
                  <c:v>919.14285714285711</c:v>
                </c:pt>
                <c:pt idx="138" formatCode="0.0">
                  <c:v>895</c:v>
                </c:pt>
                <c:pt idx="139" formatCode="0.0">
                  <c:v>877</c:v>
                </c:pt>
                <c:pt idx="140" formatCode="0.0">
                  <c:v>856.85714285714289</c:v>
                </c:pt>
                <c:pt idx="141" formatCode="0.0">
                  <c:v>840.28571428571433</c:v>
                </c:pt>
                <c:pt idx="142" formatCode="0.0">
                  <c:v>820.57142857142856</c:v>
                </c:pt>
                <c:pt idx="143" formatCode="0.0">
                  <c:v>803.14285714285711</c:v>
                </c:pt>
                <c:pt idx="144" formatCode="0.0">
                  <c:v>791.14285714285711</c:v>
                </c:pt>
                <c:pt idx="145" formatCode="0.0">
                  <c:v>770.42857142857144</c:v>
                </c:pt>
                <c:pt idx="146" formatCode="0.0">
                  <c:v>755.14285714285711</c:v>
                </c:pt>
                <c:pt idx="147" formatCode="0.0">
                  <c:v>732.42857142857144</c:v>
                </c:pt>
                <c:pt idx="148" formatCode="0.0">
                  <c:v>706.57142857142856</c:v>
                </c:pt>
                <c:pt idx="149" formatCode="0.0">
                  <c:v>674</c:v>
                </c:pt>
                <c:pt idx="150" formatCode="0.0">
                  <c:v>645.71428571428567</c:v>
                </c:pt>
                <c:pt idx="151" formatCode="0.0">
                  <c:v>617.14285714285711</c:v>
                </c:pt>
                <c:pt idx="152" formatCode="0.0">
                  <c:v>556.14285714285711</c:v>
                </c:pt>
                <c:pt idx="153" formatCode="0.0">
                  <c:v>535.71428571428567</c:v>
                </c:pt>
                <c:pt idx="154" formatCode="0.0">
                  <c:v>520</c:v>
                </c:pt>
                <c:pt idx="155" formatCode="0.0">
                  <c:v>497</c:v>
                </c:pt>
                <c:pt idx="156" formatCode="0.0">
                  <c:v>484.71428571428572</c:v>
                </c:pt>
                <c:pt idx="157" formatCode="0.0">
                  <c:v>469.57142857142856</c:v>
                </c:pt>
                <c:pt idx="158" formatCode="0.0">
                  <c:v>456</c:v>
                </c:pt>
                <c:pt idx="159" formatCode="0.0">
                  <c:v>469.14285714285717</c:v>
                </c:pt>
                <c:pt idx="160" formatCode="0.0">
                  <c:v>446.28571428571428</c:v>
                </c:pt>
                <c:pt idx="161" formatCode="0.0">
                  <c:v>423.42857142857144</c:v>
                </c:pt>
                <c:pt idx="162" formatCode="0.0">
                  <c:v>409.57142857142856</c:v>
                </c:pt>
                <c:pt idx="163" formatCode="0.0">
                  <c:v>387.57142857142856</c:v>
                </c:pt>
                <c:pt idx="164" formatCode="0.0">
                  <c:v>380.85714285714283</c:v>
                </c:pt>
                <c:pt idx="165" formatCode="0.0">
                  <c:v>371</c:v>
                </c:pt>
                <c:pt idx="166" formatCode="0.0">
                  <c:v>296.57142857142856</c:v>
                </c:pt>
                <c:pt idx="167" formatCode="0.0">
                  <c:v>287.71428571428572</c:v>
                </c:pt>
                <c:pt idx="168" formatCode="0.0">
                  <c:v>276.28571428571428</c:v>
                </c:pt>
                <c:pt idx="169" formatCode="0.0">
                  <c:v>256.57142857142856</c:v>
                </c:pt>
                <c:pt idx="170" formatCode="0.0">
                  <c:v>240.14285714285714</c:v>
                </c:pt>
                <c:pt idx="171" formatCode="0.0">
                  <c:v>214.14285714285714</c:v>
                </c:pt>
                <c:pt idx="172" formatCode="0.0">
                  <c:v>186</c:v>
                </c:pt>
                <c:pt idx="173" formatCode="0.0">
                  <c:v>133.57142857142858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6E-44D0-B06C-56189CB3E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205000"/>
        <c:axId val="738198248"/>
      </c:barChart>
      <c:lineChart>
        <c:grouping val="standard"/>
        <c:varyColors val="0"/>
        <c:ser>
          <c:idx val="9"/>
          <c:order val="0"/>
          <c:tx>
            <c:v>National</c:v>
          </c:tx>
          <c:spPr>
            <a:ln w="571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numRef>
              <c:f>'ave daily increase in cases'!$A$4:$A$190</c:f>
              <c:numCache>
                <c:formatCode>d\-mmm</c:formatCode>
                <c:ptCount val="187"/>
                <c:pt idx="0">
                  <c:v>43895</c:v>
                </c:pt>
                <c:pt idx="1">
                  <c:v>43897</c:v>
                </c:pt>
                <c:pt idx="2">
                  <c:v>43898</c:v>
                </c:pt>
                <c:pt idx="3">
                  <c:v>43899</c:v>
                </c:pt>
                <c:pt idx="4">
                  <c:v>43901</c:v>
                </c:pt>
                <c:pt idx="5">
                  <c:v>43902</c:v>
                </c:pt>
                <c:pt idx="6">
                  <c:v>43903</c:v>
                </c:pt>
                <c:pt idx="7">
                  <c:v>43904</c:v>
                </c:pt>
                <c:pt idx="8">
                  <c:v>43905</c:v>
                </c:pt>
                <c:pt idx="9">
                  <c:v>43906</c:v>
                </c:pt>
                <c:pt idx="10">
                  <c:v>43907</c:v>
                </c:pt>
                <c:pt idx="11">
                  <c:v>43908</c:v>
                </c:pt>
                <c:pt idx="12">
                  <c:v>43909</c:v>
                </c:pt>
                <c:pt idx="13">
                  <c:v>43910</c:v>
                </c:pt>
                <c:pt idx="14">
                  <c:v>43911</c:v>
                </c:pt>
                <c:pt idx="15">
                  <c:v>43912</c:v>
                </c:pt>
                <c:pt idx="16">
                  <c:v>43913</c:v>
                </c:pt>
                <c:pt idx="17">
                  <c:v>43914</c:v>
                </c:pt>
                <c:pt idx="18">
                  <c:v>43915</c:v>
                </c:pt>
                <c:pt idx="19">
                  <c:v>43916</c:v>
                </c:pt>
                <c:pt idx="20">
                  <c:v>43917</c:v>
                </c:pt>
                <c:pt idx="21">
                  <c:v>43918</c:v>
                </c:pt>
                <c:pt idx="22">
                  <c:v>43919</c:v>
                </c:pt>
                <c:pt idx="23">
                  <c:v>43920</c:v>
                </c:pt>
                <c:pt idx="24">
                  <c:v>43921</c:v>
                </c:pt>
                <c:pt idx="25">
                  <c:v>43922</c:v>
                </c:pt>
                <c:pt idx="26">
                  <c:v>43923</c:v>
                </c:pt>
                <c:pt idx="27">
                  <c:v>43924</c:v>
                </c:pt>
                <c:pt idx="28">
                  <c:v>43925</c:v>
                </c:pt>
                <c:pt idx="29">
                  <c:v>43926</c:v>
                </c:pt>
                <c:pt idx="30">
                  <c:v>43927</c:v>
                </c:pt>
                <c:pt idx="31">
                  <c:v>43928</c:v>
                </c:pt>
                <c:pt idx="32">
                  <c:v>43929</c:v>
                </c:pt>
                <c:pt idx="33">
                  <c:v>43930</c:v>
                </c:pt>
                <c:pt idx="34">
                  <c:v>43931</c:v>
                </c:pt>
                <c:pt idx="35">
                  <c:v>43932</c:v>
                </c:pt>
                <c:pt idx="36">
                  <c:v>43933</c:v>
                </c:pt>
                <c:pt idx="37">
                  <c:v>43934</c:v>
                </c:pt>
                <c:pt idx="38">
                  <c:v>43935</c:v>
                </c:pt>
                <c:pt idx="39">
                  <c:v>43936</c:v>
                </c:pt>
                <c:pt idx="40">
                  <c:v>43937</c:v>
                </c:pt>
                <c:pt idx="41">
                  <c:v>43938</c:v>
                </c:pt>
                <c:pt idx="42">
                  <c:v>43939</c:v>
                </c:pt>
                <c:pt idx="43">
                  <c:v>43940</c:v>
                </c:pt>
                <c:pt idx="44">
                  <c:v>43941</c:v>
                </c:pt>
                <c:pt idx="45">
                  <c:v>43942</c:v>
                </c:pt>
                <c:pt idx="46">
                  <c:v>43943</c:v>
                </c:pt>
                <c:pt idx="47">
                  <c:v>43944</c:v>
                </c:pt>
                <c:pt idx="48">
                  <c:v>43945</c:v>
                </c:pt>
                <c:pt idx="49">
                  <c:v>43946</c:v>
                </c:pt>
                <c:pt idx="50">
                  <c:v>43947</c:v>
                </c:pt>
                <c:pt idx="51">
                  <c:v>43948</c:v>
                </c:pt>
                <c:pt idx="52">
                  <c:v>43949</c:v>
                </c:pt>
                <c:pt idx="53">
                  <c:v>43950</c:v>
                </c:pt>
                <c:pt idx="54">
                  <c:v>43951</c:v>
                </c:pt>
                <c:pt idx="55">
                  <c:v>43952</c:v>
                </c:pt>
                <c:pt idx="56">
                  <c:v>43953</c:v>
                </c:pt>
                <c:pt idx="57">
                  <c:v>43954</c:v>
                </c:pt>
                <c:pt idx="58">
                  <c:v>43955</c:v>
                </c:pt>
                <c:pt idx="59">
                  <c:v>43956</c:v>
                </c:pt>
                <c:pt idx="60">
                  <c:v>43957</c:v>
                </c:pt>
                <c:pt idx="61">
                  <c:v>43958</c:v>
                </c:pt>
                <c:pt idx="62">
                  <c:v>43959</c:v>
                </c:pt>
                <c:pt idx="63">
                  <c:v>43960</c:v>
                </c:pt>
                <c:pt idx="64">
                  <c:v>43961</c:v>
                </c:pt>
                <c:pt idx="65">
                  <c:v>43962</c:v>
                </c:pt>
                <c:pt idx="66">
                  <c:v>43963</c:v>
                </c:pt>
                <c:pt idx="67">
                  <c:v>43964</c:v>
                </c:pt>
                <c:pt idx="68">
                  <c:v>43965</c:v>
                </c:pt>
                <c:pt idx="69">
                  <c:v>43966</c:v>
                </c:pt>
                <c:pt idx="70">
                  <c:v>43967</c:v>
                </c:pt>
                <c:pt idx="71">
                  <c:v>43968</c:v>
                </c:pt>
                <c:pt idx="72">
                  <c:v>43969</c:v>
                </c:pt>
                <c:pt idx="73">
                  <c:v>43970</c:v>
                </c:pt>
                <c:pt idx="74">
                  <c:v>43971</c:v>
                </c:pt>
                <c:pt idx="75">
                  <c:v>43972</c:v>
                </c:pt>
                <c:pt idx="76">
                  <c:v>43973</c:v>
                </c:pt>
                <c:pt idx="77">
                  <c:v>43974</c:v>
                </c:pt>
                <c:pt idx="78">
                  <c:v>43975</c:v>
                </c:pt>
                <c:pt idx="79">
                  <c:v>43976</c:v>
                </c:pt>
                <c:pt idx="80">
                  <c:v>43977</c:v>
                </c:pt>
                <c:pt idx="81">
                  <c:v>43978</c:v>
                </c:pt>
                <c:pt idx="82">
                  <c:v>43979</c:v>
                </c:pt>
                <c:pt idx="83">
                  <c:v>43980</c:v>
                </c:pt>
                <c:pt idx="84">
                  <c:v>43981</c:v>
                </c:pt>
                <c:pt idx="85">
                  <c:v>43982</c:v>
                </c:pt>
                <c:pt idx="86">
                  <c:v>43983</c:v>
                </c:pt>
                <c:pt idx="87">
                  <c:v>43984</c:v>
                </c:pt>
                <c:pt idx="88">
                  <c:v>43985</c:v>
                </c:pt>
                <c:pt idx="89">
                  <c:v>43986</c:v>
                </c:pt>
                <c:pt idx="90">
                  <c:v>43987</c:v>
                </c:pt>
                <c:pt idx="91">
                  <c:v>43988</c:v>
                </c:pt>
                <c:pt idx="92">
                  <c:v>43989</c:v>
                </c:pt>
                <c:pt idx="93">
                  <c:v>43990</c:v>
                </c:pt>
                <c:pt idx="94">
                  <c:v>43991</c:v>
                </c:pt>
                <c:pt idx="95">
                  <c:v>43992</c:v>
                </c:pt>
                <c:pt idx="96">
                  <c:v>43993</c:v>
                </c:pt>
                <c:pt idx="97">
                  <c:v>43994</c:v>
                </c:pt>
                <c:pt idx="98">
                  <c:v>43995</c:v>
                </c:pt>
                <c:pt idx="99">
                  <c:v>43996</c:v>
                </c:pt>
                <c:pt idx="100">
                  <c:v>43997</c:v>
                </c:pt>
                <c:pt idx="101">
                  <c:v>43998</c:v>
                </c:pt>
                <c:pt idx="102">
                  <c:v>43999</c:v>
                </c:pt>
                <c:pt idx="103">
                  <c:v>44000</c:v>
                </c:pt>
                <c:pt idx="104">
                  <c:v>44001</c:v>
                </c:pt>
                <c:pt idx="105">
                  <c:v>44002</c:v>
                </c:pt>
                <c:pt idx="106">
                  <c:v>44003</c:v>
                </c:pt>
                <c:pt idx="107">
                  <c:v>44004</c:v>
                </c:pt>
                <c:pt idx="108">
                  <c:v>44005</c:v>
                </c:pt>
                <c:pt idx="109">
                  <c:v>44006</c:v>
                </c:pt>
                <c:pt idx="110">
                  <c:v>44007</c:v>
                </c:pt>
                <c:pt idx="111">
                  <c:v>44008</c:v>
                </c:pt>
                <c:pt idx="112">
                  <c:v>44009</c:v>
                </c:pt>
                <c:pt idx="113">
                  <c:v>44010</c:v>
                </c:pt>
                <c:pt idx="114">
                  <c:v>44011</c:v>
                </c:pt>
                <c:pt idx="115">
                  <c:v>44012</c:v>
                </c:pt>
                <c:pt idx="116">
                  <c:v>44013</c:v>
                </c:pt>
                <c:pt idx="117">
                  <c:v>44014</c:v>
                </c:pt>
                <c:pt idx="118">
                  <c:v>44015</c:v>
                </c:pt>
                <c:pt idx="119">
                  <c:v>44016</c:v>
                </c:pt>
                <c:pt idx="120">
                  <c:v>44017</c:v>
                </c:pt>
                <c:pt idx="121">
                  <c:v>44018</c:v>
                </c:pt>
                <c:pt idx="122">
                  <c:v>44019</c:v>
                </c:pt>
                <c:pt idx="123">
                  <c:v>44020</c:v>
                </c:pt>
                <c:pt idx="124">
                  <c:v>44021</c:v>
                </c:pt>
                <c:pt idx="125">
                  <c:v>44022</c:v>
                </c:pt>
                <c:pt idx="126">
                  <c:v>44023</c:v>
                </c:pt>
                <c:pt idx="127">
                  <c:v>44024</c:v>
                </c:pt>
                <c:pt idx="128">
                  <c:v>44025</c:v>
                </c:pt>
                <c:pt idx="129">
                  <c:v>44026</c:v>
                </c:pt>
                <c:pt idx="130">
                  <c:v>44027</c:v>
                </c:pt>
                <c:pt idx="131">
                  <c:v>44028</c:v>
                </c:pt>
                <c:pt idx="132">
                  <c:v>44029</c:v>
                </c:pt>
                <c:pt idx="133">
                  <c:v>44030</c:v>
                </c:pt>
                <c:pt idx="134">
                  <c:v>44031</c:v>
                </c:pt>
                <c:pt idx="135">
                  <c:v>44032</c:v>
                </c:pt>
                <c:pt idx="136">
                  <c:v>44033</c:v>
                </c:pt>
                <c:pt idx="137">
                  <c:v>44034</c:v>
                </c:pt>
                <c:pt idx="138">
                  <c:v>44035</c:v>
                </c:pt>
                <c:pt idx="139">
                  <c:v>44036</c:v>
                </c:pt>
                <c:pt idx="140">
                  <c:v>44037</c:v>
                </c:pt>
                <c:pt idx="141">
                  <c:v>44038</c:v>
                </c:pt>
                <c:pt idx="142">
                  <c:v>44039</c:v>
                </c:pt>
                <c:pt idx="143">
                  <c:v>44040</c:v>
                </c:pt>
                <c:pt idx="144">
                  <c:v>44041</c:v>
                </c:pt>
                <c:pt idx="145">
                  <c:v>44042</c:v>
                </c:pt>
                <c:pt idx="146">
                  <c:v>44043</c:v>
                </c:pt>
                <c:pt idx="147">
                  <c:v>44044</c:v>
                </c:pt>
                <c:pt idx="148">
                  <c:v>44045</c:v>
                </c:pt>
                <c:pt idx="149">
                  <c:v>44046</c:v>
                </c:pt>
                <c:pt idx="150">
                  <c:v>44047</c:v>
                </c:pt>
                <c:pt idx="151">
                  <c:v>44048</c:v>
                </c:pt>
                <c:pt idx="152">
                  <c:v>44049</c:v>
                </c:pt>
                <c:pt idx="153">
                  <c:v>44050</c:v>
                </c:pt>
                <c:pt idx="154">
                  <c:v>44051</c:v>
                </c:pt>
                <c:pt idx="155">
                  <c:v>44052</c:v>
                </c:pt>
                <c:pt idx="156">
                  <c:v>44053</c:v>
                </c:pt>
                <c:pt idx="157">
                  <c:v>44054</c:v>
                </c:pt>
                <c:pt idx="158">
                  <c:v>44055</c:v>
                </c:pt>
                <c:pt idx="159">
                  <c:v>44056</c:v>
                </c:pt>
                <c:pt idx="160">
                  <c:v>44057</c:v>
                </c:pt>
                <c:pt idx="161">
                  <c:v>44058</c:v>
                </c:pt>
                <c:pt idx="162">
                  <c:v>44059</c:v>
                </c:pt>
                <c:pt idx="163">
                  <c:v>44060</c:v>
                </c:pt>
                <c:pt idx="164">
                  <c:v>44061</c:v>
                </c:pt>
                <c:pt idx="165">
                  <c:v>44062</c:v>
                </c:pt>
                <c:pt idx="166">
                  <c:v>44063</c:v>
                </c:pt>
                <c:pt idx="167">
                  <c:v>44064</c:v>
                </c:pt>
                <c:pt idx="168">
                  <c:v>44065</c:v>
                </c:pt>
                <c:pt idx="169">
                  <c:v>44066</c:v>
                </c:pt>
                <c:pt idx="170">
                  <c:v>44067</c:v>
                </c:pt>
                <c:pt idx="171">
                  <c:v>44068</c:v>
                </c:pt>
                <c:pt idx="172">
                  <c:v>44069</c:v>
                </c:pt>
                <c:pt idx="173">
                  <c:v>44070</c:v>
                </c:pt>
                <c:pt idx="174">
                  <c:v>44071</c:v>
                </c:pt>
                <c:pt idx="175">
                  <c:v>44072</c:v>
                </c:pt>
                <c:pt idx="176">
                  <c:v>44073</c:v>
                </c:pt>
                <c:pt idx="177">
                  <c:v>44074</c:v>
                </c:pt>
                <c:pt idx="178">
                  <c:v>44075</c:v>
                </c:pt>
                <c:pt idx="179">
                  <c:v>44076</c:v>
                </c:pt>
                <c:pt idx="180">
                  <c:v>44077</c:v>
                </c:pt>
                <c:pt idx="181">
                  <c:v>44078</c:v>
                </c:pt>
                <c:pt idx="182">
                  <c:v>44079</c:v>
                </c:pt>
                <c:pt idx="183">
                  <c:v>44080</c:v>
                </c:pt>
                <c:pt idx="184">
                  <c:v>44081</c:v>
                </c:pt>
                <c:pt idx="185">
                  <c:v>44082</c:v>
                </c:pt>
                <c:pt idx="186">
                  <c:v>44083</c:v>
                </c:pt>
              </c:numCache>
            </c:numRef>
          </c:cat>
          <c:val>
            <c:numRef>
              <c:f>'ave daily increase in cases'!$AG$4:$AG$190</c:f>
              <c:numCache>
                <c:formatCode>General</c:formatCode>
                <c:ptCount val="187"/>
                <c:pt idx="3" formatCode="0.0">
                  <c:v>3.4285714285714284</c:v>
                </c:pt>
                <c:pt idx="4" formatCode="0.0">
                  <c:v>5.2857142857142856</c:v>
                </c:pt>
                <c:pt idx="5" formatCode="0.0">
                  <c:v>7</c:v>
                </c:pt>
                <c:pt idx="6" formatCode="0.0">
                  <c:v>8.4285714285714288</c:v>
                </c:pt>
                <c:pt idx="7" formatCode="0.0">
                  <c:v>11.142857142857142</c:v>
                </c:pt>
                <c:pt idx="8" formatCode="0.0">
                  <c:v>14.714285714285714</c:v>
                </c:pt>
                <c:pt idx="9" formatCode="0.0">
                  <c:v>19.142857142857142</c:v>
                </c:pt>
                <c:pt idx="10" formatCode="0.0">
                  <c:v>25.428571428571427</c:v>
                </c:pt>
                <c:pt idx="11" formatCode="0.0">
                  <c:v>28.857142857142858</c:v>
                </c:pt>
                <c:pt idx="12" formatCode="0.0">
                  <c:v>31.857142857142858</c:v>
                </c:pt>
                <c:pt idx="13" formatCode="0.0">
                  <c:v>48.571428571428569</c:v>
                </c:pt>
                <c:pt idx="14" formatCode="0.0">
                  <c:v>67</c:v>
                </c:pt>
                <c:pt idx="15" formatCode="0.0">
                  <c:v>84.714285714285708</c:v>
                </c:pt>
                <c:pt idx="16" formatCode="0.0">
                  <c:v>111</c:v>
                </c:pt>
                <c:pt idx="17" formatCode="0.0">
                  <c:v>138.28571428571428</c:v>
                </c:pt>
                <c:pt idx="18" formatCode="0.0">
                  <c:v>135.28571428571428</c:v>
                </c:pt>
                <c:pt idx="19" formatCode="0.0">
                  <c:v>143.71428571428572</c:v>
                </c:pt>
                <c:pt idx="20" formatCode="0.0">
                  <c:v>132</c:v>
                </c:pt>
                <c:pt idx="21" formatCode="0.0">
                  <c:v>114.14285714285714</c:v>
                </c:pt>
                <c:pt idx="22" formatCode="0.0">
                  <c:v>95.857142857142861</c:v>
                </c:pt>
                <c:pt idx="23" formatCode="0.0">
                  <c:v>76.428571428571431</c:v>
                </c:pt>
                <c:pt idx="24" formatCode="0.0">
                  <c:v>47.857142857142854</c:v>
                </c:pt>
                <c:pt idx="25" formatCode="0.0">
                  <c:v>56.857142857142854</c:v>
                </c:pt>
                <c:pt idx="26" formatCode="0.0">
                  <c:v>53.571428571428569</c:v>
                </c:pt>
                <c:pt idx="27" formatCode="0.0">
                  <c:v>51.428571428571431</c:v>
                </c:pt>
                <c:pt idx="28" formatCode="0.0">
                  <c:v>56.571428571428569</c:v>
                </c:pt>
                <c:pt idx="29" formatCode="0.0">
                  <c:v>66.428571428571431</c:v>
                </c:pt>
                <c:pt idx="30" formatCode="0.0">
                  <c:v>67.428571428571431</c:v>
                </c:pt>
                <c:pt idx="31" formatCode="0.0">
                  <c:v>71.142857142857139</c:v>
                </c:pt>
                <c:pt idx="32" formatCode="0.0">
                  <c:v>63.285714285714285</c:v>
                </c:pt>
                <c:pt idx="33" formatCode="0.0">
                  <c:v>74</c:v>
                </c:pt>
                <c:pt idx="34" formatCode="0.0">
                  <c:v>83.714285714285708</c:v>
                </c:pt>
                <c:pt idx="35" formatCode="0.0">
                  <c:v>95.142857142857139</c:v>
                </c:pt>
                <c:pt idx="36" formatCode="0.0">
                  <c:v>94.428571428571431</c:v>
                </c:pt>
                <c:pt idx="37" formatCode="0.0">
                  <c:v>95.857142857142861</c:v>
                </c:pt>
                <c:pt idx="38" formatCode="0.0">
                  <c:v>111.42857142857143</c:v>
                </c:pt>
                <c:pt idx="39" formatCode="0.0">
                  <c:v>143.71428571428572</c:v>
                </c:pt>
                <c:pt idx="40" formatCode="0.0">
                  <c:v>140.71428571428572</c:v>
                </c:pt>
                <c:pt idx="41" formatCode="0.0">
                  <c:v>146.85714285714286</c:v>
                </c:pt>
                <c:pt idx="42" formatCode="0.0">
                  <c:v>150</c:v>
                </c:pt>
                <c:pt idx="43" formatCode="0.0">
                  <c:v>161.28571428571428</c:v>
                </c:pt>
                <c:pt idx="44" formatCode="0.0">
                  <c:v>192.57142857142858</c:v>
                </c:pt>
                <c:pt idx="45" formatCode="0.0">
                  <c:v>205.28571428571428</c:v>
                </c:pt>
                <c:pt idx="46" formatCode="0.0">
                  <c:v>189.57142857142858</c:v>
                </c:pt>
                <c:pt idx="47" formatCode="0.0">
                  <c:v>198.28571428571428</c:v>
                </c:pt>
                <c:pt idx="48" formatCode="0.0">
                  <c:v>213.28571428571428</c:v>
                </c:pt>
                <c:pt idx="49" formatCode="0.0">
                  <c:v>218.71428571428572</c:v>
                </c:pt>
                <c:pt idx="50" formatCode="0.0">
                  <c:v>245</c:v>
                </c:pt>
                <c:pt idx="51" formatCode="0.0">
                  <c:v>242</c:v>
                </c:pt>
                <c:pt idx="52" formatCode="0.0">
                  <c:v>247.28571428571428</c:v>
                </c:pt>
                <c:pt idx="53" formatCode="0.0">
                  <c:v>282.14285714285717</c:v>
                </c:pt>
                <c:pt idx="54" formatCode="0.0">
                  <c:v>319.57142857142856</c:v>
                </c:pt>
                <c:pt idx="55" formatCode="0.0">
                  <c:v>346.71428571428572</c:v>
                </c:pt>
                <c:pt idx="56" formatCode="0.0">
                  <c:v>368</c:v>
                </c:pt>
                <c:pt idx="57" formatCode="0.0">
                  <c:v>351.14285714285717</c:v>
                </c:pt>
                <c:pt idx="58" formatCode="0.0">
                  <c:v>369.28571428571428</c:v>
                </c:pt>
                <c:pt idx="59" formatCode="0.0">
                  <c:v>420.57142857142856</c:v>
                </c:pt>
                <c:pt idx="60" formatCode="0.0">
                  <c:v>440.57142857142856</c:v>
                </c:pt>
                <c:pt idx="61" formatCode="0.0">
                  <c:v>461.71428571428572</c:v>
                </c:pt>
                <c:pt idx="62" formatCode="0.0">
                  <c:v>490.28571428571428</c:v>
                </c:pt>
                <c:pt idx="63" formatCode="0.0">
                  <c:v>539.71428571428567</c:v>
                </c:pt>
                <c:pt idx="64" formatCode="0.0">
                  <c:v>609.42857142857144</c:v>
                </c:pt>
                <c:pt idx="65" formatCode="0.0">
                  <c:v>643.85714285714289</c:v>
                </c:pt>
                <c:pt idx="66" formatCode="0.0">
                  <c:v>661.28571428571433</c:v>
                </c:pt>
                <c:pt idx="67" formatCode="0.0">
                  <c:v>705</c:v>
                </c:pt>
                <c:pt idx="68" formatCode="0.0">
                  <c:v>785.71428571428567</c:v>
                </c:pt>
                <c:pt idx="69" formatCode="0.0">
                  <c:v>825.85714285714289</c:v>
                </c:pt>
                <c:pt idx="70" formatCode="0.0">
                  <c:v>835.71428571428567</c:v>
                </c:pt>
                <c:pt idx="71" formatCode="0.0">
                  <c:v>847</c:v>
                </c:pt>
                <c:pt idx="72" formatCode="0.0">
                  <c:v>914</c:v>
                </c:pt>
                <c:pt idx="73" formatCode="0.0">
                  <c:v>943</c:v>
                </c:pt>
                <c:pt idx="74" formatCode="0.0">
                  <c:v>998.28571428571433</c:v>
                </c:pt>
                <c:pt idx="75" formatCode="0.0">
                  <c:v>1009.7142857142857</c:v>
                </c:pt>
                <c:pt idx="76" formatCode="0.0">
                  <c:v>1026</c:v>
                </c:pt>
                <c:pt idx="77" formatCode="0.0">
                  <c:v>1009.1428571428571</c:v>
                </c:pt>
                <c:pt idx="78" formatCode="0.0">
                  <c:v>1133.4285714285713</c:v>
                </c:pt>
                <c:pt idx="79" formatCode="0.0">
                  <c:v>1180.8571428571429</c:v>
                </c:pt>
                <c:pt idx="80" formatCode="0.0">
                  <c:v>1302.1428571428571</c:v>
                </c:pt>
                <c:pt idx="81" formatCode="0.0">
                  <c:v>1374.8571428571429</c:v>
                </c:pt>
                <c:pt idx="82" formatCode="0.0">
                  <c:v>1442.8571428571429</c:v>
                </c:pt>
                <c:pt idx="83" formatCode="0.0">
                  <c:v>1534.5714285714287</c:v>
                </c:pt>
                <c:pt idx="84" formatCode="0.0">
                  <c:v>1649.7142857142858</c:v>
                </c:pt>
                <c:pt idx="85" formatCode="0.0">
                  <c:v>1655.4285714285713</c:v>
                </c:pt>
                <c:pt idx="86" formatCode="0.0">
                  <c:v>1912.7142857142858</c:v>
                </c:pt>
                <c:pt idx="87" formatCode="0.0">
                  <c:v>2027.7142857142858</c:v>
                </c:pt>
                <c:pt idx="88" formatCode="0.0">
                  <c:v>2143.7142857142858</c:v>
                </c:pt>
                <c:pt idx="89" formatCode="0.0">
                  <c:v>2228.8571428571427</c:v>
                </c:pt>
                <c:pt idx="90" formatCode="0.0">
                  <c:v>2360.2857142857142</c:v>
                </c:pt>
                <c:pt idx="91" formatCode="0.0">
                  <c:v>2454.1428571428573</c:v>
                </c:pt>
                <c:pt idx="92" formatCode="0.0">
                  <c:v>2556.5714285714284</c:v>
                </c:pt>
                <c:pt idx="93" formatCode="0.0">
                  <c:v>2539.4285714285716</c:v>
                </c:pt>
                <c:pt idx="94" formatCode="0.0">
                  <c:v>2641.8571428571427</c:v>
                </c:pt>
                <c:pt idx="95" formatCode="0.0">
                  <c:v>2823.2857142857142</c:v>
                </c:pt>
                <c:pt idx="96" formatCode="0.0">
                  <c:v>3107.5714285714284</c:v>
                </c:pt>
                <c:pt idx="97" formatCode="0.0">
                  <c:v>3236.2857142857142</c:v>
                </c:pt>
                <c:pt idx="98" formatCode="0.0">
                  <c:v>3334.7142857142858</c:v>
                </c:pt>
                <c:pt idx="99" formatCode="0.0">
                  <c:v>3570.1428571428573</c:v>
                </c:pt>
                <c:pt idx="100" formatCode="0.0">
                  <c:v>3617.4285714285716</c:v>
                </c:pt>
                <c:pt idx="101" formatCode="0.0">
                  <c:v>3684</c:v>
                </c:pt>
                <c:pt idx="102" formatCode="0.0">
                  <c:v>3849.2857142857142</c:v>
                </c:pt>
                <c:pt idx="103" formatCode="0.0">
                  <c:v>3894.8571428571427</c:v>
                </c:pt>
                <c:pt idx="104" formatCode="0.0">
                  <c:v>4008.1428571428573</c:v>
                </c:pt>
                <c:pt idx="105" formatCode="0.0">
                  <c:v>4253.4285714285716</c:v>
                </c:pt>
                <c:pt idx="106" formatCode="0.0">
                  <c:v>4483.4285714285716</c:v>
                </c:pt>
                <c:pt idx="107" formatCode="0.0">
                  <c:v>4926.4285714285716</c:v>
                </c:pt>
                <c:pt idx="108" formatCode="0.0">
                  <c:v>5267.8571428571431</c:v>
                </c:pt>
                <c:pt idx="109" formatCode="0.0">
                  <c:v>5588.4285714285716</c:v>
                </c:pt>
                <c:pt idx="110" formatCode="0.0">
                  <c:v>5833.1428571428569</c:v>
                </c:pt>
                <c:pt idx="111" formatCode="0.0">
                  <c:v>6096.2857142857147</c:v>
                </c:pt>
                <c:pt idx="112" formatCode="0.0">
                  <c:v>6443</c:v>
                </c:pt>
                <c:pt idx="113" formatCode="0.0">
                  <c:v>6791</c:v>
                </c:pt>
                <c:pt idx="114" formatCode="0.0">
                  <c:v>7098</c:v>
                </c:pt>
                <c:pt idx="115" formatCode="0.0">
                  <c:v>7504.8571428571431</c:v>
                </c:pt>
                <c:pt idx="116" formatCode="0.0">
                  <c:v>8025.2857142857147</c:v>
                </c:pt>
                <c:pt idx="117" formatCode="0.0">
                  <c:v>8373.7142857142862</c:v>
                </c:pt>
                <c:pt idx="118" formatCode="0.0">
                  <c:v>8779.5714285714294</c:v>
                </c:pt>
                <c:pt idx="119" formatCode="0.0">
                  <c:v>9235.1428571428569</c:v>
                </c:pt>
                <c:pt idx="120" formatCode="0.0">
                  <c:v>9333.1428571428569</c:v>
                </c:pt>
                <c:pt idx="121" formatCode="0.0">
                  <c:v>10039.714285714286</c:v>
                </c:pt>
                <c:pt idx="122" formatCode="0.0">
                  <c:v>10509</c:v>
                </c:pt>
                <c:pt idx="123" formatCode="0.0">
                  <c:v>10886.714285714286</c:v>
                </c:pt>
                <c:pt idx="124" formatCode="0.0">
                  <c:v>11356</c:v>
                </c:pt>
                <c:pt idx="125" formatCode="0.0">
                  <c:v>11725</c:v>
                </c:pt>
                <c:pt idx="126" formatCode="0.0">
                  <c:v>11776.714285714286</c:v>
                </c:pt>
                <c:pt idx="127" formatCode="0.0">
                  <c:v>12340.571428571429</c:v>
                </c:pt>
                <c:pt idx="128" formatCode="0.0">
                  <c:v>12268.857142857143</c:v>
                </c:pt>
                <c:pt idx="129" formatCode="0.0">
                  <c:v>12415.285714285714</c:v>
                </c:pt>
                <c:pt idx="130" formatCode="0.0">
                  <c:v>12385</c:v>
                </c:pt>
                <c:pt idx="131" formatCode="0.0">
                  <c:v>12583.714285714286</c:v>
                </c:pt>
                <c:pt idx="132" formatCode="0.0">
                  <c:v>12261.714285714286</c:v>
                </c:pt>
                <c:pt idx="133" formatCode="0.0">
                  <c:v>11929.428571428571</c:v>
                </c:pt>
                <c:pt idx="134" formatCode="0.0">
                  <c:v>11985.571428571429</c:v>
                </c:pt>
                <c:pt idx="135" formatCode="0.0">
                  <c:v>11975.857142857143</c:v>
                </c:pt>
                <c:pt idx="136" formatCode="0.0">
                  <c:v>12057.428571428571</c:v>
                </c:pt>
                <c:pt idx="137" formatCode="0.0">
                  <c:v>11903</c:v>
                </c:pt>
                <c:pt idx="138" formatCode="0.0">
                  <c:v>11586.428571428571</c:v>
                </c:pt>
                <c:pt idx="139" formatCode="0.0">
                  <c:v>11271.571428571429</c:v>
                </c:pt>
                <c:pt idx="140" formatCode="0.0">
                  <c:v>11137.571428571429</c:v>
                </c:pt>
                <c:pt idx="141" formatCode="0.0">
                  <c:v>10882.142857142857</c:v>
                </c:pt>
                <c:pt idx="142" formatCode="0.0">
                  <c:v>10588.142857142857</c:v>
                </c:pt>
                <c:pt idx="143" formatCode="0.0">
                  <c:v>10169.571428571429</c:v>
                </c:pt>
                <c:pt idx="144" formatCode="0.0">
                  <c:v>9870</c:v>
                </c:pt>
                <c:pt idx="145" formatCode="0.0">
                  <c:v>9436</c:v>
                </c:pt>
                <c:pt idx="146" formatCode="0.0">
                  <c:v>9190.4285714285706</c:v>
                </c:pt>
                <c:pt idx="147" formatCode="0.0">
                  <c:v>8793.8571428571431</c:v>
                </c:pt>
                <c:pt idx="148" formatCode="0.0">
                  <c:v>8393.4285714285706</c:v>
                </c:pt>
                <c:pt idx="149" formatCode="0.0">
                  <c:v>8002.1428571428569</c:v>
                </c:pt>
                <c:pt idx="150" formatCode="0.0">
                  <c:v>7470.4285714285716</c:v>
                </c:pt>
                <c:pt idx="151" formatCode="0.0">
                  <c:v>7128.2857142857147</c:v>
                </c:pt>
                <c:pt idx="152" formatCode="0.0">
                  <c:v>6910.4285714285716</c:v>
                </c:pt>
                <c:pt idx="153" formatCode="0.0">
                  <c:v>6676.5714285714284</c:v>
                </c:pt>
                <c:pt idx="154" formatCode="0.0">
                  <c:v>6398.7142857142853</c:v>
                </c:pt>
                <c:pt idx="155" formatCode="0.0">
                  <c:v>5577.4285714285716</c:v>
                </c:pt>
                <c:pt idx="156" formatCode="0.0">
                  <c:v>4954.4285714285716</c:v>
                </c:pt>
                <c:pt idx="157" formatCode="0.0">
                  <c:v>4809.1428571428569</c:v>
                </c:pt>
                <c:pt idx="158" formatCode="0.0">
                  <c:v>4352.1428571428569</c:v>
                </c:pt>
                <c:pt idx="159" formatCode="0.0">
                  <c:v>3926.7142857142858</c:v>
                </c:pt>
                <c:pt idx="160" formatCode="0.0">
                  <c:v>3755.4285714285716</c:v>
                </c:pt>
                <c:pt idx="161" formatCode="0.0">
                  <c:v>3719.2857142857142</c:v>
                </c:pt>
                <c:pt idx="162" formatCode="0.0">
                  <c:v>3877.2857142857142</c:v>
                </c:pt>
                <c:pt idx="163" formatCode="0.0">
                  <c:v>3867.8571428571427</c:v>
                </c:pt>
                <c:pt idx="164" formatCode="0.0">
                  <c:v>3456.8571428571427</c:v>
                </c:pt>
                <c:pt idx="165" formatCode="0.0">
                  <c:v>3341.7142857142858</c:v>
                </c:pt>
                <c:pt idx="166" formatCode="0.0">
                  <c:v>3204</c:v>
                </c:pt>
                <c:pt idx="167" formatCode="0.0">
                  <c:v>3080.5714285714284</c:v>
                </c:pt>
                <c:pt idx="168" formatCode="0.0">
                  <c:v>2981.8571428571427</c:v>
                </c:pt>
                <c:pt idx="169" formatCode="0.0">
                  <c:v>2805.8571428571427</c:v>
                </c:pt>
                <c:pt idx="170" formatCode="0.0">
                  <c:v>2620.8571428571427</c:v>
                </c:pt>
                <c:pt idx="171" formatCode="0.0">
                  <c:v>2397.8571428571427</c:v>
                </c:pt>
                <c:pt idx="172" formatCode="0.0">
                  <c:v>2215.1428571428573</c:v>
                </c:pt>
                <c:pt idx="173" formatCode="0.0">
                  <c:v>2183.2857142857142</c:v>
                </c:pt>
                <c:pt idx="174" formatCode="0.0">
                  <c:v>2227.2857142857142</c:v>
                </c:pt>
                <c:pt idx="175" formatCode="0.0">
                  <c:v>2177.4285714285716</c:v>
                </c:pt>
                <c:pt idx="176" formatCode="0.0">
                  <c:v>2127.7142857142858</c:v>
                </c:pt>
                <c:pt idx="177" formatCode="0.0">
                  <c:v>2104.1428571428573</c:v>
                </c:pt>
                <c:pt idx="178" formatCode="0.0">
                  <c:v>2136.4285714285716</c:v>
                </c:pt>
                <c:pt idx="179" formatCode="0.0">
                  <c:v>2047.5714285714287</c:v>
                </c:pt>
                <c:pt idx="180" formatCode="0.0">
                  <c:v>1923</c:v>
                </c:pt>
                <c:pt idx="181" formatCode="0.0">
                  <c:v>1760.1428571428571</c:v>
                </c:pt>
                <c:pt idx="182" formatCode="0.0">
                  <c:v>1740.2857142857142</c:v>
                </c:pt>
                <c:pt idx="183" formatCode="0.0">
                  <c:v>1690.8571428571429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C3D-4821-ACB8-3424A8981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104184"/>
        <c:axId val="800098608"/>
      </c:lineChart>
      <c:lineChart>
        <c:grouping val="standard"/>
        <c:varyColors val="0"/>
        <c:ser>
          <c:idx val="0"/>
          <c:order val="2"/>
          <c:tx>
            <c:v>Deaths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27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5.6804112410110644E-2"/>
                      <c:h val="4.43172373901774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8D3-4A15-BF07-9E7E2E9F199C}"/>
                </c:ext>
              </c:extLst>
            </c:dLbl>
            <c:dLbl>
              <c:idx val="182"/>
              <c:layout>
                <c:manualLayout>
                  <c:x val="-1.509742723027354E-2"/>
                  <c:y val="-2.70324503571399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A4-4555-8DA9-311DE750DD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'ave daily increase in cases'!$A$4:$A$190</c:f>
              <c:numCache>
                <c:formatCode>d\-mmm</c:formatCode>
                <c:ptCount val="187"/>
                <c:pt idx="0">
                  <c:v>43895</c:v>
                </c:pt>
                <c:pt idx="1">
                  <c:v>43897</c:v>
                </c:pt>
                <c:pt idx="2">
                  <c:v>43898</c:v>
                </c:pt>
                <c:pt idx="3">
                  <c:v>43899</c:v>
                </c:pt>
                <c:pt idx="4">
                  <c:v>43901</c:v>
                </c:pt>
                <c:pt idx="5">
                  <c:v>43902</c:v>
                </c:pt>
                <c:pt idx="6">
                  <c:v>43903</c:v>
                </c:pt>
                <c:pt idx="7">
                  <c:v>43904</c:v>
                </c:pt>
                <c:pt idx="8">
                  <c:v>43905</c:v>
                </c:pt>
                <c:pt idx="9">
                  <c:v>43906</c:v>
                </c:pt>
                <c:pt idx="10">
                  <c:v>43907</c:v>
                </c:pt>
                <c:pt idx="11">
                  <c:v>43908</c:v>
                </c:pt>
                <c:pt idx="12">
                  <c:v>43909</c:v>
                </c:pt>
                <c:pt idx="13">
                  <c:v>43910</c:v>
                </c:pt>
                <c:pt idx="14">
                  <c:v>43911</c:v>
                </c:pt>
                <c:pt idx="15">
                  <c:v>43912</c:v>
                </c:pt>
                <c:pt idx="16">
                  <c:v>43913</c:v>
                </c:pt>
                <c:pt idx="17">
                  <c:v>43914</c:v>
                </c:pt>
                <c:pt idx="18">
                  <c:v>43915</c:v>
                </c:pt>
                <c:pt idx="19">
                  <c:v>43916</c:v>
                </c:pt>
                <c:pt idx="20">
                  <c:v>43917</c:v>
                </c:pt>
                <c:pt idx="21">
                  <c:v>43918</c:v>
                </c:pt>
                <c:pt idx="22">
                  <c:v>43919</c:v>
                </c:pt>
                <c:pt idx="23">
                  <c:v>43920</c:v>
                </c:pt>
                <c:pt idx="24">
                  <c:v>43921</c:v>
                </c:pt>
                <c:pt idx="25">
                  <c:v>43922</c:v>
                </c:pt>
                <c:pt idx="26">
                  <c:v>43923</c:v>
                </c:pt>
                <c:pt idx="27">
                  <c:v>43924</c:v>
                </c:pt>
                <c:pt idx="28">
                  <c:v>43925</c:v>
                </c:pt>
                <c:pt idx="29">
                  <c:v>43926</c:v>
                </c:pt>
                <c:pt idx="30">
                  <c:v>43927</c:v>
                </c:pt>
                <c:pt idx="31">
                  <c:v>43928</c:v>
                </c:pt>
                <c:pt idx="32">
                  <c:v>43929</c:v>
                </c:pt>
                <c:pt idx="33">
                  <c:v>43930</c:v>
                </c:pt>
                <c:pt idx="34">
                  <c:v>43931</c:v>
                </c:pt>
                <c:pt idx="35">
                  <c:v>43932</c:v>
                </c:pt>
                <c:pt idx="36">
                  <c:v>43933</c:v>
                </c:pt>
                <c:pt idx="37">
                  <c:v>43934</c:v>
                </c:pt>
                <c:pt idx="38">
                  <c:v>43935</c:v>
                </c:pt>
                <c:pt idx="39">
                  <c:v>43936</c:v>
                </c:pt>
                <c:pt idx="40">
                  <c:v>43937</c:v>
                </c:pt>
                <c:pt idx="41">
                  <c:v>43938</c:v>
                </c:pt>
                <c:pt idx="42">
                  <c:v>43939</c:v>
                </c:pt>
                <c:pt idx="43">
                  <c:v>43940</c:v>
                </c:pt>
                <c:pt idx="44">
                  <c:v>43941</c:v>
                </c:pt>
                <c:pt idx="45">
                  <c:v>43942</c:v>
                </c:pt>
                <c:pt idx="46">
                  <c:v>43943</c:v>
                </c:pt>
                <c:pt idx="47">
                  <c:v>43944</c:v>
                </c:pt>
                <c:pt idx="48">
                  <c:v>43945</c:v>
                </c:pt>
                <c:pt idx="49">
                  <c:v>43946</c:v>
                </c:pt>
                <c:pt idx="50">
                  <c:v>43947</c:v>
                </c:pt>
                <c:pt idx="51">
                  <c:v>43948</c:v>
                </c:pt>
                <c:pt idx="52">
                  <c:v>43949</c:v>
                </c:pt>
                <c:pt idx="53">
                  <c:v>43950</c:v>
                </c:pt>
                <c:pt idx="54">
                  <c:v>43951</c:v>
                </c:pt>
                <c:pt idx="55">
                  <c:v>43952</c:v>
                </c:pt>
                <c:pt idx="56">
                  <c:v>43953</c:v>
                </c:pt>
                <c:pt idx="57">
                  <c:v>43954</c:v>
                </c:pt>
                <c:pt idx="58">
                  <c:v>43955</c:v>
                </c:pt>
                <c:pt idx="59">
                  <c:v>43956</c:v>
                </c:pt>
                <c:pt idx="60">
                  <c:v>43957</c:v>
                </c:pt>
                <c:pt idx="61">
                  <c:v>43958</c:v>
                </c:pt>
                <c:pt idx="62">
                  <c:v>43959</c:v>
                </c:pt>
                <c:pt idx="63">
                  <c:v>43960</c:v>
                </c:pt>
                <c:pt idx="64">
                  <c:v>43961</c:v>
                </c:pt>
                <c:pt idx="65">
                  <c:v>43962</c:v>
                </c:pt>
                <c:pt idx="66">
                  <c:v>43963</c:v>
                </c:pt>
                <c:pt idx="67">
                  <c:v>43964</c:v>
                </c:pt>
                <c:pt idx="68">
                  <c:v>43965</c:v>
                </c:pt>
                <c:pt idx="69">
                  <c:v>43966</c:v>
                </c:pt>
                <c:pt idx="70">
                  <c:v>43967</c:v>
                </c:pt>
                <c:pt idx="71">
                  <c:v>43968</c:v>
                </c:pt>
                <c:pt idx="72">
                  <c:v>43969</c:v>
                </c:pt>
                <c:pt idx="73">
                  <c:v>43970</c:v>
                </c:pt>
                <c:pt idx="74">
                  <c:v>43971</c:v>
                </c:pt>
                <c:pt idx="75">
                  <c:v>43972</c:v>
                </c:pt>
                <c:pt idx="76">
                  <c:v>43973</c:v>
                </c:pt>
                <c:pt idx="77">
                  <c:v>43974</c:v>
                </c:pt>
                <c:pt idx="78">
                  <c:v>43975</c:v>
                </c:pt>
                <c:pt idx="79">
                  <c:v>43976</c:v>
                </c:pt>
                <c:pt idx="80">
                  <c:v>43977</c:v>
                </c:pt>
                <c:pt idx="81">
                  <c:v>43978</c:v>
                </c:pt>
                <c:pt idx="82">
                  <c:v>43979</c:v>
                </c:pt>
                <c:pt idx="83">
                  <c:v>43980</c:v>
                </c:pt>
                <c:pt idx="84">
                  <c:v>43981</c:v>
                </c:pt>
                <c:pt idx="85">
                  <c:v>43982</c:v>
                </c:pt>
                <c:pt idx="86">
                  <c:v>43983</c:v>
                </c:pt>
                <c:pt idx="87">
                  <c:v>43984</c:v>
                </c:pt>
                <c:pt idx="88">
                  <c:v>43985</c:v>
                </c:pt>
                <c:pt idx="89">
                  <c:v>43986</c:v>
                </c:pt>
                <c:pt idx="90">
                  <c:v>43987</c:v>
                </c:pt>
                <c:pt idx="91">
                  <c:v>43988</c:v>
                </c:pt>
                <c:pt idx="92">
                  <c:v>43989</c:v>
                </c:pt>
                <c:pt idx="93">
                  <c:v>43990</c:v>
                </c:pt>
                <c:pt idx="94">
                  <c:v>43991</c:v>
                </c:pt>
                <c:pt idx="95">
                  <c:v>43992</c:v>
                </c:pt>
                <c:pt idx="96">
                  <c:v>43993</c:v>
                </c:pt>
                <c:pt idx="97">
                  <c:v>43994</c:v>
                </c:pt>
                <c:pt idx="98">
                  <c:v>43995</c:v>
                </c:pt>
                <c:pt idx="99">
                  <c:v>43996</c:v>
                </c:pt>
                <c:pt idx="100">
                  <c:v>43997</c:v>
                </c:pt>
                <c:pt idx="101">
                  <c:v>43998</c:v>
                </c:pt>
                <c:pt idx="102">
                  <c:v>43999</c:v>
                </c:pt>
                <c:pt idx="103">
                  <c:v>44000</c:v>
                </c:pt>
                <c:pt idx="104">
                  <c:v>44001</c:v>
                </c:pt>
                <c:pt idx="105">
                  <c:v>44002</c:v>
                </c:pt>
                <c:pt idx="106">
                  <c:v>44003</c:v>
                </c:pt>
                <c:pt idx="107">
                  <c:v>44004</c:v>
                </c:pt>
                <c:pt idx="108">
                  <c:v>44005</c:v>
                </c:pt>
                <c:pt idx="109">
                  <c:v>44006</c:v>
                </c:pt>
                <c:pt idx="110">
                  <c:v>44007</c:v>
                </c:pt>
                <c:pt idx="111">
                  <c:v>44008</c:v>
                </c:pt>
                <c:pt idx="112">
                  <c:v>44009</c:v>
                </c:pt>
                <c:pt idx="113">
                  <c:v>44010</c:v>
                </c:pt>
                <c:pt idx="114">
                  <c:v>44011</c:v>
                </c:pt>
                <c:pt idx="115">
                  <c:v>44012</c:v>
                </c:pt>
                <c:pt idx="116">
                  <c:v>44013</c:v>
                </c:pt>
                <c:pt idx="117">
                  <c:v>44014</c:v>
                </c:pt>
                <c:pt idx="118">
                  <c:v>44015</c:v>
                </c:pt>
                <c:pt idx="119">
                  <c:v>44016</c:v>
                </c:pt>
                <c:pt idx="120">
                  <c:v>44017</c:v>
                </c:pt>
                <c:pt idx="121">
                  <c:v>44018</c:v>
                </c:pt>
                <c:pt idx="122">
                  <c:v>44019</c:v>
                </c:pt>
                <c:pt idx="123">
                  <c:v>44020</c:v>
                </c:pt>
                <c:pt idx="124">
                  <c:v>44021</c:v>
                </c:pt>
                <c:pt idx="125">
                  <c:v>44022</c:v>
                </c:pt>
                <c:pt idx="126">
                  <c:v>44023</c:v>
                </c:pt>
                <c:pt idx="127">
                  <c:v>44024</c:v>
                </c:pt>
                <c:pt idx="128">
                  <c:v>44025</c:v>
                </c:pt>
                <c:pt idx="129">
                  <c:v>44026</c:v>
                </c:pt>
                <c:pt idx="130">
                  <c:v>44027</c:v>
                </c:pt>
                <c:pt idx="131">
                  <c:v>44028</c:v>
                </c:pt>
                <c:pt idx="132">
                  <c:v>44029</c:v>
                </c:pt>
                <c:pt idx="133">
                  <c:v>44030</c:v>
                </c:pt>
                <c:pt idx="134">
                  <c:v>44031</c:v>
                </c:pt>
                <c:pt idx="135">
                  <c:v>44032</c:v>
                </c:pt>
                <c:pt idx="136">
                  <c:v>44033</c:v>
                </c:pt>
                <c:pt idx="137">
                  <c:v>44034</c:v>
                </c:pt>
                <c:pt idx="138">
                  <c:v>44035</c:v>
                </c:pt>
                <c:pt idx="139">
                  <c:v>44036</c:v>
                </c:pt>
                <c:pt idx="140">
                  <c:v>44037</c:v>
                </c:pt>
                <c:pt idx="141">
                  <c:v>44038</c:v>
                </c:pt>
                <c:pt idx="142">
                  <c:v>44039</c:v>
                </c:pt>
                <c:pt idx="143">
                  <c:v>44040</c:v>
                </c:pt>
                <c:pt idx="144">
                  <c:v>44041</c:v>
                </c:pt>
                <c:pt idx="145">
                  <c:v>44042</c:v>
                </c:pt>
                <c:pt idx="146">
                  <c:v>44043</c:v>
                </c:pt>
                <c:pt idx="147">
                  <c:v>44044</c:v>
                </c:pt>
                <c:pt idx="148">
                  <c:v>44045</c:v>
                </c:pt>
                <c:pt idx="149">
                  <c:v>44046</c:v>
                </c:pt>
                <c:pt idx="150">
                  <c:v>44047</c:v>
                </c:pt>
                <c:pt idx="151">
                  <c:v>44048</c:v>
                </c:pt>
                <c:pt idx="152">
                  <c:v>44049</c:v>
                </c:pt>
                <c:pt idx="153">
                  <c:v>44050</c:v>
                </c:pt>
                <c:pt idx="154">
                  <c:v>44051</c:v>
                </c:pt>
                <c:pt idx="155">
                  <c:v>44052</c:v>
                </c:pt>
                <c:pt idx="156">
                  <c:v>44053</c:v>
                </c:pt>
                <c:pt idx="157">
                  <c:v>44054</c:v>
                </c:pt>
                <c:pt idx="158">
                  <c:v>44055</c:v>
                </c:pt>
                <c:pt idx="159">
                  <c:v>44056</c:v>
                </c:pt>
                <c:pt idx="160">
                  <c:v>44057</c:v>
                </c:pt>
                <c:pt idx="161">
                  <c:v>44058</c:v>
                </c:pt>
                <c:pt idx="162">
                  <c:v>44059</c:v>
                </c:pt>
                <c:pt idx="163">
                  <c:v>44060</c:v>
                </c:pt>
                <c:pt idx="164">
                  <c:v>44061</c:v>
                </c:pt>
                <c:pt idx="165">
                  <c:v>44062</c:v>
                </c:pt>
                <c:pt idx="166">
                  <c:v>44063</c:v>
                </c:pt>
                <c:pt idx="167">
                  <c:v>44064</c:v>
                </c:pt>
                <c:pt idx="168">
                  <c:v>44065</c:v>
                </c:pt>
                <c:pt idx="169">
                  <c:v>44066</c:v>
                </c:pt>
                <c:pt idx="170">
                  <c:v>44067</c:v>
                </c:pt>
                <c:pt idx="171">
                  <c:v>44068</c:v>
                </c:pt>
                <c:pt idx="172">
                  <c:v>44069</c:v>
                </c:pt>
                <c:pt idx="173">
                  <c:v>44070</c:v>
                </c:pt>
                <c:pt idx="174">
                  <c:v>44071</c:v>
                </c:pt>
                <c:pt idx="175">
                  <c:v>44072</c:v>
                </c:pt>
                <c:pt idx="176">
                  <c:v>44073</c:v>
                </c:pt>
                <c:pt idx="177">
                  <c:v>44074</c:v>
                </c:pt>
                <c:pt idx="178">
                  <c:v>44075</c:v>
                </c:pt>
                <c:pt idx="179">
                  <c:v>44076</c:v>
                </c:pt>
                <c:pt idx="180">
                  <c:v>44077</c:v>
                </c:pt>
                <c:pt idx="181">
                  <c:v>44078</c:v>
                </c:pt>
                <c:pt idx="182">
                  <c:v>44079</c:v>
                </c:pt>
                <c:pt idx="183">
                  <c:v>44080</c:v>
                </c:pt>
                <c:pt idx="184">
                  <c:v>44081</c:v>
                </c:pt>
                <c:pt idx="185">
                  <c:v>44082</c:v>
                </c:pt>
                <c:pt idx="186">
                  <c:v>44083</c:v>
                </c:pt>
              </c:numCache>
            </c:numRef>
          </c:cat>
          <c:val>
            <c:numRef>
              <c:f>'Provincial COVID-19 data_18 May'!$BM$5:$BM$190</c:f>
              <c:numCache>
                <c:formatCode>General</c:formatCode>
                <c:ptCount val="186"/>
                <c:pt idx="23" formatCode="0.0">
                  <c:v>0.7142857142857143</c:v>
                </c:pt>
                <c:pt idx="24" formatCode="0.0">
                  <c:v>1.1428571428571428</c:v>
                </c:pt>
                <c:pt idx="25" formatCode="0.0">
                  <c:v>1</c:v>
                </c:pt>
                <c:pt idx="26" formatCode="0.0">
                  <c:v>1.2857142857142858</c:v>
                </c:pt>
                <c:pt idx="27" formatCode="0.0">
                  <c:v>1.2857142857142858</c:v>
                </c:pt>
                <c:pt idx="28" formatCode="0.0">
                  <c:v>1.1428571428571428</c:v>
                </c:pt>
                <c:pt idx="29" formatCode="0.0">
                  <c:v>1.8571428571428572</c:v>
                </c:pt>
                <c:pt idx="30" formatCode="0.0">
                  <c:v>1.8571428571428572</c:v>
                </c:pt>
                <c:pt idx="31" formatCode="0.0">
                  <c:v>2.1428571428571428</c:v>
                </c:pt>
                <c:pt idx="32" formatCode="0.0">
                  <c:v>2.2857142857142856</c:v>
                </c:pt>
                <c:pt idx="33" formatCode="0.0">
                  <c:v>2</c:v>
                </c:pt>
                <c:pt idx="34" formatCode="0.0">
                  <c:v>2.1428571428571428</c:v>
                </c:pt>
                <c:pt idx="35" formatCode="0.0">
                  <c:v>2</c:v>
                </c:pt>
                <c:pt idx="36" formatCode="0.0">
                  <c:v>2.2857142857142856</c:v>
                </c:pt>
                <c:pt idx="37" formatCode="0.0">
                  <c:v>4.2857142857142856</c:v>
                </c:pt>
                <c:pt idx="38" formatCode="0.0">
                  <c:v>3.7142857142857144</c:v>
                </c:pt>
                <c:pt idx="39" formatCode="0.0">
                  <c:v>3.8571428571428572</c:v>
                </c:pt>
                <c:pt idx="40" formatCode="0.0">
                  <c:v>4.1428571428571432</c:v>
                </c:pt>
                <c:pt idx="41" formatCode="0.0">
                  <c:v>4.4285714285714288</c:v>
                </c:pt>
                <c:pt idx="42" formatCode="0.0">
                  <c:v>4.4285714285714288</c:v>
                </c:pt>
                <c:pt idx="43" formatCode="0.0">
                  <c:v>4.4285714285714288</c:v>
                </c:pt>
                <c:pt idx="44" formatCode="0.0">
                  <c:v>3.8571428571428572</c:v>
                </c:pt>
                <c:pt idx="45" formatCode="0.0">
                  <c:v>4.1428571428571432</c:v>
                </c:pt>
                <c:pt idx="46" formatCode="0.0">
                  <c:v>4.8571428571428568</c:v>
                </c:pt>
                <c:pt idx="47" formatCode="0.0">
                  <c:v>4.7142857142857144</c:v>
                </c:pt>
                <c:pt idx="48" formatCode="0.0">
                  <c:v>4.5714285714285712</c:v>
                </c:pt>
                <c:pt idx="49" formatCode="0.0">
                  <c:v>5</c:v>
                </c:pt>
                <c:pt idx="50" formatCode="0.0">
                  <c:v>5.4285714285714288</c:v>
                </c:pt>
                <c:pt idx="51" formatCode="0.0">
                  <c:v>4</c:v>
                </c:pt>
                <c:pt idx="52" formatCode="0.0">
                  <c:v>5.2857142857142856</c:v>
                </c:pt>
                <c:pt idx="53" formatCode="0.0">
                  <c:v>5.2857142857142856</c:v>
                </c:pt>
                <c:pt idx="54" formatCode="0.0">
                  <c:v>6.2857142857142856</c:v>
                </c:pt>
                <c:pt idx="55" formatCode="0.0">
                  <c:v>6.8571428571428568</c:v>
                </c:pt>
                <c:pt idx="56" formatCode="0.0">
                  <c:v>7.8571428571428568</c:v>
                </c:pt>
                <c:pt idx="57" formatCode="0.0">
                  <c:v>7.1428571428571432</c:v>
                </c:pt>
                <c:pt idx="58" formatCode="0.0">
                  <c:v>8.2857142857142865</c:v>
                </c:pt>
                <c:pt idx="59" formatCode="0.0">
                  <c:v>8.8571428571428577</c:v>
                </c:pt>
                <c:pt idx="60" formatCode="0.0">
                  <c:v>9</c:v>
                </c:pt>
                <c:pt idx="61" formatCode="0.0">
                  <c:v>9</c:v>
                </c:pt>
                <c:pt idx="62" formatCode="0.0">
                  <c:v>9.7142857142857135</c:v>
                </c:pt>
                <c:pt idx="63" formatCode="0.0">
                  <c:v>8.2857142857142865</c:v>
                </c:pt>
                <c:pt idx="64" formatCode="0.0">
                  <c:v>9.4285714285714288</c:v>
                </c:pt>
                <c:pt idx="65" formatCode="0.0">
                  <c:v>11</c:v>
                </c:pt>
                <c:pt idx="66" formatCode="0.0">
                  <c:v>9.8571428571428577</c:v>
                </c:pt>
                <c:pt idx="67" formatCode="0.0">
                  <c:v>10.714285714285714</c:v>
                </c:pt>
                <c:pt idx="68" formatCode="0.0">
                  <c:v>10</c:v>
                </c:pt>
                <c:pt idx="69" formatCode="0.0">
                  <c:v>11.428571428571429</c:v>
                </c:pt>
                <c:pt idx="70" formatCode="0.0">
                  <c:v>15.142857142857142</c:v>
                </c:pt>
                <c:pt idx="71" formatCode="0.0">
                  <c:v>17.142857142857142</c:v>
                </c:pt>
                <c:pt idx="72" formatCode="0.0">
                  <c:v>18.714285714285715</c:v>
                </c:pt>
                <c:pt idx="73" formatCode="0.0">
                  <c:v>21.428571428571427</c:v>
                </c:pt>
                <c:pt idx="74" formatCode="0.0">
                  <c:v>20.857142857142858</c:v>
                </c:pt>
                <c:pt idx="75" formatCode="0.0">
                  <c:v>23.571428571428573</c:v>
                </c:pt>
                <c:pt idx="76" formatCode="0.0">
                  <c:v>27.857142857142858</c:v>
                </c:pt>
                <c:pt idx="77" formatCode="0.0">
                  <c:v>30.285714285714285</c:v>
                </c:pt>
                <c:pt idx="78" formatCode="0.0">
                  <c:v>30.142857142857142</c:v>
                </c:pt>
                <c:pt idx="79" formatCode="0.0">
                  <c:v>29.714285714285715</c:v>
                </c:pt>
                <c:pt idx="80" formatCode="0.0">
                  <c:v>30.571428571428573</c:v>
                </c:pt>
                <c:pt idx="81" formatCode="0.0">
                  <c:v>33.714285714285715</c:v>
                </c:pt>
                <c:pt idx="82" formatCode="0.0">
                  <c:v>36.285714285714285</c:v>
                </c:pt>
                <c:pt idx="83" formatCode="0.0">
                  <c:v>32</c:v>
                </c:pt>
                <c:pt idx="84" formatCode="0.0">
                  <c:v>33</c:v>
                </c:pt>
                <c:pt idx="85" formatCode="0.0">
                  <c:v>34.571428571428569</c:v>
                </c:pt>
                <c:pt idx="86" formatCode="0.0">
                  <c:v>38.714285714285715</c:v>
                </c:pt>
                <c:pt idx="87" formatCode="0.0">
                  <c:v>42.428571428571431</c:v>
                </c:pt>
                <c:pt idx="88" formatCode="0.0">
                  <c:v>44.142857142857146</c:v>
                </c:pt>
                <c:pt idx="89" formatCode="0.0">
                  <c:v>45</c:v>
                </c:pt>
                <c:pt idx="90" formatCode="0.0">
                  <c:v>53.571428571428569</c:v>
                </c:pt>
                <c:pt idx="91" formatCode="0.0">
                  <c:v>58.142857142857146</c:v>
                </c:pt>
                <c:pt idx="92" formatCode="0.0">
                  <c:v>59.714285714285715</c:v>
                </c:pt>
                <c:pt idx="93" formatCode="0.0">
                  <c:v>62.285714285714285</c:v>
                </c:pt>
                <c:pt idx="94" formatCode="0.0">
                  <c:v>63.714285714285715</c:v>
                </c:pt>
                <c:pt idx="95" formatCode="0.0">
                  <c:v>67.285714285714292</c:v>
                </c:pt>
                <c:pt idx="96" formatCode="0.0">
                  <c:v>68.857142857142861</c:v>
                </c:pt>
                <c:pt idx="97" formatCode="0.0">
                  <c:v>69.714285714285708</c:v>
                </c:pt>
                <c:pt idx="98" formatCode="0.0">
                  <c:v>66.142857142857139</c:v>
                </c:pt>
                <c:pt idx="99" formatCode="0.0">
                  <c:v>66.285714285714292</c:v>
                </c:pt>
                <c:pt idx="100" formatCode="0.0">
                  <c:v>64.714285714285708</c:v>
                </c:pt>
                <c:pt idx="101" formatCode="0.0">
                  <c:v>68.142857142857139</c:v>
                </c:pt>
                <c:pt idx="102" formatCode="0.0">
                  <c:v>64.857142857142861</c:v>
                </c:pt>
                <c:pt idx="103" formatCode="0.0">
                  <c:v>64.285714285714292</c:v>
                </c:pt>
                <c:pt idx="104" formatCode="0.0">
                  <c:v>60.428571428571431</c:v>
                </c:pt>
                <c:pt idx="105" formatCode="0.0">
                  <c:v>68.142857142857139</c:v>
                </c:pt>
                <c:pt idx="106" formatCode="0.0">
                  <c:v>75.857142857142861</c:v>
                </c:pt>
                <c:pt idx="107" formatCode="0.0">
                  <c:v>79.285714285714292</c:v>
                </c:pt>
                <c:pt idx="108" formatCode="0.0">
                  <c:v>72.714285714285708</c:v>
                </c:pt>
                <c:pt idx="109" formatCode="0.0">
                  <c:v>76.571428571428569</c:v>
                </c:pt>
                <c:pt idx="110" formatCode="0.0">
                  <c:v>75.142857142857139</c:v>
                </c:pt>
                <c:pt idx="111" formatCode="0.0">
                  <c:v>76.857142857142861</c:v>
                </c:pt>
                <c:pt idx="112" formatCode="0.0">
                  <c:v>79.285714285714292</c:v>
                </c:pt>
                <c:pt idx="113" formatCode="0.0">
                  <c:v>77.714285714285708</c:v>
                </c:pt>
                <c:pt idx="114" formatCode="0.0">
                  <c:v>78.857142857142861</c:v>
                </c:pt>
                <c:pt idx="115" formatCode="0.0">
                  <c:v>87.428571428571431</c:v>
                </c:pt>
                <c:pt idx="116" formatCode="0.0">
                  <c:v>87.571428571428569</c:v>
                </c:pt>
                <c:pt idx="117" formatCode="0.0">
                  <c:v>106.14285714285714</c:v>
                </c:pt>
                <c:pt idx="118" formatCode="0.0">
                  <c:v>111.57142857142857</c:v>
                </c:pt>
                <c:pt idx="119" formatCode="0.0">
                  <c:v>120.71428571428571</c:v>
                </c:pt>
                <c:pt idx="120" formatCode="0.0">
                  <c:v>121.85714285714286</c:v>
                </c:pt>
                <c:pt idx="121" formatCode="0.0">
                  <c:v>125.14285714285714</c:v>
                </c:pt>
                <c:pt idx="122" formatCode="0.0">
                  <c:v>129.71428571428572</c:v>
                </c:pt>
                <c:pt idx="123" formatCode="0.0">
                  <c:v>135</c:v>
                </c:pt>
                <c:pt idx="124" formatCode="0.0">
                  <c:v>125.71428571428571</c:v>
                </c:pt>
                <c:pt idx="125" formatCode="0.0">
                  <c:v>123.14285714285714</c:v>
                </c:pt>
                <c:pt idx="126" formatCode="0.0">
                  <c:v>120.57142857142857</c:v>
                </c:pt>
                <c:pt idx="127" formatCode="0.0">
                  <c:v>121.57142857142857</c:v>
                </c:pt>
                <c:pt idx="128" formatCode="0.0">
                  <c:v>135.57142857142858</c:v>
                </c:pt>
                <c:pt idx="129" formatCode="0.0">
                  <c:v>134.85714285714286</c:v>
                </c:pt>
                <c:pt idx="130" formatCode="0.0">
                  <c:v>139.57142857142858</c:v>
                </c:pt>
                <c:pt idx="131" formatCode="0.0">
                  <c:v>136.28571428571428</c:v>
                </c:pt>
                <c:pt idx="132" formatCode="0.0">
                  <c:v>143</c:v>
                </c:pt>
                <c:pt idx="133" formatCode="0.0">
                  <c:v>146</c:v>
                </c:pt>
                <c:pt idx="134" formatCode="0.0">
                  <c:v>212.42857142857142</c:v>
                </c:pt>
                <c:pt idx="135" formatCode="0.0">
                  <c:v>203.42857142857142</c:v>
                </c:pt>
                <c:pt idx="136" formatCode="0.0">
                  <c:v>219.85714285714286</c:v>
                </c:pt>
                <c:pt idx="137" formatCode="0.0">
                  <c:v>243.85714285714286</c:v>
                </c:pt>
                <c:pt idx="138" formatCode="0.0">
                  <c:v>248</c:v>
                </c:pt>
                <c:pt idx="139" formatCode="0.0">
                  <c:v>270.57142857142856</c:v>
                </c:pt>
                <c:pt idx="140" formatCode="0.0">
                  <c:v>269.85714285714283</c:v>
                </c:pt>
                <c:pt idx="141" formatCode="0.0">
                  <c:v>222.42857142857142</c:v>
                </c:pt>
                <c:pt idx="142" formatCode="0.0">
                  <c:v>245.57142857142858</c:v>
                </c:pt>
                <c:pt idx="143" formatCode="0.0">
                  <c:v>237.42857142857142</c:v>
                </c:pt>
                <c:pt idx="144" formatCode="0.0">
                  <c:v>214</c:v>
                </c:pt>
                <c:pt idx="145" formatCode="0.0">
                  <c:v>228.14285714285714</c:v>
                </c:pt>
                <c:pt idx="146" formatCode="0.0">
                  <c:v>210.28571428571428</c:v>
                </c:pt>
                <c:pt idx="147" formatCode="0.0">
                  <c:v>232.42857142857142</c:v>
                </c:pt>
                <c:pt idx="148" formatCode="0.0">
                  <c:v>257.28571428571428</c:v>
                </c:pt>
                <c:pt idx="149" formatCode="0.0">
                  <c:v>256</c:v>
                </c:pt>
                <c:pt idx="150" formatCode="0.0">
                  <c:v>272</c:v>
                </c:pt>
                <c:pt idx="151" formatCode="0.0">
                  <c:v>293.85714285714283</c:v>
                </c:pt>
                <c:pt idx="152" formatCode="0.0">
                  <c:v>291.71428571428572</c:v>
                </c:pt>
                <c:pt idx="153" formatCode="0.0">
                  <c:v>297.42857142857144</c:v>
                </c:pt>
                <c:pt idx="154" formatCode="0.0">
                  <c:v>266.71428571428572</c:v>
                </c:pt>
                <c:pt idx="155" formatCode="0.0">
                  <c:v>244.57142857142858</c:v>
                </c:pt>
                <c:pt idx="156" formatCode="0.0">
                  <c:v>238</c:v>
                </c:pt>
                <c:pt idx="157" formatCode="0.0">
                  <c:v>235.28571428571428</c:v>
                </c:pt>
                <c:pt idx="158" formatCode="0.0">
                  <c:v>209.57142857142858</c:v>
                </c:pt>
                <c:pt idx="159" formatCode="0.0">
                  <c:v>204.42857142857142</c:v>
                </c:pt>
                <c:pt idx="160" formatCode="0.0">
                  <c:v>194.42857142857142</c:v>
                </c:pt>
                <c:pt idx="161" formatCode="0.0">
                  <c:v>216.14285714285714</c:v>
                </c:pt>
                <c:pt idx="162" formatCode="0.0">
                  <c:v>201.85714285714286</c:v>
                </c:pt>
                <c:pt idx="163" formatCode="0.0">
                  <c:v>192.57142857142858</c:v>
                </c:pt>
                <c:pt idx="164" formatCode="0.0">
                  <c:v>183.85714285714286</c:v>
                </c:pt>
                <c:pt idx="165" formatCode="0.0">
                  <c:v>187.14285714285714</c:v>
                </c:pt>
                <c:pt idx="166" formatCode="0.0">
                  <c:v>174.28571428571428</c:v>
                </c:pt>
                <c:pt idx="167" formatCode="0.0">
                  <c:v>168.14285714285714</c:v>
                </c:pt>
                <c:pt idx="168" formatCode="0.0">
                  <c:v>149.14285714285714</c:v>
                </c:pt>
                <c:pt idx="169" formatCode="0.0">
                  <c:v>154.14285714285714</c:v>
                </c:pt>
                <c:pt idx="170" formatCode="0.0">
                  <c:v>144.28571428571428</c:v>
                </c:pt>
                <c:pt idx="171" formatCode="0.0">
                  <c:v>128.57142857142858</c:v>
                </c:pt>
                <c:pt idx="172" formatCode="0.0">
                  <c:v>142</c:v>
                </c:pt>
                <c:pt idx="173" formatCode="0.0">
                  <c:v>138.42857142857142</c:v>
                </c:pt>
                <c:pt idx="174" formatCode="0.0">
                  <c:v>141.42857142857142</c:v>
                </c:pt>
                <c:pt idx="175" formatCode="0.0">
                  <c:v>136.42857142857142</c:v>
                </c:pt>
                <c:pt idx="176" formatCode="0.0">
                  <c:v>126.71428571428571</c:v>
                </c:pt>
                <c:pt idx="177" formatCode="0.0">
                  <c:v>133.57142857142858</c:v>
                </c:pt>
                <c:pt idx="178" formatCode="0.0">
                  <c:v>133.57142857142858</c:v>
                </c:pt>
                <c:pt idx="179" formatCode="0.0">
                  <c:v>114</c:v>
                </c:pt>
                <c:pt idx="180" formatCode="0.0">
                  <c:v>123</c:v>
                </c:pt>
                <c:pt idx="181" formatCode="0.0">
                  <c:v>133.85714285714286</c:v>
                </c:pt>
                <c:pt idx="182" formatCode="0.0">
                  <c:v>129.28571428571428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A3-467A-832C-C8739C2A8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205000"/>
        <c:axId val="738198248"/>
      </c:lineChart>
      <c:dateAx>
        <c:axId val="800104184"/>
        <c:scaling>
          <c:orientation val="minMax"/>
          <c:max val="44089"/>
          <c:min val="43895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00098608"/>
        <c:crosses val="autoZero"/>
        <c:auto val="1"/>
        <c:lblOffset val="100"/>
        <c:baseTimeUnit val="days"/>
      </c:dateAx>
      <c:valAx>
        <c:axId val="80009860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6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7-day moving  average of national daily cases</a:t>
                </a:r>
              </a:p>
            </c:rich>
          </c:tx>
          <c:layout>
            <c:manualLayout>
              <c:xMode val="edge"/>
              <c:yMode val="edge"/>
              <c:x val="3.2700979497032982E-2"/>
              <c:y val="0.124349416098377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00104184"/>
        <c:crosses val="autoZero"/>
        <c:crossBetween val="between"/>
      </c:valAx>
      <c:valAx>
        <c:axId val="738198248"/>
        <c:scaling>
          <c:orientation val="minMax"/>
          <c:max val="2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800" b="1" i="0" baseline="0" dirty="0">
                    <a:solidFill>
                      <a:schemeClr val="tx1"/>
                    </a:solidFill>
                    <a:effectLst/>
                  </a:rPr>
                  <a:t>7-day moving  average of daily admissions to DATCOV sentinel hospitals and deaths</a:t>
                </a:r>
                <a:endParaRPr lang="en-ZA" dirty="0"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7205000"/>
        <c:crosses val="max"/>
        <c:crossBetween val="between"/>
        <c:majorUnit val="500"/>
      </c:valAx>
      <c:dateAx>
        <c:axId val="227205000"/>
        <c:scaling>
          <c:orientation val="minMax"/>
        </c:scaling>
        <c:delete val="1"/>
        <c:axPos val="b"/>
        <c:numFmt formatCode="d\-mmm" sourceLinked="1"/>
        <c:majorTickMark val="out"/>
        <c:minorTickMark val="none"/>
        <c:tickLblPos val="nextTo"/>
        <c:crossAx val="738198248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271963169070553"/>
          <c:y val="0.12298004029905589"/>
          <c:w val="0.47467024476258107"/>
          <c:h val="4.98478941501867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US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'Copy of owid-covid-data_55 Aug'!$A$3:$A$188</c:f>
              <c:numCache>
                <c:formatCode>General</c:formatCode>
                <c:ptCount val="18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</c:numCache>
            </c:numRef>
          </c:cat>
          <c:val>
            <c:numRef>
              <c:f>'Copy of owid-covid-data_55 Aug'!$G$3:$G$188</c:f>
              <c:numCache>
                <c:formatCode>General</c:formatCode>
                <c:ptCount val="186"/>
                <c:pt idx="3">
                  <c:v>128.6</c:v>
                </c:pt>
                <c:pt idx="4">
                  <c:v>164.7</c:v>
                </c:pt>
                <c:pt idx="5">
                  <c:v>204.3</c:v>
                </c:pt>
                <c:pt idx="6">
                  <c:v>262.3</c:v>
                </c:pt>
                <c:pt idx="7">
                  <c:v>359.7</c:v>
                </c:pt>
                <c:pt idx="8">
                  <c:v>460</c:v>
                </c:pt>
                <c:pt idx="9">
                  <c:v>558.1</c:v>
                </c:pt>
                <c:pt idx="10">
                  <c:v>771.7</c:v>
                </c:pt>
                <c:pt idx="11">
                  <c:v>1157.5999999999999</c:v>
                </c:pt>
                <c:pt idx="12">
                  <c:v>1798.1</c:v>
                </c:pt>
                <c:pt idx="13">
                  <c:v>2492.9</c:v>
                </c:pt>
                <c:pt idx="14">
                  <c:v>3399.4</c:v>
                </c:pt>
                <c:pt idx="15">
                  <c:v>4490.3</c:v>
                </c:pt>
                <c:pt idx="16">
                  <c:v>5968.7</c:v>
                </c:pt>
                <c:pt idx="17">
                  <c:v>6972</c:v>
                </c:pt>
                <c:pt idx="18">
                  <c:v>8539.9</c:v>
                </c:pt>
                <c:pt idx="19">
                  <c:v>10248.700000000001</c:v>
                </c:pt>
                <c:pt idx="20">
                  <c:v>12151.7</c:v>
                </c:pt>
                <c:pt idx="21">
                  <c:v>13988.3</c:v>
                </c:pt>
                <c:pt idx="22">
                  <c:v>15402.7</c:v>
                </c:pt>
                <c:pt idx="23">
                  <c:v>16882.599999999999</c:v>
                </c:pt>
                <c:pt idx="24">
                  <c:v>19198.099999999999</c:v>
                </c:pt>
                <c:pt idx="25">
                  <c:v>21075.3</c:v>
                </c:pt>
                <c:pt idx="26">
                  <c:v>22792.7</c:v>
                </c:pt>
                <c:pt idx="27">
                  <c:v>24754.1</c:v>
                </c:pt>
                <c:pt idx="28">
                  <c:v>26796</c:v>
                </c:pt>
                <c:pt idx="29">
                  <c:v>27801.4</c:v>
                </c:pt>
                <c:pt idx="30">
                  <c:v>29082.3</c:v>
                </c:pt>
                <c:pt idx="31">
                  <c:v>29884.400000000001</c:v>
                </c:pt>
                <c:pt idx="32">
                  <c:v>30773</c:v>
                </c:pt>
                <c:pt idx="33">
                  <c:v>31499</c:v>
                </c:pt>
                <c:pt idx="34">
                  <c:v>31942.1</c:v>
                </c:pt>
                <c:pt idx="35">
                  <c:v>31102</c:v>
                </c:pt>
                <c:pt idx="36">
                  <c:v>31419.4</c:v>
                </c:pt>
                <c:pt idx="37">
                  <c:v>30628.3</c:v>
                </c:pt>
                <c:pt idx="38">
                  <c:v>30101</c:v>
                </c:pt>
                <c:pt idx="39">
                  <c:v>29647.4</c:v>
                </c:pt>
                <c:pt idx="40">
                  <c:v>29328.3</c:v>
                </c:pt>
                <c:pt idx="41">
                  <c:v>28657.7</c:v>
                </c:pt>
                <c:pt idx="42">
                  <c:v>29305</c:v>
                </c:pt>
                <c:pt idx="43">
                  <c:v>28873.7</c:v>
                </c:pt>
                <c:pt idx="44">
                  <c:v>29308.3</c:v>
                </c:pt>
                <c:pt idx="45">
                  <c:v>30789.3</c:v>
                </c:pt>
                <c:pt idx="46">
                  <c:v>28995</c:v>
                </c:pt>
                <c:pt idx="47">
                  <c:v>28263</c:v>
                </c:pt>
                <c:pt idx="48">
                  <c:v>26908.6</c:v>
                </c:pt>
                <c:pt idx="49">
                  <c:v>29138.1</c:v>
                </c:pt>
                <c:pt idx="50">
                  <c:v>29460.400000000001</c:v>
                </c:pt>
                <c:pt idx="51">
                  <c:v>28671.3</c:v>
                </c:pt>
                <c:pt idx="52">
                  <c:v>26791.7</c:v>
                </c:pt>
                <c:pt idx="53">
                  <c:v>28182.9</c:v>
                </c:pt>
                <c:pt idx="54">
                  <c:v>28664.9</c:v>
                </c:pt>
                <c:pt idx="55">
                  <c:v>30465.3</c:v>
                </c:pt>
                <c:pt idx="56">
                  <c:v>27716.6</c:v>
                </c:pt>
                <c:pt idx="57">
                  <c:v>27447.3</c:v>
                </c:pt>
                <c:pt idx="58">
                  <c:v>27454.7</c:v>
                </c:pt>
                <c:pt idx="59">
                  <c:v>27413.1</c:v>
                </c:pt>
                <c:pt idx="60">
                  <c:v>26956.3</c:v>
                </c:pt>
                <c:pt idx="61">
                  <c:v>26735.1</c:v>
                </c:pt>
                <c:pt idx="62">
                  <c:v>25735.4</c:v>
                </c:pt>
                <c:pt idx="63">
                  <c:v>25210.3</c:v>
                </c:pt>
                <c:pt idx="64">
                  <c:v>24536.9</c:v>
                </c:pt>
                <c:pt idx="65">
                  <c:v>23897.4</c:v>
                </c:pt>
                <c:pt idx="66">
                  <c:v>23641.3</c:v>
                </c:pt>
                <c:pt idx="67">
                  <c:v>23163.3</c:v>
                </c:pt>
                <c:pt idx="68">
                  <c:v>22988.1</c:v>
                </c:pt>
                <c:pt idx="69">
                  <c:v>22781.1</c:v>
                </c:pt>
                <c:pt idx="70">
                  <c:v>22620.400000000001</c:v>
                </c:pt>
                <c:pt idx="71">
                  <c:v>22422.6</c:v>
                </c:pt>
                <c:pt idx="72">
                  <c:v>22954.6</c:v>
                </c:pt>
                <c:pt idx="73">
                  <c:v>22657.7</c:v>
                </c:pt>
                <c:pt idx="74">
                  <c:v>23015.3</c:v>
                </c:pt>
                <c:pt idx="75">
                  <c:v>22771.1</c:v>
                </c:pt>
                <c:pt idx="76">
                  <c:v>22576.7</c:v>
                </c:pt>
                <c:pt idx="77">
                  <c:v>22112.3</c:v>
                </c:pt>
                <c:pt idx="78">
                  <c:v>22354.400000000001</c:v>
                </c:pt>
                <c:pt idx="79">
                  <c:v>21957.7</c:v>
                </c:pt>
                <c:pt idx="80">
                  <c:v>21806.3</c:v>
                </c:pt>
                <c:pt idx="81">
                  <c:v>21154.3</c:v>
                </c:pt>
                <c:pt idx="82">
                  <c:v>20637.599999999999</c:v>
                </c:pt>
                <c:pt idx="83">
                  <c:v>20807.599999999999</c:v>
                </c:pt>
                <c:pt idx="84">
                  <c:v>21102</c:v>
                </c:pt>
                <c:pt idx="85">
                  <c:v>20993.3</c:v>
                </c:pt>
                <c:pt idx="86">
                  <c:v>21282.1</c:v>
                </c:pt>
                <c:pt idx="87">
                  <c:v>21515.599999999999</c:v>
                </c:pt>
                <c:pt idx="88">
                  <c:v>21655.3</c:v>
                </c:pt>
                <c:pt idx="89">
                  <c:v>21558.6</c:v>
                </c:pt>
                <c:pt idx="90">
                  <c:v>21535.9</c:v>
                </c:pt>
                <c:pt idx="91">
                  <c:v>21382.400000000001</c:v>
                </c:pt>
                <c:pt idx="92">
                  <c:v>21738.9</c:v>
                </c:pt>
                <c:pt idx="93">
                  <c:v>21415.4</c:v>
                </c:pt>
                <c:pt idx="94">
                  <c:v>21147</c:v>
                </c:pt>
                <c:pt idx="95">
                  <c:v>21277.7</c:v>
                </c:pt>
                <c:pt idx="96">
                  <c:v>21526.7</c:v>
                </c:pt>
                <c:pt idx="97">
                  <c:v>21592.6</c:v>
                </c:pt>
                <c:pt idx="98">
                  <c:v>22066.400000000001</c:v>
                </c:pt>
                <c:pt idx="99">
                  <c:v>21672.3</c:v>
                </c:pt>
                <c:pt idx="100">
                  <c:v>21834.400000000001</c:v>
                </c:pt>
                <c:pt idx="101">
                  <c:v>22554.400000000001</c:v>
                </c:pt>
                <c:pt idx="102">
                  <c:v>23260.9</c:v>
                </c:pt>
                <c:pt idx="103">
                  <c:v>23957.9</c:v>
                </c:pt>
                <c:pt idx="104">
                  <c:v>24567.9</c:v>
                </c:pt>
                <c:pt idx="105">
                  <c:v>25799</c:v>
                </c:pt>
                <c:pt idx="106">
                  <c:v>26691.9</c:v>
                </c:pt>
                <c:pt idx="107">
                  <c:v>28325.1</c:v>
                </c:pt>
                <c:pt idx="108">
                  <c:v>29898.7</c:v>
                </c:pt>
                <c:pt idx="109">
                  <c:v>31153</c:v>
                </c:pt>
                <c:pt idx="110">
                  <c:v>33036.9</c:v>
                </c:pt>
                <c:pt idx="111">
                  <c:v>35268</c:v>
                </c:pt>
                <c:pt idx="112">
                  <c:v>36457.699999999997</c:v>
                </c:pt>
                <c:pt idx="113">
                  <c:v>38297.699999999997</c:v>
                </c:pt>
                <c:pt idx="114">
                  <c:v>39750</c:v>
                </c:pt>
                <c:pt idx="115">
                  <c:v>41058.6</c:v>
                </c:pt>
                <c:pt idx="116">
                  <c:v>43588.4</c:v>
                </c:pt>
                <c:pt idx="117">
                  <c:v>45367</c:v>
                </c:pt>
                <c:pt idx="118">
                  <c:v>46640.6</c:v>
                </c:pt>
                <c:pt idx="119">
                  <c:v>47031.3</c:v>
                </c:pt>
                <c:pt idx="120">
                  <c:v>48519.9</c:v>
                </c:pt>
                <c:pt idx="121">
                  <c:v>49724.7</c:v>
                </c:pt>
                <c:pt idx="122">
                  <c:v>51666.6</c:v>
                </c:pt>
                <c:pt idx="123">
                  <c:v>52646.3</c:v>
                </c:pt>
                <c:pt idx="124">
                  <c:v>54018.400000000001</c:v>
                </c:pt>
                <c:pt idx="125">
                  <c:v>55758.9</c:v>
                </c:pt>
                <c:pt idx="126">
                  <c:v>58306</c:v>
                </c:pt>
                <c:pt idx="127">
                  <c:v>59472.4</c:v>
                </c:pt>
                <c:pt idx="128">
                  <c:v>60633</c:v>
                </c:pt>
                <c:pt idx="129">
                  <c:v>62210.9</c:v>
                </c:pt>
                <c:pt idx="130">
                  <c:v>63469.599999999999</c:v>
                </c:pt>
                <c:pt idx="131">
                  <c:v>65459</c:v>
                </c:pt>
                <c:pt idx="132">
                  <c:v>66154.600000000006</c:v>
                </c:pt>
                <c:pt idx="133">
                  <c:v>66254.3</c:v>
                </c:pt>
                <c:pt idx="134">
                  <c:v>66902.600000000006</c:v>
                </c:pt>
                <c:pt idx="135">
                  <c:v>66707.7</c:v>
                </c:pt>
                <c:pt idx="136">
                  <c:v>67212</c:v>
                </c:pt>
                <c:pt idx="137">
                  <c:v>67373.600000000006</c:v>
                </c:pt>
                <c:pt idx="138">
                  <c:v>65411.6</c:v>
                </c:pt>
                <c:pt idx="139">
                  <c:v>66402</c:v>
                </c:pt>
                <c:pt idx="140">
                  <c:v>66651.899999999994</c:v>
                </c:pt>
                <c:pt idx="141">
                  <c:v>65822.899999999994</c:v>
                </c:pt>
                <c:pt idx="142">
                  <c:v>65750.399999999994</c:v>
                </c:pt>
                <c:pt idx="143">
                  <c:v>64277</c:v>
                </c:pt>
                <c:pt idx="144">
                  <c:v>65153.7</c:v>
                </c:pt>
                <c:pt idx="145">
                  <c:v>65844.600000000006</c:v>
                </c:pt>
                <c:pt idx="146">
                  <c:v>64215.4</c:v>
                </c:pt>
                <c:pt idx="147">
                  <c:v>63202.400000000001</c:v>
                </c:pt>
                <c:pt idx="148">
                  <c:v>61990.7</c:v>
                </c:pt>
                <c:pt idx="149">
                  <c:v>60471.3</c:v>
                </c:pt>
                <c:pt idx="150">
                  <c:v>59870</c:v>
                </c:pt>
                <c:pt idx="151">
                  <c:v>57350.8</c:v>
                </c:pt>
                <c:pt idx="152">
                  <c:v>55214.6</c:v>
                </c:pt>
                <c:pt idx="153">
                  <c:v>52262.5</c:v>
                </c:pt>
                <c:pt idx="154">
                  <c:v>53939</c:v>
                </c:pt>
                <c:pt idx="155">
                  <c:v>53844.1</c:v>
                </c:pt>
                <c:pt idx="156">
                  <c:v>55636</c:v>
                </c:pt>
                <c:pt idx="157">
                  <c:v>55449.7</c:v>
                </c:pt>
                <c:pt idx="158">
                  <c:v>54598.7</c:v>
                </c:pt>
                <c:pt idx="159">
                  <c:v>53138</c:v>
                </c:pt>
                <c:pt idx="160">
                  <c:v>51518.400000000001</c:v>
                </c:pt>
                <c:pt idx="161">
                  <c:v>50786</c:v>
                </c:pt>
                <c:pt idx="162">
                  <c:v>53356.1</c:v>
                </c:pt>
                <c:pt idx="163">
                  <c:v>51918.3</c:v>
                </c:pt>
                <c:pt idx="164">
                  <c:v>49901.599999999999</c:v>
                </c:pt>
                <c:pt idx="165">
                  <c:v>48217.1</c:v>
                </c:pt>
                <c:pt idx="166">
                  <c:v>47440.1</c:v>
                </c:pt>
                <c:pt idx="167">
                  <c:v>47527.7</c:v>
                </c:pt>
                <c:pt idx="168">
                  <c:v>46515</c:v>
                </c:pt>
                <c:pt idx="169">
                  <c:v>44378.1</c:v>
                </c:pt>
                <c:pt idx="170">
                  <c:v>43848.6</c:v>
                </c:pt>
                <c:pt idx="171">
                  <c:v>42763.1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F9-4F56-88FE-F089A4DA5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0042856"/>
        <c:axId val="700043184"/>
      </c:lineChart>
      <c:catAx>
        <c:axId val="700042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i="0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Days since confirmed cases first reached 30 per day</a:t>
                </a:r>
                <a:endParaRPr lang="en-ZA" sz="120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26147053342070659"/>
              <c:y val="0.91937852526742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0043184"/>
        <c:crosses val="autoZero"/>
        <c:auto val="1"/>
        <c:lblAlgn val="ctr"/>
        <c:lblOffset val="100"/>
        <c:noMultiLvlLbl val="0"/>
      </c:catAx>
      <c:valAx>
        <c:axId val="700043184"/>
        <c:scaling>
          <c:orientation val="minMax"/>
          <c:max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200" b="1" i="0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7-day moving average of </a:t>
                </a:r>
                <a:r>
                  <a:rPr lang="en-US" sz="1200" b="1" i="0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Daily new confirmed COVID-19 cases</a:t>
                </a:r>
                <a:endParaRPr lang="en-ZA" sz="120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0042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D1E0F-4AEB-4EC6-9608-CD70C9336F2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6BD108-1F71-4EC9-98F9-0FA0A85CA0A7}">
      <dgm:prSet phldrT="[Text]" custT="1"/>
      <dgm:spPr>
        <a:solidFill>
          <a:srgbClr val="FA484C"/>
        </a:solidFill>
      </dgm:spPr>
      <dgm:t>
        <a:bodyPr/>
        <a:lstStyle/>
        <a:p>
          <a:r>
            <a:rPr lang="en-Z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Epidemic</a:t>
          </a:r>
        </a:p>
      </dgm:t>
    </dgm:pt>
    <dgm:pt modelId="{9C0D2AE0-0DD2-4797-8442-4659F6D81139}" type="parTrans" cxnId="{718E0EE6-9BB8-4349-A8CB-6238B4F6C786}">
      <dgm:prSet/>
      <dgm:spPr/>
      <dgm:t>
        <a:bodyPr/>
        <a:lstStyle/>
        <a:p>
          <a:endParaRPr lang="en-ZA"/>
        </a:p>
      </dgm:t>
    </dgm:pt>
    <dgm:pt modelId="{7FFA6C47-821D-40F2-9D40-BE54B0E0A17B}" type="sibTrans" cxnId="{718E0EE6-9BB8-4349-A8CB-6238B4F6C786}">
      <dgm:prSet/>
      <dgm:spPr/>
      <dgm:t>
        <a:bodyPr/>
        <a:lstStyle/>
        <a:p>
          <a:endParaRPr lang="en-ZA"/>
        </a:p>
      </dgm:t>
    </dgm:pt>
    <dgm:pt modelId="{B811A6FA-5D12-408E-A628-CAEE61576B30}">
      <dgm:prSet phldrT="[Text]" custT="1"/>
      <dgm:spPr>
        <a:solidFill>
          <a:srgbClr val="9DC3E6"/>
        </a:solidFill>
      </dgm:spPr>
      <dgm:t>
        <a:bodyPr/>
        <a:lstStyle/>
        <a:p>
          <a:r>
            <a:rPr lang="en-Z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Containment / low transmission</a:t>
          </a:r>
        </a:p>
      </dgm:t>
    </dgm:pt>
    <dgm:pt modelId="{B5F0EFE8-B26D-4176-9BE5-3130D06F3F4D}" type="parTrans" cxnId="{0458D66F-F9C9-4A31-9B8E-531AC391349D}">
      <dgm:prSet/>
      <dgm:spPr/>
      <dgm:t>
        <a:bodyPr/>
        <a:lstStyle/>
        <a:p>
          <a:endParaRPr lang="en-ZA"/>
        </a:p>
      </dgm:t>
    </dgm:pt>
    <dgm:pt modelId="{67FDD2EF-3196-41DA-8923-19F8F3C2C514}" type="sibTrans" cxnId="{0458D66F-F9C9-4A31-9B8E-531AC391349D}">
      <dgm:prSet/>
      <dgm:spPr/>
      <dgm:t>
        <a:bodyPr/>
        <a:lstStyle/>
        <a:p>
          <a:endParaRPr lang="en-ZA"/>
        </a:p>
      </dgm:t>
    </dgm:pt>
    <dgm:pt modelId="{8ADCC3FC-CDCB-435C-B1CB-D4925538E362}">
      <dgm:prSet phldrT="[Text]" custT="1"/>
      <dgm:spPr>
        <a:solidFill>
          <a:srgbClr val="FFC000"/>
        </a:solidFill>
      </dgm:spPr>
      <dgm:t>
        <a:bodyPr/>
        <a:lstStyle/>
        <a:p>
          <a:r>
            <a:rPr lang="en-Z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Co-existing with the virus</a:t>
          </a:r>
        </a:p>
      </dgm:t>
    </dgm:pt>
    <dgm:pt modelId="{79FAF87C-B12F-457E-8067-5F0E4B4714FE}" type="parTrans" cxnId="{894153C2-58D0-4E99-9028-CF64412E3056}">
      <dgm:prSet/>
      <dgm:spPr/>
      <dgm:t>
        <a:bodyPr/>
        <a:lstStyle/>
        <a:p>
          <a:endParaRPr lang="en-ZA"/>
        </a:p>
      </dgm:t>
    </dgm:pt>
    <dgm:pt modelId="{60F35CA5-FAA7-48D6-8482-0C4DD112C5BD}" type="sibTrans" cxnId="{894153C2-58D0-4E99-9028-CF64412E3056}">
      <dgm:prSet/>
      <dgm:spPr/>
      <dgm:t>
        <a:bodyPr/>
        <a:lstStyle/>
        <a:p>
          <a:endParaRPr lang="en-ZA"/>
        </a:p>
      </dgm:t>
    </dgm:pt>
    <dgm:pt modelId="{A7C3FEB9-A679-4FAE-863B-CAE600D11077}">
      <dgm:prSet phldrT="[Text]" custT="1"/>
      <dgm:spPr>
        <a:solidFill>
          <a:srgbClr val="A9D18E"/>
        </a:solidFill>
      </dgm:spPr>
      <dgm:t>
        <a:bodyPr/>
        <a:lstStyle/>
        <a:p>
          <a:r>
            <a:rPr lang="en-ZA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Vaccine / Cure Threat low</a:t>
          </a:r>
        </a:p>
      </dgm:t>
    </dgm:pt>
    <dgm:pt modelId="{51E8E61C-F0AB-4E96-B227-43654815E168}" type="parTrans" cxnId="{3261A07B-0AD2-4CD2-804B-534E3246F04B}">
      <dgm:prSet/>
      <dgm:spPr/>
      <dgm:t>
        <a:bodyPr/>
        <a:lstStyle/>
        <a:p>
          <a:endParaRPr lang="en-ZA"/>
        </a:p>
      </dgm:t>
    </dgm:pt>
    <dgm:pt modelId="{F2E0D34D-3710-41DF-B4CC-04ADC5E363E8}" type="sibTrans" cxnId="{3261A07B-0AD2-4CD2-804B-534E3246F04B}">
      <dgm:prSet/>
      <dgm:spPr/>
      <dgm:t>
        <a:bodyPr/>
        <a:lstStyle/>
        <a:p>
          <a:endParaRPr lang="en-ZA"/>
        </a:p>
      </dgm:t>
    </dgm:pt>
    <dgm:pt modelId="{579CAD09-1877-44D8-A087-555CEE60857D}" type="pres">
      <dgm:prSet presAssocID="{50DD1E0F-4AEB-4EC6-9608-CD70C9336F21}" presName="Name0" presStyleCnt="0">
        <dgm:presLayoutVars>
          <dgm:dir/>
          <dgm:animLvl val="lvl"/>
          <dgm:resizeHandles val="exact"/>
        </dgm:presLayoutVars>
      </dgm:prSet>
      <dgm:spPr/>
    </dgm:pt>
    <dgm:pt modelId="{D9239327-9646-4001-88C8-BD391A535FE7}" type="pres">
      <dgm:prSet presAssocID="{336BD108-1F71-4EC9-98F9-0FA0A85CA0A7}" presName="parTxOnly" presStyleLbl="node1" presStyleIdx="0" presStyleCnt="4" custScaleY="99663">
        <dgm:presLayoutVars>
          <dgm:chMax val="0"/>
          <dgm:chPref val="0"/>
          <dgm:bulletEnabled val="1"/>
        </dgm:presLayoutVars>
      </dgm:prSet>
      <dgm:spPr/>
    </dgm:pt>
    <dgm:pt modelId="{72589631-92BF-4C55-AF8D-D2EC550BFA56}" type="pres">
      <dgm:prSet presAssocID="{7FFA6C47-821D-40F2-9D40-BE54B0E0A17B}" presName="parTxOnlySpace" presStyleCnt="0"/>
      <dgm:spPr/>
    </dgm:pt>
    <dgm:pt modelId="{8A8CFAFC-6246-46E5-B357-80AF44568061}" type="pres">
      <dgm:prSet presAssocID="{B811A6FA-5D12-408E-A628-CAEE61576B30}" presName="parTxOnly" presStyleLbl="node1" presStyleIdx="1" presStyleCnt="4" custScaleX="113852">
        <dgm:presLayoutVars>
          <dgm:chMax val="0"/>
          <dgm:chPref val="0"/>
          <dgm:bulletEnabled val="1"/>
        </dgm:presLayoutVars>
      </dgm:prSet>
      <dgm:spPr/>
    </dgm:pt>
    <dgm:pt modelId="{EC995FFD-9B9B-4955-AAEA-FC7B47B1B357}" type="pres">
      <dgm:prSet presAssocID="{67FDD2EF-3196-41DA-8923-19F8F3C2C514}" presName="parTxOnlySpace" presStyleCnt="0"/>
      <dgm:spPr/>
    </dgm:pt>
    <dgm:pt modelId="{FBD75D07-79EF-4A38-99CC-46C896EA4F25}" type="pres">
      <dgm:prSet presAssocID="{8ADCC3FC-CDCB-435C-B1CB-D4925538E362}" presName="parTxOnly" presStyleLbl="node1" presStyleIdx="2" presStyleCnt="4" custScaleX="113654">
        <dgm:presLayoutVars>
          <dgm:chMax val="0"/>
          <dgm:chPref val="0"/>
          <dgm:bulletEnabled val="1"/>
        </dgm:presLayoutVars>
      </dgm:prSet>
      <dgm:spPr/>
    </dgm:pt>
    <dgm:pt modelId="{9A8DCE4C-F7E0-4BFE-8095-0027B71F8B3F}" type="pres">
      <dgm:prSet presAssocID="{60F35CA5-FAA7-48D6-8482-0C4DD112C5BD}" presName="parTxOnlySpace" presStyleCnt="0"/>
      <dgm:spPr/>
    </dgm:pt>
    <dgm:pt modelId="{6B3C1C96-0A21-4903-A10E-F23AB354E0FC}" type="pres">
      <dgm:prSet presAssocID="{A7C3FEB9-A679-4FAE-863B-CAE600D11077}" presName="parTxOnly" presStyleLbl="node1" presStyleIdx="3" presStyleCnt="4" custScaleX="124256">
        <dgm:presLayoutVars>
          <dgm:chMax val="0"/>
          <dgm:chPref val="0"/>
          <dgm:bulletEnabled val="1"/>
        </dgm:presLayoutVars>
      </dgm:prSet>
      <dgm:spPr/>
    </dgm:pt>
  </dgm:ptLst>
  <dgm:cxnLst>
    <dgm:cxn modelId="{F6E9E063-CEF4-44FA-8BD7-B201F1E6666D}" type="presOf" srcId="{50DD1E0F-4AEB-4EC6-9608-CD70C9336F21}" destId="{579CAD09-1877-44D8-A087-555CEE60857D}" srcOrd="0" destOrd="0" presId="urn:microsoft.com/office/officeart/2005/8/layout/chevron1"/>
    <dgm:cxn modelId="{0458D66F-F9C9-4A31-9B8E-531AC391349D}" srcId="{50DD1E0F-4AEB-4EC6-9608-CD70C9336F21}" destId="{B811A6FA-5D12-408E-A628-CAEE61576B30}" srcOrd="1" destOrd="0" parTransId="{B5F0EFE8-B26D-4176-9BE5-3130D06F3F4D}" sibTransId="{67FDD2EF-3196-41DA-8923-19F8F3C2C514}"/>
    <dgm:cxn modelId="{3261A07B-0AD2-4CD2-804B-534E3246F04B}" srcId="{50DD1E0F-4AEB-4EC6-9608-CD70C9336F21}" destId="{A7C3FEB9-A679-4FAE-863B-CAE600D11077}" srcOrd="3" destOrd="0" parTransId="{51E8E61C-F0AB-4E96-B227-43654815E168}" sibTransId="{F2E0D34D-3710-41DF-B4CC-04ADC5E363E8}"/>
    <dgm:cxn modelId="{CC28487F-756A-4664-96A4-A3923CC7D1B7}" type="presOf" srcId="{8ADCC3FC-CDCB-435C-B1CB-D4925538E362}" destId="{FBD75D07-79EF-4A38-99CC-46C896EA4F25}" srcOrd="0" destOrd="0" presId="urn:microsoft.com/office/officeart/2005/8/layout/chevron1"/>
    <dgm:cxn modelId="{B5A71B96-95CC-4471-8968-A0C79C8DD399}" type="presOf" srcId="{336BD108-1F71-4EC9-98F9-0FA0A85CA0A7}" destId="{D9239327-9646-4001-88C8-BD391A535FE7}" srcOrd="0" destOrd="0" presId="urn:microsoft.com/office/officeart/2005/8/layout/chevron1"/>
    <dgm:cxn modelId="{894153C2-58D0-4E99-9028-CF64412E3056}" srcId="{50DD1E0F-4AEB-4EC6-9608-CD70C9336F21}" destId="{8ADCC3FC-CDCB-435C-B1CB-D4925538E362}" srcOrd="2" destOrd="0" parTransId="{79FAF87C-B12F-457E-8067-5F0E4B4714FE}" sibTransId="{60F35CA5-FAA7-48D6-8482-0C4DD112C5BD}"/>
    <dgm:cxn modelId="{B011D9D7-7700-4090-BB93-86B49C63EA5B}" type="presOf" srcId="{A7C3FEB9-A679-4FAE-863B-CAE600D11077}" destId="{6B3C1C96-0A21-4903-A10E-F23AB354E0FC}" srcOrd="0" destOrd="0" presId="urn:microsoft.com/office/officeart/2005/8/layout/chevron1"/>
    <dgm:cxn modelId="{718E0EE6-9BB8-4349-A8CB-6238B4F6C786}" srcId="{50DD1E0F-4AEB-4EC6-9608-CD70C9336F21}" destId="{336BD108-1F71-4EC9-98F9-0FA0A85CA0A7}" srcOrd="0" destOrd="0" parTransId="{9C0D2AE0-0DD2-4797-8442-4659F6D81139}" sibTransId="{7FFA6C47-821D-40F2-9D40-BE54B0E0A17B}"/>
    <dgm:cxn modelId="{CA8251F7-19DC-4D04-A43C-A1C6B0C5DE32}" type="presOf" srcId="{B811A6FA-5D12-408E-A628-CAEE61576B30}" destId="{8A8CFAFC-6246-46E5-B357-80AF44568061}" srcOrd="0" destOrd="0" presId="urn:microsoft.com/office/officeart/2005/8/layout/chevron1"/>
    <dgm:cxn modelId="{67F46B52-3A0A-45A1-BFAA-C34FFC81A66D}" type="presParOf" srcId="{579CAD09-1877-44D8-A087-555CEE60857D}" destId="{D9239327-9646-4001-88C8-BD391A535FE7}" srcOrd="0" destOrd="0" presId="urn:microsoft.com/office/officeart/2005/8/layout/chevron1"/>
    <dgm:cxn modelId="{DFD6D00D-CABD-4350-BC41-5AF370248B69}" type="presParOf" srcId="{579CAD09-1877-44D8-A087-555CEE60857D}" destId="{72589631-92BF-4C55-AF8D-D2EC550BFA56}" srcOrd="1" destOrd="0" presId="urn:microsoft.com/office/officeart/2005/8/layout/chevron1"/>
    <dgm:cxn modelId="{2606721C-162E-442A-A005-877FCF1800D2}" type="presParOf" srcId="{579CAD09-1877-44D8-A087-555CEE60857D}" destId="{8A8CFAFC-6246-46E5-B357-80AF44568061}" srcOrd="2" destOrd="0" presId="urn:microsoft.com/office/officeart/2005/8/layout/chevron1"/>
    <dgm:cxn modelId="{443F12AD-115B-4CD4-8F7F-1E3EE59728E0}" type="presParOf" srcId="{579CAD09-1877-44D8-A087-555CEE60857D}" destId="{EC995FFD-9B9B-4955-AAEA-FC7B47B1B357}" srcOrd="3" destOrd="0" presId="urn:microsoft.com/office/officeart/2005/8/layout/chevron1"/>
    <dgm:cxn modelId="{21E983CD-8C73-495B-A486-F661971A5391}" type="presParOf" srcId="{579CAD09-1877-44D8-A087-555CEE60857D}" destId="{FBD75D07-79EF-4A38-99CC-46C896EA4F25}" srcOrd="4" destOrd="0" presId="urn:microsoft.com/office/officeart/2005/8/layout/chevron1"/>
    <dgm:cxn modelId="{0F24433C-EFCF-4642-AE6C-23C7DC786583}" type="presParOf" srcId="{579CAD09-1877-44D8-A087-555CEE60857D}" destId="{9A8DCE4C-F7E0-4BFE-8095-0027B71F8B3F}" srcOrd="5" destOrd="0" presId="urn:microsoft.com/office/officeart/2005/8/layout/chevron1"/>
    <dgm:cxn modelId="{60F96F74-B5DE-487B-85BD-B69C5CC27799}" type="presParOf" srcId="{579CAD09-1877-44D8-A087-555CEE60857D}" destId="{6B3C1C96-0A21-4903-A10E-F23AB354E0F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39327-9646-4001-88C8-BD391A535FE7}">
      <dsp:nvSpPr>
        <dsp:cNvPr id="0" name=""/>
        <dsp:cNvSpPr/>
      </dsp:nvSpPr>
      <dsp:spPr>
        <a:xfrm>
          <a:off x="978" y="502796"/>
          <a:ext cx="2750043" cy="1096310"/>
        </a:xfrm>
        <a:prstGeom prst="chevron">
          <a:avLst/>
        </a:prstGeom>
        <a:solidFill>
          <a:srgbClr val="FA484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Epidemic</a:t>
          </a:r>
        </a:p>
      </dsp:txBody>
      <dsp:txXfrm>
        <a:off x="549133" y="502796"/>
        <a:ext cx="1653733" cy="1096310"/>
      </dsp:txXfrm>
    </dsp:sp>
    <dsp:sp modelId="{8A8CFAFC-6246-46E5-B357-80AF44568061}">
      <dsp:nvSpPr>
        <dsp:cNvPr id="0" name=""/>
        <dsp:cNvSpPr/>
      </dsp:nvSpPr>
      <dsp:spPr>
        <a:xfrm>
          <a:off x="2476017" y="500942"/>
          <a:ext cx="3130979" cy="1100017"/>
        </a:xfrm>
        <a:prstGeom prst="chevron">
          <a:avLst/>
        </a:prstGeom>
        <a:solidFill>
          <a:srgbClr val="9DC3E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Containment / low transmission</a:t>
          </a:r>
        </a:p>
      </dsp:txBody>
      <dsp:txXfrm>
        <a:off x="3026026" y="500942"/>
        <a:ext cx="2030962" cy="1100017"/>
      </dsp:txXfrm>
    </dsp:sp>
    <dsp:sp modelId="{FBD75D07-79EF-4A38-99CC-46C896EA4F25}">
      <dsp:nvSpPr>
        <dsp:cNvPr id="0" name=""/>
        <dsp:cNvSpPr/>
      </dsp:nvSpPr>
      <dsp:spPr>
        <a:xfrm>
          <a:off x="5331993" y="500942"/>
          <a:ext cx="3125534" cy="1100017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Co-existing with the virus</a:t>
          </a:r>
        </a:p>
      </dsp:txBody>
      <dsp:txXfrm>
        <a:off x="5882002" y="500942"/>
        <a:ext cx="2025517" cy="1100017"/>
      </dsp:txXfrm>
    </dsp:sp>
    <dsp:sp modelId="{6B3C1C96-0A21-4903-A10E-F23AB354E0FC}">
      <dsp:nvSpPr>
        <dsp:cNvPr id="0" name=""/>
        <dsp:cNvSpPr/>
      </dsp:nvSpPr>
      <dsp:spPr>
        <a:xfrm>
          <a:off x="8182524" y="500942"/>
          <a:ext cx="3417094" cy="1100017"/>
        </a:xfrm>
        <a:prstGeom prst="chevron">
          <a:avLst/>
        </a:prstGeom>
        <a:solidFill>
          <a:srgbClr val="A9D18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Vaccine / Cure Threat low</a:t>
          </a:r>
        </a:p>
      </dsp:txBody>
      <dsp:txXfrm>
        <a:off x="8732533" y="500942"/>
        <a:ext cx="2317077" cy="1100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04F06-9445-42BC-A090-03B16F0C7E57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CBC22-ED32-4224-820C-F05A3B1EF07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841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CBC22-ED32-4224-820C-F05A3B1EF074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404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African statistics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CBC22-ED32-4224-820C-F05A3B1EF074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1466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67F80-0D94-4A0E-911B-DF158D3B8879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2934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67F80-0D94-4A0E-911B-DF158D3B8879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6650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CBC22-ED32-4224-820C-F05A3B1EF074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25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C9FAC-AA7E-467D-8C94-FA4B455EEF7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5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24D7-5E16-4885-BC95-F33B730A0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3C9C0-4B79-4104-9DCF-677C72E17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57B2-31C2-4CEF-8849-489ED6FF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47D2A-06E1-4AAE-8C70-D2541DBD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6AF21-570F-4B4B-BC7D-667E6E1A0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641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B7CD-6E05-41BB-BCFF-6843FC3C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F3BF8-B2E0-4D89-9F11-0522E3B10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3CFF-AD76-40BE-BF33-A2588FD6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5B3C1-D0A5-4047-A50C-87D608C5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0F9AA-6221-4770-97B0-FE89333B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0499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D98193-76DA-48F5-AF9E-2D82886E7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840029-4B41-421A-A57D-57A96D1AD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6E9F6-CCD2-4DD6-B7AF-1DF588EFE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799E-057C-4C20-962B-3663AE6E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116B1-484E-4425-BEB0-291C8397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9218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4162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211" y="1954531"/>
            <a:ext cx="10363200" cy="1470025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0611" y="3687805"/>
            <a:ext cx="8534400" cy="1752600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BE48DB-C287-4EB0-A537-37F30F7A2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019" y="313331"/>
            <a:ext cx="4253962" cy="13911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6CA2B3-D510-46B2-87FD-60DF86CD10AC}"/>
              </a:ext>
            </a:extLst>
          </p:cNvPr>
          <p:cNvSpPr/>
          <p:nvPr userDrawn="1"/>
        </p:nvSpPr>
        <p:spPr>
          <a:xfrm>
            <a:off x="11545677" y="0"/>
            <a:ext cx="646323" cy="627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5" name="Picture 9" descr="ukzn-zulu-logo-colour-print">
            <a:extLst>
              <a:ext uri="{FF2B5EF4-FFF2-40B4-BE49-F238E27FC236}">
                <a16:creationId xmlns:a16="http://schemas.microsoft.com/office/drawing/2014/main" id="{BCC9085A-3FE0-4D07-85C8-5F356717D7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629" y="6366091"/>
            <a:ext cx="803010" cy="2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2382D0-26E8-47D5-AED7-4176A494B5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08" y="6361097"/>
            <a:ext cx="2059993" cy="26435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C89F0E-C66D-4652-9135-87E13D0C5AC7}"/>
              </a:ext>
            </a:extLst>
          </p:cNvPr>
          <p:cNvGrpSpPr/>
          <p:nvPr userDrawn="1"/>
        </p:nvGrpSpPr>
        <p:grpSpPr>
          <a:xfrm>
            <a:off x="4357022" y="6287321"/>
            <a:ext cx="3143003" cy="411911"/>
            <a:chOff x="4070584" y="6398570"/>
            <a:chExt cx="3143003" cy="411911"/>
          </a:xfrm>
        </p:grpSpPr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7DC665AE-11B1-4879-9FF8-2ABA2E43ABF2}"/>
                </a:ext>
              </a:extLst>
            </p:cNvPr>
            <p:cNvSpPr txBox="1"/>
            <p:nvPr userDrawn="1"/>
          </p:nvSpPr>
          <p:spPr>
            <a:xfrm>
              <a:off x="4695408" y="6398570"/>
              <a:ext cx="1591378" cy="169277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marR="27305" algn="ctr" eaLnBrk="0" fontAlgn="base" hangingPunct="0">
                <a:spcAft>
                  <a:spcPts val="0"/>
                </a:spcAft>
              </a:pPr>
              <a:r>
                <a:rPr lang="en-US" sz="550" kern="1200" dirty="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CAPRISA hosts a MRC HIV-TB Pathogenesis and Treatment Research Unit</a:t>
              </a:r>
              <a:endParaRPr lang="en-GB" sz="5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2C16750E-3E60-4548-94BF-D796F3060F29}"/>
                </a:ext>
              </a:extLst>
            </p:cNvPr>
            <p:cNvSpPr txBox="1"/>
            <p:nvPr userDrawn="1"/>
          </p:nvSpPr>
          <p:spPr>
            <a:xfrm>
              <a:off x="4722173" y="6641204"/>
              <a:ext cx="1562806" cy="169277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/>
            <a:p>
              <a:pPr marR="27305" algn="ctr" eaLnBrk="0" fontAlgn="base" hangingPunct="0">
                <a:spcAft>
                  <a:spcPts val="0"/>
                </a:spcAft>
              </a:pPr>
              <a:r>
                <a:rPr lang="en-US" sz="550" kern="1200" dirty="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CAPRISA hosts a </a:t>
              </a:r>
              <a:r>
                <a:rPr lang="en-US" sz="550" kern="1200" dirty="0" err="1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DoH</a:t>
              </a:r>
              <a:r>
                <a:rPr lang="en-US" sz="550" kern="1200" dirty="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-MRC Special Initiative for HIV Prevention Technology</a:t>
              </a:r>
              <a:endParaRPr lang="en-GB" sz="5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8C9705-93BA-430F-B950-0EACAEFC7644}"/>
                </a:ext>
              </a:extLst>
            </p:cNvPr>
            <p:cNvCxnSpPr/>
            <p:nvPr userDrawn="1"/>
          </p:nvCxnSpPr>
          <p:spPr>
            <a:xfrm flipH="1">
              <a:off x="4769909" y="6606693"/>
              <a:ext cx="1442835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DEE42A1-847A-4161-9155-6B0C86B2FB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899" y="6398570"/>
              <a:ext cx="932688" cy="33916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F62D91B-D56F-4F8A-9A21-5AEACCA574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2" t="11550" r="6481" b="12906"/>
            <a:stretch/>
          </p:blipFill>
          <p:spPr>
            <a:xfrm>
              <a:off x="4070584" y="6454788"/>
              <a:ext cx="670756" cy="31650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954453-D412-4AF5-9CAF-320BA44F6771}"/>
              </a:ext>
            </a:extLst>
          </p:cNvPr>
          <p:cNvGrpSpPr/>
          <p:nvPr userDrawn="1"/>
        </p:nvGrpSpPr>
        <p:grpSpPr>
          <a:xfrm>
            <a:off x="3016509" y="6386042"/>
            <a:ext cx="1358265" cy="214469"/>
            <a:chOff x="2730071" y="6498510"/>
            <a:chExt cx="1358265" cy="214469"/>
          </a:xfrm>
        </p:grpSpPr>
        <p:sp>
          <p:nvSpPr>
            <p:cNvPr id="34" name="TextBox 32">
              <a:extLst>
                <a:ext uri="{FF2B5EF4-FFF2-40B4-BE49-F238E27FC236}">
                  <a16:creationId xmlns:a16="http://schemas.microsoft.com/office/drawing/2014/main" id="{9ACC8CBD-FB2B-4D23-AC8F-D514D70ECE69}"/>
                </a:ext>
              </a:extLst>
            </p:cNvPr>
            <p:cNvSpPr txBox="1"/>
            <p:nvPr userDrawn="1"/>
          </p:nvSpPr>
          <p:spPr>
            <a:xfrm>
              <a:off x="2730071" y="6521106"/>
              <a:ext cx="1358265" cy="169277"/>
            </a:xfrm>
            <a:prstGeom prst="rect">
              <a:avLst/>
            </a:prstGeom>
            <a:noFill/>
          </p:spPr>
          <p:txBody>
            <a:bodyPr wrap="square" lIns="0" tIns="0" rIns="36000" bIns="0" rtlCol="0">
              <a:spAutoFit/>
            </a:bodyPr>
            <a:lstStyle/>
            <a:p>
              <a:pPr algn="ctr" eaLnBrk="0" fontAlgn="base" hangingPunct="0">
                <a:spcAft>
                  <a:spcPts val="0"/>
                </a:spcAft>
                <a:tabLst>
                  <a:tab pos="3868420" algn="l"/>
                </a:tabLst>
              </a:pPr>
              <a:r>
                <a:rPr lang="en-ZA" sz="550" kern="1200" dirty="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CAPRISA is the UNAIDS Collaborating</a:t>
              </a:r>
              <a:endParaRPr lang="en-GB" sz="5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eaLnBrk="0" fontAlgn="base" hangingPunct="0">
                <a:spcAft>
                  <a:spcPts val="0"/>
                </a:spcAft>
                <a:tabLst>
                  <a:tab pos="3868420" algn="l"/>
                </a:tabLst>
              </a:pPr>
              <a:r>
                <a:rPr lang="en-ZA" sz="550" kern="1200" dirty="0"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Centre for HIV Research and Policy</a:t>
              </a:r>
              <a:endParaRPr lang="en-GB" sz="5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3491E94-A026-4C8D-986E-39554710F7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348" y="6498510"/>
              <a:ext cx="1147157" cy="214469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07C2DAB6-B46C-4D74-A71D-EE10526564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03" y="6321203"/>
            <a:ext cx="1022466" cy="34414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3E90D8C-73B2-4D82-8D92-FABB974E447B}"/>
              </a:ext>
            </a:extLst>
          </p:cNvPr>
          <p:cNvSpPr/>
          <p:nvPr userDrawn="1"/>
        </p:nvSpPr>
        <p:spPr>
          <a:xfrm>
            <a:off x="1185075" y="6323999"/>
            <a:ext cx="86475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Aft>
                <a:spcPts val="0"/>
              </a:spcAft>
            </a:pPr>
            <a:r>
              <a:rPr lang="en-US" sz="550" kern="12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CAPRISA hosts a </a:t>
            </a:r>
            <a:endParaRPr lang="en-GB" sz="5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en-US" sz="550" kern="12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DST-NRF Centre of Excellence in </a:t>
            </a:r>
            <a:endParaRPr lang="en-GB" sz="5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en-US" sz="550" kern="12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HIV Prevention </a:t>
            </a:r>
            <a:endParaRPr lang="en-GB" sz="5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BC8AB97-9725-41BA-A9FE-71AC7C5B81B1}"/>
              </a:ext>
            </a:extLst>
          </p:cNvPr>
          <p:cNvCxnSpPr/>
          <p:nvPr userDrawn="1"/>
        </p:nvCxnSpPr>
        <p:spPr>
          <a:xfrm>
            <a:off x="4316273" y="6313276"/>
            <a:ext cx="0" cy="36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B847F72-422D-45C3-85E2-AF302DA7935C}"/>
              </a:ext>
            </a:extLst>
          </p:cNvPr>
          <p:cNvCxnSpPr/>
          <p:nvPr userDrawn="1"/>
        </p:nvCxnSpPr>
        <p:spPr>
          <a:xfrm>
            <a:off x="7554615" y="6313276"/>
            <a:ext cx="0" cy="36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E563D0-6C99-46B1-9004-3142221FDD94}"/>
              </a:ext>
            </a:extLst>
          </p:cNvPr>
          <p:cNvCxnSpPr/>
          <p:nvPr userDrawn="1"/>
        </p:nvCxnSpPr>
        <p:spPr>
          <a:xfrm>
            <a:off x="10621107" y="6313276"/>
            <a:ext cx="0" cy="36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50E4819-5AC7-4142-AE0C-0E1BD01BEB09}"/>
              </a:ext>
            </a:extLst>
          </p:cNvPr>
          <p:cNvCxnSpPr/>
          <p:nvPr userDrawn="1"/>
        </p:nvCxnSpPr>
        <p:spPr>
          <a:xfrm>
            <a:off x="2944299" y="6313276"/>
            <a:ext cx="0" cy="36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3E955CEA-E6C3-4571-9C9A-A191B8D5B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t="10077" r="4057" b="11159"/>
          <a:stretch/>
        </p:blipFill>
        <p:spPr>
          <a:xfrm>
            <a:off x="355905" y="6349880"/>
            <a:ext cx="922398" cy="28679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B681D81-F1D9-40E5-9AAA-6F57F65ECA57}"/>
              </a:ext>
            </a:extLst>
          </p:cNvPr>
          <p:cNvCxnSpPr/>
          <p:nvPr userDrawn="1"/>
        </p:nvCxnSpPr>
        <p:spPr>
          <a:xfrm>
            <a:off x="9693856" y="6313276"/>
            <a:ext cx="0" cy="36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50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211" y="1954531"/>
            <a:ext cx="10363200" cy="1470025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0611" y="3687805"/>
            <a:ext cx="8534400" cy="1752600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60" y="179205"/>
            <a:ext cx="5671949" cy="1391126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0077360" y="6185929"/>
            <a:ext cx="2114640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Z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68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FAD03D-0223-4EC1-8E86-9F3EE110128F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17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0A96F8-BD19-49FF-B364-50B1F92B3358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01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A3CA3E-0201-4BE0-B0A6-517A54451283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81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6CED6C-ECE4-4505-945A-AA916CE41B3E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7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1FDFD-15C6-41A8-B3FF-408AF8B5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C4BFD-7F93-4557-A9B4-796BEECB8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440D8-9871-4AD0-BD9F-5F558B333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89FC1-9A2C-4657-ADED-9171765E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06F55-906E-4BF9-909B-7BFD4EB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3588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5F443-A7C1-451A-9CD1-84BAB0A24326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57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028A63-FAC7-4270-AC4C-DFBC5E88C83C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09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6E0CEE-DA97-4185-B902-E9020488AFC1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8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6B3CEA-8A42-4971-AF50-DE640C49CE92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583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280430-AEAF-4C0E-A23C-6F8EFAB074FA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10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8176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52603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4994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99852" y="63501"/>
            <a:ext cx="692149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FC1E48F-67CD-49AF-89C8-3CCDCB551F98}" type="slidenum">
              <a:rPr 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54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5251" y="63501"/>
            <a:ext cx="6350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791FA8-89AF-4675-A00A-C70CA57AD35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1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5877F-2E09-4655-9AB2-FEC1304DA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927CE-87B4-49D1-98D9-459243746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83536-24AE-40C9-9011-AE33E95C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D8670-85DF-4BF9-AC19-07B37C52D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1BF64-3DC5-4CED-A067-42124F38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4714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7840" y="444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DB35E-5BFA-4A1F-91A3-5237748D8180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72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7840" y="444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DB35E-5BFA-4A1F-91A3-5237748D8180}" type="slidenum">
              <a:rPr lang="en-ZA" altLang="en-US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ZA" altLang="en-US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428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636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945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538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83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78C8-BFB7-4A9D-A368-039D7B0B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5261C-567C-4FB9-87D3-466AAD37B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FB508E-CC21-4320-BBBD-BF5D2B8A3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EAF39-CAB9-46D1-8D24-1F78F1DD4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136A5-7AA6-4E98-BF95-1C26B36E7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5F11C-C699-4200-AF19-8EBC52D7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9083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E0AE-DED1-4EAA-A32B-2757E11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2C1B-F5ED-415F-83DF-76440E4AF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D6D21-CECA-4E15-9E08-9ACF22909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D7D801-647E-4625-899A-9CFF70A8B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E27CD8-6E91-42F1-95AF-A72D2B56F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E1E5C-FBB5-4AB2-BF37-A90C37EAF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FFEAB-6ACA-4432-839F-7F6A591B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913418-52E3-4E55-A3AF-F59F8F0D9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280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E15B-77DE-47EE-87F1-88D87C08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7C102-2595-497C-9CF4-5CF4BED26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EE6CA-D493-40FA-917C-F8675F29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6ED9F-44FC-4EAD-BF9A-0E800515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18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D6E65-861D-45BA-A20D-5552CFD6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3EFE0-F9D0-4DC8-8351-5B6C584B8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4751C-548F-4CC4-A58E-AFA7B8034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985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1D425-1D26-4D0B-981F-00E5F790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E134B-AAE1-4891-9993-E0F5D73A6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9BCF6-13B5-4408-A6F0-CFBEA846C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BA4D3-10DA-49F5-8E79-3F22C1C51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2B67C-2605-418D-AD04-F551BD23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F4B0B-3376-481E-8B9A-DFF75C9F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060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299E-DE31-4F69-8840-485F8A50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BC69C-1FE4-46C8-9A88-0FC6B2351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DA716-F4A6-4C22-BA15-3BD338DA2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AEE58-B9E1-4BAF-AC52-0E2808327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F7AE7-BE3F-44AA-BE3C-59B198CB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77E26-70D5-45BE-9ACA-E3CEAA9D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5426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0235B-9E10-4098-94AB-B461AAC5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F2FE6-B0EC-42A9-A4D8-A7EB4A8D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50AEF-0FDE-457E-951C-9611F1602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F9E24-9F11-409B-972D-C378BFF30701}" type="datetimeFigureOut">
              <a:rPr lang="en-ZA" smtClean="0"/>
              <a:t>2020/09/10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C50C2-E35A-4804-B6F1-81EF7A90D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9B71E-7C44-46EF-86C8-34F64D107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93D2-C199-4E1A-A57B-0395CC4322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777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ZA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ZA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029" y="6308731"/>
            <a:ext cx="1217815" cy="39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C0000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gif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.jpeg"/><Relationship Id="rId11" Type="http://schemas.openxmlformats.org/officeDocument/2006/relationships/image" Target="../media/image88.jp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11A52C2-77FA-4F55-B42D-247468A4F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342" y="3862516"/>
            <a:ext cx="7685314" cy="224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Salim S. Abdool Karim,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Director: CAPRISA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CAPRISA Professor of Global Health, Columbia University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Chair: Ministerial Advisory Committee on COVID-19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Member: African Task Force for Coronavirus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Pro Vice-Chancellor (Research): University of KwaZulu-Natal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Adjunct Professor in Immunology and Infectious Diseases, Harvard University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Adjunct Professor of Medicine: Cornell University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Director: DST-NRF Centre of Excellence in HIV Prevention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BFBA931-186E-41CA-98D6-A02AB92BA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56" y="1684448"/>
            <a:ext cx="11350487" cy="144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Tackling new diseases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Intervention choices: what are the issues?</a:t>
            </a:r>
          </a:p>
        </p:txBody>
      </p:sp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49C90BC2-0F96-46F0-A4B4-CC3EC52C2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243" y="127997"/>
            <a:ext cx="4759513" cy="1556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27FDC-9EE1-4FDB-A1C8-D3933875C2B1}"/>
              </a:ext>
            </a:extLst>
          </p:cNvPr>
          <p:cNvSpPr txBox="1"/>
          <p:nvPr/>
        </p:nvSpPr>
        <p:spPr>
          <a:xfrm>
            <a:off x="3061033" y="3296239"/>
            <a:ext cx="6069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Isaac Newton Institute Webinar, 11 September 2020</a:t>
            </a:r>
          </a:p>
        </p:txBody>
      </p:sp>
    </p:spTree>
    <p:extLst>
      <p:ext uri="{BB962C8B-B14F-4D97-AF65-F5344CB8AC3E}">
        <p14:creationId xmlns:p14="http://schemas.microsoft.com/office/powerpoint/2010/main" val="4291940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BFC060F-19CC-4094-BA4E-7401A07F75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3876224"/>
              </p:ext>
            </p:extLst>
          </p:nvPr>
        </p:nvGraphicFramePr>
        <p:xfrm>
          <a:off x="44970" y="1144524"/>
          <a:ext cx="11776841" cy="516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393C41-5F40-4A89-89CA-EC4E9F278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5" y="130115"/>
            <a:ext cx="11939450" cy="14621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Burden of Covid-19 in South Africa </a:t>
            </a:r>
            <a:b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7-day moving average of new cases, sentinel hospital admissions and Covid-19 deaths – to 8 Sept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493FC-1C9B-4A43-AC71-DE183C348EA2}"/>
              </a:ext>
            </a:extLst>
          </p:cNvPr>
          <p:cNvSpPr txBox="1"/>
          <p:nvPr/>
        </p:nvSpPr>
        <p:spPr>
          <a:xfrm>
            <a:off x="7911966" y="6312387"/>
            <a:ext cx="26050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50" dirty="0">
                <a:latin typeface="Arial" panose="020B0604020202020204" pitchFamily="34" charset="0"/>
                <a:cs typeface="Arial" panose="020B0604020202020204" pitchFamily="34" charset="0"/>
              </a:rPr>
              <a:t>*proportion of the population that have confirmed Covid-19 - cumulative risk (%)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756E41-F02E-4564-98E2-295F3A547786}"/>
              </a:ext>
            </a:extLst>
          </p:cNvPr>
          <p:cNvSpPr txBox="1"/>
          <p:nvPr/>
        </p:nvSpPr>
        <p:spPr>
          <a:xfrm>
            <a:off x="336230" y="6240171"/>
            <a:ext cx="406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i="1" dirty="0">
                <a:latin typeface="Arial" panose="020B0604020202020204" pitchFamily="34" charset="0"/>
                <a:cs typeface="Arial" panose="020B0604020202020204" pitchFamily="34" charset="0"/>
              </a:rPr>
              <a:t>Source: Lucille </a:t>
            </a:r>
            <a:r>
              <a:rPr lang="en-US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Blumberg and </a:t>
            </a:r>
            <a:r>
              <a:rPr lang="en-US" sz="1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Waasila</a:t>
            </a:r>
            <a:r>
              <a:rPr lang="en-US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Jassat</a:t>
            </a:r>
            <a:r>
              <a:rPr lang="en-US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DATCOV, NICD</a:t>
            </a:r>
            <a:endParaRPr lang="en-ZA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0F7336-DFF9-479E-AC74-EA9EEB5FF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268" y="6254539"/>
            <a:ext cx="1551273" cy="51709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8FEA57-2F2F-469F-BA41-F033547C2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41" y="6248228"/>
            <a:ext cx="1443789" cy="523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E518B5-7844-4A5C-85B8-7DE221679DD7}"/>
              </a:ext>
            </a:extLst>
          </p:cNvPr>
          <p:cNvSpPr txBox="1"/>
          <p:nvPr/>
        </p:nvSpPr>
        <p:spPr>
          <a:xfrm>
            <a:off x="8882580" y="4222085"/>
            <a:ext cx="138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>
                <a:latin typeface="Arial" panose="020B0604020202020204" pitchFamily="34" charset="0"/>
                <a:cs typeface="Arial" panose="020B0604020202020204" pitchFamily="34" charset="0"/>
              </a:rPr>
              <a:t>New cases</a:t>
            </a:r>
          </a:p>
        </p:txBody>
      </p:sp>
    </p:spTree>
    <p:extLst>
      <p:ext uri="{BB962C8B-B14F-4D97-AF65-F5344CB8AC3E}">
        <p14:creationId xmlns:p14="http://schemas.microsoft.com/office/powerpoint/2010/main" val="104216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F5A60A-B52C-4038-A8B8-89D373A0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</p:spPr>
        <p:txBody>
          <a:bodyPr/>
          <a:lstStyle/>
          <a:p>
            <a:r>
              <a:rPr lang="en-ZA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DE717-A412-445B-9515-30C7BDB5C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062" y="1219200"/>
            <a:ext cx="9368852" cy="49327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ZA" b="1" dirty="0"/>
              <a:t>Learning from the past….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b="1" dirty="0"/>
              <a:t>	 ….. to better prepare interventions for future pandemics</a:t>
            </a:r>
          </a:p>
          <a:p>
            <a:pPr>
              <a:spcBef>
                <a:spcPts val="0"/>
              </a:spcBef>
            </a:pPr>
            <a:endParaRPr lang="en-ZA" sz="1400" b="1" dirty="0"/>
          </a:p>
          <a:p>
            <a:pPr>
              <a:spcBef>
                <a:spcPts val="0"/>
              </a:spcBef>
            </a:pPr>
            <a:r>
              <a:rPr lang="en-ZA" b="1" dirty="0">
                <a:solidFill>
                  <a:schemeClr val="bg1">
                    <a:lumMod val="75000"/>
                  </a:schemeClr>
                </a:solidFill>
              </a:rPr>
              <a:t>Drawing on epidemic experiences in Africa</a:t>
            </a:r>
          </a:p>
          <a:p>
            <a:pPr lvl="1">
              <a:spcBef>
                <a:spcPts val="0"/>
              </a:spcBef>
            </a:pPr>
            <a:r>
              <a:rPr lang="en-ZA" sz="2400" dirty="0">
                <a:solidFill>
                  <a:schemeClr val="bg1">
                    <a:lumMod val="75000"/>
                  </a:schemeClr>
                </a:solidFill>
              </a:rPr>
              <a:t>Ebola</a:t>
            </a:r>
          </a:p>
          <a:p>
            <a:pPr lvl="1">
              <a:spcBef>
                <a:spcPts val="0"/>
              </a:spcBef>
            </a:pPr>
            <a:r>
              <a:rPr lang="en-ZA" sz="2400" dirty="0">
                <a:solidFill>
                  <a:schemeClr val="bg1">
                    <a:lumMod val="75000"/>
                  </a:schemeClr>
                </a:solidFill>
              </a:rPr>
              <a:t>HIV</a:t>
            </a:r>
          </a:p>
          <a:p>
            <a:pPr lvl="1">
              <a:spcBef>
                <a:spcPts val="0"/>
              </a:spcBef>
            </a:pPr>
            <a:r>
              <a:rPr lang="en-ZA" sz="2400" dirty="0">
                <a:solidFill>
                  <a:schemeClr val="bg1">
                    <a:lumMod val="75000"/>
                  </a:schemeClr>
                </a:solidFill>
              </a:rPr>
              <a:t>Covid-19</a:t>
            </a:r>
          </a:p>
          <a:p>
            <a:pPr>
              <a:spcBef>
                <a:spcPts val="0"/>
              </a:spcBef>
            </a:pPr>
            <a:endParaRPr lang="en-US" sz="1400" b="1" dirty="0"/>
          </a:p>
          <a:p>
            <a:pPr>
              <a:spcBef>
                <a:spcPts val="0"/>
              </a:spcBef>
            </a:pPr>
            <a:r>
              <a:rPr lang="en-US" b="1" dirty="0"/>
              <a:t>Key lessons on interventions for future pandemics</a:t>
            </a:r>
          </a:p>
          <a:p>
            <a:pPr>
              <a:spcBef>
                <a:spcPts val="0"/>
              </a:spcBef>
            </a:pPr>
            <a:endParaRPr lang="en-ZA" sz="1400" b="1" dirty="0"/>
          </a:p>
          <a:p>
            <a:pPr>
              <a:spcBef>
                <a:spcPts val="0"/>
              </a:spcBef>
            </a:pPr>
            <a:r>
              <a:rPr lang="en-ZA" b="1" dirty="0">
                <a:solidFill>
                  <a:schemeClr val="bg1">
                    <a:lumMod val="75000"/>
                  </a:schemeClr>
                </a:solidFill>
              </a:rPr>
              <a:t>Intervention choices</a:t>
            </a:r>
          </a:p>
          <a:p>
            <a:pPr>
              <a:spcBef>
                <a:spcPts val="0"/>
              </a:spcBef>
            </a:pPr>
            <a:endParaRPr lang="en-ZA" sz="1400" b="1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ZA" b="1" dirty="0">
                <a:solidFill>
                  <a:schemeClr val="bg1">
                    <a:lumMod val="75000"/>
                  </a:schemeClr>
                </a:solidFill>
              </a:rPr>
              <a:t>Planning for a marathon, not a sprint</a:t>
            </a:r>
          </a:p>
          <a:p>
            <a:pPr>
              <a:spcBef>
                <a:spcPts val="0"/>
              </a:spcBef>
            </a:pPr>
            <a:endParaRPr lang="en-ZA" sz="1400" b="1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ZA" b="1" dirty="0">
                <a:solidFill>
                  <a:schemeClr val="bg1">
                    <a:lumMod val="75000"/>
                  </a:schemeClr>
                </a:solidFill>
              </a:rPr>
              <a:t>Conclusion - Five key lessons from epidemics in Africa</a:t>
            </a:r>
            <a:endParaRPr lang="en-ZA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44874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368AFE-A6EA-45D4-8916-F6BE993B9D04}"/>
              </a:ext>
            </a:extLst>
          </p:cNvPr>
          <p:cNvSpPr/>
          <p:nvPr/>
        </p:nvSpPr>
        <p:spPr>
          <a:xfrm>
            <a:off x="341832" y="1962150"/>
            <a:ext cx="3532909" cy="2228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C0E87-3744-43E7-92A0-98ADB2BAD7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1832" y="332070"/>
            <a:ext cx="11664950" cy="1325563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– key lessons for future pandemics:</a:t>
            </a:r>
            <a:br>
              <a:rPr lang="en-ZA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1a. 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identification and action at global </a:t>
            </a:r>
            <a:r>
              <a:rPr lang="en-US" sz="3100" b="1" dirty="0">
                <a:solidFill>
                  <a:schemeClr val="tx1"/>
                </a:solidFill>
              </a:rPr>
              <a:t>level</a:t>
            </a: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9" name="Picture 8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7140D2E-6920-4827-B99A-BEBD378EC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3" y="4439982"/>
            <a:ext cx="3532909" cy="198852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07EB197-A5C1-401A-96CF-53D972EE54F2}"/>
              </a:ext>
            </a:extLst>
          </p:cNvPr>
          <p:cNvSpPr/>
          <p:nvPr/>
        </p:nvSpPr>
        <p:spPr>
          <a:xfrm>
            <a:off x="4316600" y="4088751"/>
            <a:ext cx="7270015" cy="2115368"/>
          </a:xfrm>
          <a:prstGeom prst="wedgeRoundRectCallout">
            <a:avLst>
              <a:gd name="adj1" fmla="val -70856"/>
              <a:gd name="adj2" fmla="val 13003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4520A0-FC98-4D65-A123-C1115974C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6" y="4489682"/>
            <a:ext cx="1034473" cy="8433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767C47-E376-4531-90E5-B42803A191FE}"/>
              </a:ext>
            </a:extLst>
          </p:cNvPr>
          <p:cNvSpPr/>
          <p:nvPr/>
        </p:nvSpPr>
        <p:spPr>
          <a:xfrm>
            <a:off x="4504460" y="4247681"/>
            <a:ext cx="70821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Covid-19 a global health emergency -  30 January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…”We have therefore made the assessment that COVID-19 can be characterized as a pandemic.”…. - 11 March 2020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8F2C17-7103-4E95-B10F-90575EEF193D}"/>
              </a:ext>
            </a:extLst>
          </p:cNvPr>
          <p:cNvSpPr txBox="1"/>
          <p:nvPr/>
        </p:nvSpPr>
        <p:spPr>
          <a:xfrm>
            <a:off x="838200" y="2109865"/>
            <a:ext cx="2260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30 Dec 2019</a:t>
            </a:r>
            <a:endParaRPr lang="en-ZA" sz="24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F346DF-5CEF-4422-9168-BA360340B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92" r="56532" b="65448"/>
          <a:stretch/>
        </p:blipFill>
        <p:spPr>
          <a:xfrm>
            <a:off x="410470" y="2612160"/>
            <a:ext cx="3379191" cy="14647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7BE24A-45DF-408A-B060-7B2E64FB1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41" t="26537" b="43754"/>
          <a:stretch/>
        </p:blipFill>
        <p:spPr>
          <a:xfrm>
            <a:off x="8874218" y="2534212"/>
            <a:ext cx="1721017" cy="10575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A579C4-C6F3-4EBC-B451-62ED8EE616C3}"/>
              </a:ext>
            </a:extLst>
          </p:cNvPr>
          <p:cNvSpPr txBox="1"/>
          <p:nvPr/>
        </p:nvSpPr>
        <p:spPr>
          <a:xfrm>
            <a:off x="10430469" y="2426739"/>
            <a:ext cx="1687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First genetic sequence of SARS-CoV-2 – 10 January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ABA23C-2A80-4758-8FD3-66D0504F52DD}"/>
              </a:ext>
            </a:extLst>
          </p:cNvPr>
          <p:cNvSpPr/>
          <p:nvPr/>
        </p:nvSpPr>
        <p:spPr>
          <a:xfrm>
            <a:off x="4084275" y="2321563"/>
            <a:ext cx="7922524" cy="1412739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2C18500E-2962-4DAC-9755-ACD856B61A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67" y="2467404"/>
            <a:ext cx="878489" cy="1168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43701A-AC71-4293-B90D-93BCA2329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656" y="2453737"/>
            <a:ext cx="3943774" cy="11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3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0A01E-8D2A-4221-A151-07204259A4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7013"/>
            <a:ext cx="11676063" cy="1325562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 lessons for future pandemics</a:t>
            </a:r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1b. Global leadership and governance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2E496-E46D-425D-A828-FFBA125F1E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49528" y="2043612"/>
            <a:ext cx="7130178" cy="4453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     United Nations has had high-level meetings:</a:t>
            </a:r>
          </a:p>
          <a:p>
            <a:endParaRPr lang="en-Z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HIV</a:t>
            </a:r>
          </a:p>
          <a:p>
            <a:pPr marL="457200" lvl="1" indent="0">
              <a:buNone/>
            </a:pPr>
            <a:endParaRPr lang="en-ZA" sz="12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ZA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Tuberculosis</a:t>
            </a:r>
          </a:p>
          <a:p>
            <a:pPr marL="457200" lvl="1" indent="0">
              <a:buNone/>
            </a:pPr>
            <a:endParaRPr lang="en-ZA" sz="12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Non-communicable </a:t>
            </a:r>
          </a:p>
          <a:p>
            <a:pPr marL="457200" lvl="1" indent="0">
              <a:buNone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   diseases</a:t>
            </a:r>
          </a:p>
          <a:p>
            <a:pPr marL="457200" lvl="1" indent="0">
              <a:buNone/>
            </a:pPr>
            <a:endParaRPr lang="en-ZA" sz="12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?</a:t>
            </a:r>
            <a:r>
              <a:rPr lang="en-ZA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  <a:p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1ED1CA-F150-4706-B163-722327E9F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05" t="36258" r="28631" b="30000"/>
          <a:stretch/>
        </p:blipFill>
        <p:spPr>
          <a:xfrm>
            <a:off x="363527" y="3989988"/>
            <a:ext cx="4540403" cy="2446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358B16-B624-49D4-AF4E-14E8B54DE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779" y="1789117"/>
            <a:ext cx="1448602" cy="20537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17D29C-C901-4A55-B188-5C660ED9C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231" y="3592959"/>
            <a:ext cx="195514" cy="202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1F3430-56D1-4EC1-8068-FB078A224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5" y="1773152"/>
            <a:ext cx="1471789" cy="206163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CDA13-029E-41EE-8B42-EF5EBC82F7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3" t="44048" r="30059" b="41643"/>
          <a:stretch/>
        </p:blipFill>
        <p:spPr>
          <a:xfrm>
            <a:off x="336884" y="3584934"/>
            <a:ext cx="1459757" cy="230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916B6C-FC0A-4DAF-8A7C-EA9C6DB34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6115" y="1773152"/>
            <a:ext cx="1443526" cy="20696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BF8F1-7D38-467A-AAA2-A89D21B1E5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70" r="34903"/>
          <a:stretch/>
        </p:blipFill>
        <p:spPr>
          <a:xfrm>
            <a:off x="9239679" y="2803970"/>
            <a:ext cx="2615435" cy="29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0E87-3744-43E7-92A0-98ADB2BAD7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0538" y="365125"/>
            <a:ext cx="1170146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– key lessons for future pandemics:</a:t>
            </a:r>
            <a:br>
              <a:rPr lang="en-ZA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1c. E</a:t>
            </a:r>
            <a:r>
              <a:rPr lang="en-US" sz="3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arly</a:t>
            </a: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identification and action at country level </a:t>
            </a:r>
            <a:b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contain / mitigate </a:t>
            </a:r>
            <a:r>
              <a:rPr lang="en-US" sz="3100" b="1" dirty="0">
                <a:solidFill>
                  <a:schemeClr val="tx1"/>
                </a:solidFill>
              </a:rPr>
              <a:t>spread of virus</a:t>
            </a: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1FE7CCE-1235-44D2-8ED6-7D0FD0241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2" b="10409"/>
          <a:stretch/>
        </p:blipFill>
        <p:spPr>
          <a:xfrm>
            <a:off x="0" y="1863503"/>
            <a:ext cx="5715000" cy="315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0AD0F-C9EE-49A2-97EC-4E72611715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99"/>
          <a:stretch/>
        </p:blipFill>
        <p:spPr>
          <a:xfrm>
            <a:off x="3884347" y="3637544"/>
            <a:ext cx="8136203" cy="31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71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3C4A75-A360-4307-BD1F-0ECC29F25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28" y="2441119"/>
            <a:ext cx="2256240" cy="150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C0E87-3744-43E7-92A0-98ADB2BAD7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756" y="133350"/>
            <a:ext cx="11528425" cy="1482725"/>
          </a:xfrm>
        </p:spPr>
        <p:txBody>
          <a:bodyPr>
            <a:normAutofit/>
          </a:bodyPr>
          <a:lstStyle/>
          <a:p>
            <a:pPr algn="ctr"/>
            <a:r>
              <a:rPr lang="en-Z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key lessons for future pandemics</a:t>
            </a:r>
            <a:r>
              <a:rPr lang="en-Z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Z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Avoid </a:t>
            </a:r>
            <a:r>
              <a:rPr lang="en-US" sz="3100" b="1" dirty="0">
                <a:solidFill>
                  <a:schemeClr val="tx1"/>
                </a:solidFill>
              </a:rPr>
              <a:t>denial, interference and division by politicians</a:t>
            </a:r>
            <a:endParaRPr lang="en-ZA" sz="3100" dirty="0">
              <a:solidFill>
                <a:schemeClr val="tx1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35F111A-72D6-4D72-8253-675666F5B33F}"/>
              </a:ext>
            </a:extLst>
          </p:cNvPr>
          <p:cNvSpPr/>
          <p:nvPr/>
        </p:nvSpPr>
        <p:spPr>
          <a:xfrm>
            <a:off x="2765522" y="2217617"/>
            <a:ext cx="3330478" cy="1948427"/>
          </a:xfrm>
          <a:prstGeom prst="wedgeRoundRectCallout">
            <a:avLst>
              <a:gd name="adj1" fmla="val -80825"/>
              <a:gd name="adj2" fmla="val 5894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3583F89-FC83-48C9-BD66-9E3298A3F1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003453"/>
              </p:ext>
            </p:extLst>
          </p:nvPr>
        </p:nvGraphicFramePr>
        <p:xfrm>
          <a:off x="6165507" y="1812404"/>
          <a:ext cx="5821765" cy="2758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49E9BE3C-3D54-4463-B98E-0C3E33EC9431}"/>
              </a:ext>
            </a:extLst>
          </p:cNvPr>
          <p:cNvSpPr/>
          <p:nvPr/>
        </p:nvSpPr>
        <p:spPr>
          <a:xfrm>
            <a:off x="2765523" y="2288608"/>
            <a:ext cx="327720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“We’re prepared, and we’re doing a great job with it. And it will go away. Just stay calm. It will go away.” </a:t>
            </a:r>
          </a:p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— Meeting with Republican senators, March 10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26F044-56D9-4B50-83E6-06AF82EF5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47" y="4570188"/>
            <a:ext cx="2432870" cy="16187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CAEF5A-97DF-4521-AE79-57981B469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486" y="4536481"/>
            <a:ext cx="2203271" cy="16524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2D2BE3-9B5E-49FF-A729-48C6B5158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328" y="4687508"/>
            <a:ext cx="2252139" cy="15014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310D8-9B30-4A91-9940-97C15FB960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91" t="26466" r="26316" b="36523"/>
          <a:stretch/>
        </p:blipFill>
        <p:spPr>
          <a:xfrm>
            <a:off x="8666530" y="5073266"/>
            <a:ext cx="3277203" cy="111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10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B9422200-6917-47FE-9EBF-2917CB1429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1809"/>
          <a:stretch/>
        </p:blipFill>
        <p:spPr>
          <a:xfrm>
            <a:off x="5007876" y="2403421"/>
            <a:ext cx="5001390" cy="3675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70B7FB-4C68-4A8A-87B0-E05F48FC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891" y="3064042"/>
            <a:ext cx="2112857" cy="2959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79FF1-A8F3-4CF6-BAAD-107283E82A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1812" y="192505"/>
            <a:ext cx="11128375" cy="1764632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Denialism compromised South Africa’s HIV response – this affliction has impacted the </a:t>
            </a:r>
            <a:b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r>
              <a:rPr lang="en-ZA" b="1" dirty="0"/>
              <a:t>-19 response of</a:t>
            </a:r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 other countries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C86E9C1-859F-417E-82DB-79BBD3705CE8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7584" r="47843"/>
          <a:stretch/>
        </p:blipFill>
        <p:spPr>
          <a:xfrm>
            <a:off x="6958136" y="3834153"/>
            <a:ext cx="2849951" cy="24794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4EBE1F-0529-4AD1-90E7-76077BD87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03421"/>
            <a:ext cx="5299439" cy="36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80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67268D37-1996-4EC6-B022-A55F3C638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1460500" cy="1855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close up of a mans face&#10;&#10;Description automatically generated">
            <a:extLst>
              <a:ext uri="{FF2B5EF4-FFF2-40B4-BE49-F238E27FC236}">
                <a16:creationId xmlns:a16="http://schemas.microsoft.com/office/drawing/2014/main" id="{36400668-78C8-46CA-8820-186743BA7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364">
            <a:off x="-132093" y="1260765"/>
            <a:ext cx="1654043" cy="2030914"/>
          </a:xfrm>
          <a:prstGeom prst="rect">
            <a:avLst/>
          </a:prstGeom>
        </p:spPr>
      </p:pic>
      <p:pic>
        <p:nvPicPr>
          <p:cNvPr id="14" name="Picture 1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DBA4D50-CDC1-4A03-8C0E-BE6EEA786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9" y="2651469"/>
            <a:ext cx="1660845" cy="2113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C0E87-3744-43E7-92A0-98ADB2BAD7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8839" y="269833"/>
            <a:ext cx="10308138" cy="1496885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–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lessons for future pandemics</a:t>
            </a:r>
            <a:r>
              <a:rPr lang="en-Z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ZA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100" b="1" dirty="0">
                <a:solidFill>
                  <a:schemeClr val="tx1"/>
                </a:solidFill>
              </a:rPr>
              <a:t>Importance of science and rapid freely available information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C566A-84BB-4908-84D0-1E03934BD6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08563" y="2326105"/>
            <a:ext cx="9139057" cy="3850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Explosion of knowledge – scientific papers since Jan 2020: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9F5F2-45B1-460A-BEF2-6AD8F6D68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992"/>
          <a:stretch/>
        </p:blipFill>
        <p:spPr>
          <a:xfrm>
            <a:off x="2908563" y="5068144"/>
            <a:ext cx="3824345" cy="780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7FF95-AFF6-488E-AA23-C66AC99DC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563" y="4430329"/>
            <a:ext cx="1535099" cy="502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A4B2B8-C3F3-48F6-A5E3-D34A61A033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873" r="67731" b="52090"/>
          <a:stretch/>
        </p:blipFill>
        <p:spPr>
          <a:xfrm>
            <a:off x="2908563" y="3102092"/>
            <a:ext cx="2375959" cy="810088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2BE3806-AE0F-4455-8D22-87F67C2A9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5371">
            <a:off x="30162" y="3569696"/>
            <a:ext cx="1565276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S0140673610X61566_cov150h.gif">
            <a:extLst>
              <a:ext uri="{FF2B5EF4-FFF2-40B4-BE49-F238E27FC236}">
                <a16:creationId xmlns:a16="http://schemas.microsoft.com/office/drawing/2014/main" id="{51DB6429-D82F-4B64-B2C7-3CCDB06CE9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673677"/>
            <a:ext cx="1628776" cy="2182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CDDF89-B993-4C67-AA25-953B63A7D141}"/>
              </a:ext>
            </a:extLst>
          </p:cNvPr>
          <p:cNvCxnSpPr/>
          <p:nvPr/>
        </p:nvCxnSpPr>
        <p:spPr>
          <a:xfrm>
            <a:off x="2953609" y="4208450"/>
            <a:ext cx="69523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5D7CAE4-4D73-42ED-8568-165A419D14FB}"/>
              </a:ext>
            </a:extLst>
          </p:cNvPr>
          <p:cNvSpPr txBox="1"/>
          <p:nvPr/>
        </p:nvSpPr>
        <p:spPr>
          <a:xfrm>
            <a:off x="7014896" y="3276303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52,605 articles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3E61B-60CC-44E3-A8AD-8D347F628CF7}"/>
              </a:ext>
            </a:extLst>
          </p:cNvPr>
          <p:cNvSpPr txBox="1"/>
          <p:nvPr/>
        </p:nvSpPr>
        <p:spPr>
          <a:xfrm>
            <a:off x="7014896" y="5201420"/>
            <a:ext cx="215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8,547 Articles</a:t>
            </a:r>
          </a:p>
        </p:txBody>
      </p:sp>
    </p:spTree>
    <p:extLst>
      <p:ext uri="{BB962C8B-B14F-4D97-AF65-F5344CB8AC3E}">
        <p14:creationId xmlns:p14="http://schemas.microsoft.com/office/powerpoint/2010/main" val="4146729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F5A60A-B52C-4038-A8B8-89D373A0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</p:spPr>
        <p:txBody>
          <a:bodyPr/>
          <a:lstStyle/>
          <a:p>
            <a:r>
              <a:rPr lang="en-ZA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DE717-A412-445B-9515-30C7BDB5C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062" y="1219200"/>
            <a:ext cx="9368852" cy="49327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ZA" b="1" dirty="0"/>
              <a:t>Learning from the past….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b="1" dirty="0"/>
              <a:t>	 ….. to better prepare interventions for future pandemics</a:t>
            </a:r>
          </a:p>
          <a:p>
            <a:pPr>
              <a:spcBef>
                <a:spcPts val="0"/>
              </a:spcBef>
            </a:pPr>
            <a:endParaRPr lang="en-ZA" sz="1400" b="1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ZA" b="1" dirty="0">
                <a:solidFill>
                  <a:schemeClr val="bg1">
                    <a:lumMod val="75000"/>
                  </a:schemeClr>
                </a:solidFill>
              </a:rPr>
              <a:t>Drawing on epidemic experiences in Africa</a:t>
            </a:r>
          </a:p>
          <a:p>
            <a:pPr lvl="1">
              <a:spcBef>
                <a:spcPts val="0"/>
              </a:spcBef>
            </a:pPr>
            <a:r>
              <a:rPr lang="en-ZA" sz="2400" dirty="0">
                <a:solidFill>
                  <a:schemeClr val="bg1">
                    <a:lumMod val="75000"/>
                  </a:schemeClr>
                </a:solidFill>
              </a:rPr>
              <a:t>Ebola</a:t>
            </a:r>
          </a:p>
          <a:p>
            <a:pPr lvl="1">
              <a:spcBef>
                <a:spcPts val="0"/>
              </a:spcBef>
            </a:pPr>
            <a:r>
              <a:rPr lang="en-ZA" sz="2400" dirty="0">
                <a:solidFill>
                  <a:schemeClr val="bg1">
                    <a:lumMod val="75000"/>
                  </a:schemeClr>
                </a:solidFill>
              </a:rPr>
              <a:t>HIV</a:t>
            </a:r>
          </a:p>
          <a:p>
            <a:pPr lvl="1">
              <a:spcBef>
                <a:spcPts val="0"/>
              </a:spcBef>
            </a:pPr>
            <a:r>
              <a:rPr lang="en-ZA" sz="2400" dirty="0">
                <a:solidFill>
                  <a:schemeClr val="bg1">
                    <a:lumMod val="75000"/>
                  </a:schemeClr>
                </a:solidFill>
              </a:rPr>
              <a:t>Covid-19</a:t>
            </a:r>
          </a:p>
          <a:p>
            <a:pPr>
              <a:spcBef>
                <a:spcPts val="0"/>
              </a:spcBef>
            </a:pP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Key lessons on interventions for future pandemics</a:t>
            </a:r>
          </a:p>
          <a:p>
            <a:pPr>
              <a:spcBef>
                <a:spcPts val="0"/>
              </a:spcBef>
            </a:pPr>
            <a:endParaRPr lang="en-ZA" sz="1400" b="1" dirty="0"/>
          </a:p>
          <a:p>
            <a:pPr>
              <a:spcBef>
                <a:spcPts val="0"/>
              </a:spcBef>
            </a:pPr>
            <a:r>
              <a:rPr lang="en-ZA" b="1" dirty="0"/>
              <a:t>Intervention choices</a:t>
            </a:r>
          </a:p>
          <a:p>
            <a:pPr>
              <a:spcBef>
                <a:spcPts val="0"/>
              </a:spcBef>
            </a:pPr>
            <a:endParaRPr lang="en-ZA" sz="1400" b="1" dirty="0"/>
          </a:p>
          <a:p>
            <a:pPr>
              <a:spcBef>
                <a:spcPts val="0"/>
              </a:spcBef>
            </a:pPr>
            <a:r>
              <a:rPr lang="en-ZA" b="1" dirty="0"/>
              <a:t>Planning for a marathon, not a sprint</a:t>
            </a:r>
          </a:p>
          <a:p>
            <a:pPr>
              <a:spcBef>
                <a:spcPts val="0"/>
              </a:spcBef>
            </a:pPr>
            <a:endParaRPr lang="en-ZA" sz="1400" b="1" dirty="0"/>
          </a:p>
          <a:p>
            <a:pPr>
              <a:spcBef>
                <a:spcPts val="0"/>
              </a:spcBef>
            </a:pPr>
            <a:r>
              <a:rPr lang="en-ZA" b="1" dirty="0"/>
              <a:t>Conclusion - Five key lessons from epidemics in Africa</a:t>
            </a:r>
            <a:endParaRPr lang="en-ZA" dirty="0"/>
          </a:p>
          <a:p>
            <a:pPr>
              <a:spcBef>
                <a:spcPts val="0"/>
              </a:spcBef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3006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E6ED723-95E2-46C4-9BF2-55A500547489}"/>
              </a:ext>
            </a:extLst>
          </p:cNvPr>
          <p:cNvSpPr>
            <a:spLocks noChangeAspect="1"/>
          </p:cNvSpPr>
          <p:nvPr/>
        </p:nvSpPr>
        <p:spPr>
          <a:xfrm>
            <a:off x="9369652" y="2913604"/>
            <a:ext cx="1979186" cy="1933697"/>
          </a:xfrm>
          <a:prstGeom prst="ellipse">
            <a:avLst/>
          </a:prstGeom>
          <a:gradFill flip="none" rotWithShape="1">
            <a:gsLst>
              <a:gs pos="0">
                <a:srgbClr val="E20004">
                  <a:shade val="30000"/>
                  <a:satMod val="115000"/>
                </a:srgbClr>
              </a:gs>
              <a:gs pos="50000">
                <a:srgbClr val="E20004">
                  <a:shade val="67500"/>
                  <a:satMod val="115000"/>
                </a:srgbClr>
              </a:gs>
              <a:gs pos="100000">
                <a:srgbClr val="E2000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37C7FC-055E-4D23-8BC7-B3E883BB3265}"/>
              </a:ext>
            </a:extLst>
          </p:cNvPr>
          <p:cNvSpPr>
            <a:spLocks noChangeAspect="1"/>
          </p:cNvSpPr>
          <p:nvPr/>
        </p:nvSpPr>
        <p:spPr>
          <a:xfrm>
            <a:off x="2545576" y="4661536"/>
            <a:ext cx="1979186" cy="1933697"/>
          </a:xfrm>
          <a:prstGeom prst="ellipse">
            <a:avLst/>
          </a:prstGeom>
          <a:gradFill flip="none" rotWithShape="1">
            <a:gsLst>
              <a:gs pos="0">
                <a:srgbClr val="E20004">
                  <a:shade val="30000"/>
                  <a:satMod val="115000"/>
                </a:srgbClr>
              </a:gs>
              <a:gs pos="50000">
                <a:srgbClr val="E20004">
                  <a:shade val="67500"/>
                  <a:satMod val="115000"/>
                </a:srgbClr>
              </a:gs>
              <a:gs pos="100000">
                <a:srgbClr val="E2000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1E7797-B459-4155-880E-F3CE7F56BD05}"/>
              </a:ext>
            </a:extLst>
          </p:cNvPr>
          <p:cNvSpPr>
            <a:spLocks noChangeAspect="1"/>
          </p:cNvSpPr>
          <p:nvPr/>
        </p:nvSpPr>
        <p:spPr>
          <a:xfrm>
            <a:off x="7791188" y="1136423"/>
            <a:ext cx="1979185" cy="1933695"/>
          </a:xfrm>
          <a:prstGeom prst="ellipse">
            <a:avLst/>
          </a:prstGeom>
          <a:gradFill flip="none" rotWithShape="1">
            <a:gsLst>
              <a:gs pos="0">
                <a:srgbClr val="E20004">
                  <a:shade val="30000"/>
                  <a:satMod val="115000"/>
                </a:srgbClr>
              </a:gs>
              <a:gs pos="50000">
                <a:srgbClr val="E20004">
                  <a:shade val="67500"/>
                  <a:satMod val="115000"/>
                </a:srgbClr>
              </a:gs>
              <a:gs pos="100000">
                <a:srgbClr val="E2000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14F296-A9C4-4FA0-9D15-3E39C677B6DF}"/>
              </a:ext>
            </a:extLst>
          </p:cNvPr>
          <p:cNvSpPr>
            <a:spLocks noChangeAspect="1"/>
          </p:cNvSpPr>
          <p:nvPr/>
        </p:nvSpPr>
        <p:spPr>
          <a:xfrm>
            <a:off x="7766236" y="4713164"/>
            <a:ext cx="1979186" cy="1933697"/>
          </a:xfrm>
          <a:prstGeom prst="ellipse">
            <a:avLst/>
          </a:prstGeom>
          <a:gradFill flip="none" rotWithShape="1">
            <a:gsLst>
              <a:gs pos="0">
                <a:srgbClr val="E20004">
                  <a:shade val="30000"/>
                  <a:satMod val="115000"/>
                </a:srgbClr>
              </a:gs>
              <a:gs pos="50000">
                <a:srgbClr val="E20004">
                  <a:shade val="67500"/>
                  <a:satMod val="115000"/>
                </a:srgbClr>
              </a:gs>
              <a:gs pos="100000">
                <a:srgbClr val="E2000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7A9F4F-8F42-42F5-8858-A17B99381063}"/>
              </a:ext>
            </a:extLst>
          </p:cNvPr>
          <p:cNvSpPr>
            <a:spLocks noChangeAspect="1"/>
          </p:cNvSpPr>
          <p:nvPr/>
        </p:nvSpPr>
        <p:spPr>
          <a:xfrm>
            <a:off x="5145480" y="874302"/>
            <a:ext cx="1979186" cy="1933697"/>
          </a:xfrm>
          <a:prstGeom prst="ellipse">
            <a:avLst/>
          </a:prstGeom>
          <a:gradFill flip="none" rotWithShape="1">
            <a:gsLst>
              <a:gs pos="0">
                <a:srgbClr val="E20004">
                  <a:shade val="30000"/>
                  <a:satMod val="115000"/>
                </a:srgbClr>
              </a:gs>
              <a:gs pos="50000">
                <a:srgbClr val="E20004">
                  <a:shade val="67500"/>
                  <a:satMod val="115000"/>
                </a:srgbClr>
              </a:gs>
              <a:gs pos="100000">
                <a:srgbClr val="E2000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646109-E985-4958-BA6C-369C8E79E1A6}"/>
              </a:ext>
            </a:extLst>
          </p:cNvPr>
          <p:cNvSpPr>
            <a:spLocks noChangeAspect="1"/>
          </p:cNvSpPr>
          <p:nvPr/>
        </p:nvSpPr>
        <p:spPr>
          <a:xfrm>
            <a:off x="5195699" y="4813755"/>
            <a:ext cx="1979185" cy="1933697"/>
          </a:xfrm>
          <a:prstGeom prst="ellipse">
            <a:avLst/>
          </a:prstGeom>
          <a:gradFill flip="none" rotWithShape="1">
            <a:gsLst>
              <a:gs pos="0">
                <a:srgbClr val="E20004">
                  <a:shade val="30000"/>
                  <a:satMod val="115000"/>
                </a:srgbClr>
              </a:gs>
              <a:gs pos="50000">
                <a:srgbClr val="E20004">
                  <a:shade val="67500"/>
                  <a:satMod val="115000"/>
                </a:srgbClr>
              </a:gs>
              <a:gs pos="100000">
                <a:srgbClr val="E2000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B23D74-3A56-4DCE-9CAD-A9D05C3724B3}"/>
              </a:ext>
            </a:extLst>
          </p:cNvPr>
          <p:cNvSpPr>
            <a:spLocks noChangeAspect="1"/>
          </p:cNvSpPr>
          <p:nvPr/>
        </p:nvSpPr>
        <p:spPr>
          <a:xfrm>
            <a:off x="2534352" y="1125106"/>
            <a:ext cx="1979186" cy="1933697"/>
          </a:xfrm>
          <a:prstGeom prst="ellipse">
            <a:avLst/>
          </a:prstGeom>
          <a:gradFill flip="none" rotWithShape="1">
            <a:gsLst>
              <a:gs pos="0">
                <a:srgbClr val="E20004">
                  <a:shade val="30000"/>
                  <a:satMod val="115000"/>
                </a:srgbClr>
              </a:gs>
              <a:gs pos="50000">
                <a:srgbClr val="E20004">
                  <a:shade val="67500"/>
                  <a:satMod val="115000"/>
                </a:srgbClr>
              </a:gs>
              <a:gs pos="100000">
                <a:srgbClr val="E2000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992286E-2B1F-4DB4-AF73-AA19496FD9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925"/>
            <a:ext cx="12192000" cy="8826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 choices: Covid-19 prevention toolbox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523358D-8AF9-4C0B-8519-3BA4737742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43013"/>
            <a:ext cx="2514600" cy="54927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1600" b="1" dirty="0">
                <a:solidFill>
                  <a:schemeClr val="bg1"/>
                </a:solidFill>
              </a:rPr>
              <a:t>Social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ZA" sz="1600" b="1" dirty="0">
                <a:solidFill>
                  <a:schemeClr val="bg1"/>
                </a:solidFill>
              </a:rPr>
              <a:t>distancing </a:t>
            </a:r>
          </a:p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ZA" sz="1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ZA" sz="16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DBA4C7-4963-49DE-A5B0-D0A7AA0F9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90" y="3019232"/>
            <a:ext cx="2867025" cy="15906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F91266-E243-4CAC-B233-2B82ED01CCDA}"/>
              </a:ext>
            </a:extLst>
          </p:cNvPr>
          <p:cNvSpPr/>
          <p:nvPr/>
        </p:nvSpPr>
        <p:spPr>
          <a:xfrm>
            <a:off x="5052182" y="1098753"/>
            <a:ext cx="21916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hygiene practices - hand washing / sanitizing</a:t>
            </a:r>
          </a:p>
          <a:p>
            <a:pPr marL="514350" indent="-514350" algn="ctr">
              <a:buFont typeface="+mj-lt"/>
              <a:buAutoNum type="arabicPeriod"/>
            </a:pPr>
            <a:endParaRPr lang="en-ZA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D61CEE-39C4-4BBA-9F49-711ACD7054F1}"/>
              </a:ext>
            </a:extLst>
          </p:cNvPr>
          <p:cNvSpPr/>
          <p:nvPr/>
        </p:nvSpPr>
        <p:spPr>
          <a:xfrm>
            <a:off x="7894936" y="4801196"/>
            <a:ext cx="1780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 screening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C07084-DB7F-4840-AA32-2C45D18FE4DD}"/>
              </a:ext>
            </a:extLst>
          </p:cNvPr>
          <p:cNvSpPr/>
          <p:nvPr/>
        </p:nvSpPr>
        <p:spPr>
          <a:xfrm>
            <a:off x="7924120" y="1358942"/>
            <a:ext cx="1723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 masks &amp; cough etiquette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912762-EA79-4765-907B-530DD69F520F}"/>
              </a:ext>
            </a:extLst>
          </p:cNvPr>
          <p:cNvSpPr/>
          <p:nvPr/>
        </p:nvSpPr>
        <p:spPr>
          <a:xfrm>
            <a:off x="9312882" y="2977889"/>
            <a:ext cx="20927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 </a:t>
            </a:r>
          </a:p>
          <a:p>
            <a:pPr algn="ctr"/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cleaning &amp; fresh air ventilation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399CD-82AF-44BD-B3D3-F757EEC7FEDD}"/>
              </a:ext>
            </a:extLst>
          </p:cNvPr>
          <p:cNvSpPr/>
          <p:nvPr/>
        </p:nvSpPr>
        <p:spPr>
          <a:xfrm>
            <a:off x="2540883" y="4776115"/>
            <a:ext cx="2047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</a:t>
            </a:r>
          </a:p>
          <a:p>
            <a:pPr algn="ctr"/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PPE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5B3786-2C26-4E55-880D-8B72E1124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15" y="1894986"/>
            <a:ext cx="1824989" cy="1025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7A3574-815C-48C3-A1BD-7D58EA9E2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97" y="1801214"/>
            <a:ext cx="1047565" cy="1047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30FABF72-24C2-4B3B-92B3-A891D6426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6"/>
          <a:stretch/>
        </p:blipFill>
        <p:spPr>
          <a:xfrm>
            <a:off x="7839865" y="1907686"/>
            <a:ext cx="1646405" cy="1114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FF6953A4-A20B-464D-8AFE-C8CD8E381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52" y="5861723"/>
            <a:ext cx="1130477" cy="528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9B1D8D-C82F-4AD5-9790-650CDAD1F734}"/>
              </a:ext>
            </a:extLst>
          </p:cNvPr>
          <p:cNvSpPr/>
          <p:nvPr/>
        </p:nvSpPr>
        <p:spPr>
          <a:xfrm>
            <a:off x="5230336" y="4934735"/>
            <a:ext cx="191448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Lockdown (extreme form of social distancing)</a:t>
            </a:r>
          </a:p>
          <a:p>
            <a:pPr marL="514350" indent="-514350" algn="ctr">
              <a:buFont typeface="+mj-lt"/>
              <a:buAutoNum type="arabicPeriod"/>
            </a:pPr>
            <a:endParaRPr lang="en-Z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picture containing food&#10;&#10;Description automatically generated">
            <a:extLst>
              <a:ext uri="{FF2B5EF4-FFF2-40B4-BE49-F238E27FC236}">
                <a16:creationId xmlns:a16="http://schemas.microsoft.com/office/drawing/2014/main" id="{79D2DCFF-4791-4D17-8C98-0DE4B28A21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53"/>
          <a:stretch/>
        </p:blipFill>
        <p:spPr>
          <a:xfrm>
            <a:off x="8446479" y="1934590"/>
            <a:ext cx="1262741" cy="999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 descr="A picture containing people, man, woman, group&#10;&#10;Description automatically generated">
            <a:extLst>
              <a:ext uri="{FF2B5EF4-FFF2-40B4-BE49-F238E27FC236}">
                <a16:creationId xmlns:a16="http://schemas.microsoft.com/office/drawing/2014/main" id="{9B8537AD-D383-4B3C-AE32-9AC37C275A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36" y="3887565"/>
            <a:ext cx="1492935" cy="963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2916F8-870D-4049-9388-D83231A3202E}"/>
              </a:ext>
            </a:extLst>
          </p:cNvPr>
          <p:cNvCxnSpPr>
            <a:cxnSpLocks/>
          </p:cNvCxnSpPr>
          <p:nvPr/>
        </p:nvCxnSpPr>
        <p:spPr>
          <a:xfrm flipV="1">
            <a:off x="6169970" y="2811479"/>
            <a:ext cx="1428" cy="20775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BC08A6-E64E-4834-A160-ADADE1445E7F}"/>
              </a:ext>
            </a:extLst>
          </p:cNvPr>
          <p:cNvCxnSpPr>
            <a:cxnSpLocks/>
          </p:cNvCxnSpPr>
          <p:nvPr/>
        </p:nvCxnSpPr>
        <p:spPr>
          <a:xfrm flipV="1">
            <a:off x="7019395" y="2515027"/>
            <a:ext cx="766913" cy="54551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FE009DE-7075-48E7-8DEE-80ADD6FCE0E4}"/>
              </a:ext>
            </a:extLst>
          </p:cNvPr>
          <p:cNvCxnSpPr>
            <a:cxnSpLocks/>
          </p:cNvCxnSpPr>
          <p:nvPr/>
        </p:nvCxnSpPr>
        <p:spPr>
          <a:xfrm>
            <a:off x="7627726" y="3801725"/>
            <a:ext cx="157590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0DA4014-3E61-4CEA-8065-5F355FBF66D6}"/>
              </a:ext>
            </a:extLst>
          </p:cNvPr>
          <p:cNvCxnSpPr>
            <a:cxnSpLocks/>
          </p:cNvCxnSpPr>
          <p:nvPr/>
        </p:nvCxnSpPr>
        <p:spPr>
          <a:xfrm>
            <a:off x="7143829" y="4426363"/>
            <a:ext cx="613790" cy="5083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636DDD7-034B-4440-935C-072C14B51A14}"/>
              </a:ext>
            </a:extLst>
          </p:cNvPr>
          <p:cNvCxnSpPr>
            <a:cxnSpLocks/>
            <a:stCxn id="13" idx="2"/>
            <a:endCxn id="9" idx="0"/>
          </p:cNvCxnSpPr>
          <p:nvPr/>
        </p:nvCxnSpPr>
        <p:spPr>
          <a:xfrm>
            <a:off x="6180003" y="4609907"/>
            <a:ext cx="5289" cy="2038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CBCD189-D412-485A-83DF-4DC819D854B0}"/>
              </a:ext>
            </a:extLst>
          </p:cNvPr>
          <p:cNvCxnSpPr>
            <a:cxnSpLocks/>
          </p:cNvCxnSpPr>
          <p:nvPr/>
        </p:nvCxnSpPr>
        <p:spPr>
          <a:xfrm flipH="1" flipV="1">
            <a:off x="4607944" y="2521935"/>
            <a:ext cx="587756" cy="538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38B5803-C540-4ABF-82FA-36DA4F07162B}"/>
              </a:ext>
            </a:extLst>
          </p:cNvPr>
          <p:cNvCxnSpPr>
            <a:cxnSpLocks/>
          </p:cNvCxnSpPr>
          <p:nvPr/>
        </p:nvCxnSpPr>
        <p:spPr>
          <a:xfrm flipH="1">
            <a:off x="4599147" y="4430387"/>
            <a:ext cx="527935" cy="469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32334779-5F72-4B41-9017-82C91B23EA39}"/>
              </a:ext>
            </a:extLst>
          </p:cNvPr>
          <p:cNvSpPr>
            <a:spLocks noChangeAspect="1"/>
          </p:cNvSpPr>
          <p:nvPr/>
        </p:nvSpPr>
        <p:spPr>
          <a:xfrm>
            <a:off x="760043" y="2917052"/>
            <a:ext cx="1979186" cy="1933697"/>
          </a:xfrm>
          <a:prstGeom prst="ellipse">
            <a:avLst/>
          </a:prstGeom>
          <a:gradFill flip="none" rotWithShape="1">
            <a:gsLst>
              <a:gs pos="0">
                <a:srgbClr val="E20004">
                  <a:shade val="30000"/>
                  <a:satMod val="115000"/>
                </a:srgbClr>
              </a:gs>
              <a:gs pos="50000">
                <a:srgbClr val="E20004">
                  <a:shade val="67500"/>
                  <a:satMod val="115000"/>
                </a:srgbClr>
              </a:gs>
              <a:gs pos="100000">
                <a:srgbClr val="E20004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4F18A5-3018-4159-9133-C26E008F60D4}"/>
              </a:ext>
            </a:extLst>
          </p:cNvPr>
          <p:cNvSpPr/>
          <p:nvPr/>
        </p:nvSpPr>
        <p:spPr>
          <a:xfrm>
            <a:off x="774944" y="2918180"/>
            <a:ext cx="19268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ZA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esting</a:t>
            </a:r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Z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isolation, quarantine &amp; contact tracing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3F1A16-712B-4A76-BA83-61F6364029AA}"/>
              </a:ext>
            </a:extLst>
          </p:cNvPr>
          <p:cNvCxnSpPr>
            <a:cxnSpLocks/>
          </p:cNvCxnSpPr>
          <p:nvPr/>
        </p:nvCxnSpPr>
        <p:spPr>
          <a:xfrm flipH="1">
            <a:off x="2913191" y="3800199"/>
            <a:ext cx="17522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hat, food&#10;&#10;Description automatically generated">
            <a:extLst>
              <a:ext uri="{FF2B5EF4-FFF2-40B4-BE49-F238E27FC236}">
                <a16:creationId xmlns:a16="http://schemas.microsoft.com/office/drawing/2014/main" id="{0EA55D7D-8E0B-40B2-BD6E-2967C4CCB1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r="16917"/>
          <a:stretch/>
        </p:blipFill>
        <p:spPr>
          <a:xfrm>
            <a:off x="1047677" y="3854191"/>
            <a:ext cx="1321435" cy="983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 descr="A picture containing device, drawing&#10;&#10;Description automatically generated">
            <a:extLst>
              <a:ext uri="{FF2B5EF4-FFF2-40B4-BE49-F238E27FC236}">
                <a16:creationId xmlns:a16="http://schemas.microsoft.com/office/drawing/2014/main" id="{804D2E1E-22AE-4906-8099-BF11BAA0C5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r="17774"/>
          <a:stretch/>
        </p:blipFill>
        <p:spPr>
          <a:xfrm>
            <a:off x="2758396" y="5206973"/>
            <a:ext cx="1474368" cy="1397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C9981E-D27D-4BFC-AB22-BD0998A9A6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 b="10666"/>
          <a:stretch/>
        </p:blipFill>
        <p:spPr>
          <a:xfrm>
            <a:off x="8076955" y="5301702"/>
            <a:ext cx="1414485" cy="1259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537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F5A60A-B52C-4038-A8B8-89D373A0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</p:spPr>
        <p:txBody>
          <a:bodyPr/>
          <a:lstStyle/>
          <a:p>
            <a:r>
              <a:rPr lang="en-ZA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DDE717-A412-445B-9515-30C7BDB5C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062" y="1219200"/>
            <a:ext cx="9368852" cy="49327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ZA" b="1" dirty="0"/>
              <a:t>Learning from the past….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b="1" dirty="0"/>
              <a:t>	 ….. to better prepare interventions for future pandemics</a:t>
            </a:r>
          </a:p>
          <a:p>
            <a:pPr>
              <a:spcBef>
                <a:spcPts val="0"/>
              </a:spcBef>
            </a:pPr>
            <a:endParaRPr lang="en-ZA" sz="1400" b="1" dirty="0"/>
          </a:p>
          <a:p>
            <a:pPr>
              <a:spcBef>
                <a:spcPts val="0"/>
              </a:spcBef>
            </a:pPr>
            <a:r>
              <a:rPr lang="en-ZA" b="1" dirty="0"/>
              <a:t>Drawing on epidemic experiences in Africa</a:t>
            </a:r>
          </a:p>
          <a:p>
            <a:pPr lvl="1">
              <a:spcBef>
                <a:spcPts val="0"/>
              </a:spcBef>
            </a:pPr>
            <a:r>
              <a:rPr lang="en-ZA" sz="2400" dirty="0"/>
              <a:t>Ebola</a:t>
            </a:r>
          </a:p>
          <a:p>
            <a:pPr lvl="1">
              <a:spcBef>
                <a:spcPts val="0"/>
              </a:spcBef>
            </a:pPr>
            <a:r>
              <a:rPr lang="en-ZA" sz="2400" dirty="0"/>
              <a:t>HIV</a:t>
            </a:r>
          </a:p>
          <a:p>
            <a:pPr lvl="1">
              <a:spcBef>
                <a:spcPts val="0"/>
              </a:spcBef>
            </a:pPr>
            <a:r>
              <a:rPr lang="en-ZA" sz="2400" dirty="0"/>
              <a:t>Covid-19</a:t>
            </a:r>
          </a:p>
          <a:p>
            <a:pPr>
              <a:spcBef>
                <a:spcPts val="0"/>
              </a:spcBef>
            </a:pPr>
            <a:endParaRPr lang="en-US" sz="1400" b="1" dirty="0"/>
          </a:p>
          <a:p>
            <a:pPr>
              <a:spcBef>
                <a:spcPts val="0"/>
              </a:spcBef>
            </a:pPr>
            <a:r>
              <a:rPr lang="en-US" b="1" dirty="0"/>
              <a:t>Key lessons on interventions for future pandemics</a:t>
            </a:r>
          </a:p>
          <a:p>
            <a:pPr>
              <a:spcBef>
                <a:spcPts val="0"/>
              </a:spcBef>
            </a:pPr>
            <a:endParaRPr lang="en-ZA" sz="1400" b="1" dirty="0"/>
          </a:p>
          <a:p>
            <a:pPr>
              <a:spcBef>
                <a:spcPts val="0"/>
              </a:spcBef>
            </a:pPr>
            <a:r>
              <a:rPr lang="en-ZA" b="1" dirty="0"/>
              <a:t>Intervention choices</a:t>
            </a:r>
          </a:p>
          <a:p>
            <a:pPr>
              <a:spcBef>
                <a:spcPts val="0"/>
              </a:spcBef>
            </a:pPr>
            <a:endParaRPr lang="en-ZA" sz="1400" b="1" dirty="0"/>
          </a:p>
          <a:p>
            <a:pPr>
              <a:spcBef>
                <a:spcPts val="0"/>
              </a:spcBef>
            </a:pPr>
            <a:r>
              <a:rPr lang="en-ZA" b="1" dirty="0"/>
              <a:t>Planning for a marathon, not a sprint</a:t>
            </a:r>
          </a:p>
          <a:p>
            <a:pPr>
              <a:spcBef>
                <a:spcPts val="0"/>
              </a:spcBef>
            </a:pPr>
            <a:endParaRPr lang="en-ZA" sz="1400" b="1" dirty="0"/>
          </a:p>
          <a:p>
            <a:pPr>
              <a:spcBef>
                <a:spcPts val="0"/>
              </a:spcBef>
            </a:pPr>
            <a:r>
              <a:rPr lang="en-ZA" b="1" dirty="0"/>
              <a:t>Conclusion - Five key lessons from epidemics in Africa</a:t>
            </a:r>
            <a:endParaRPr lang="en-ZA" dirty="0"/>
          </a:p>
          <a:p>
            <a:pPr>
              <a:spcBef>
                <a:spcPts val="0"/>
              </a:spcBef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7507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2457737" y="6556366"/>
            <a:ext cx="7169271" cy="2308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i="1" dirty="0">
                <a:solidFill>
                  <a:srgbClr val="000000"/>
                </a:solidFill>
                <a:latin typeface="Calibri"/>
              </a:rPr>
              <a:t>Note: PMTCT, Screening transfusions, Harm reduction, Universal precautions, etc. have not been included –  this is on sexual transmission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32930" y="3968846"/>
            <a:ext cx="3592248" cy="2536059"/>
            <a:chOff x="4682569" y="3629245"/>
            <a:chExt cx="3592248" cy="2536059"/>
          </a:xfrm>
        </p:grpSpPr>
        <p:cxnSp>
          <p:nvCxnSpPr>
            <p:cNvPr id="83" name="Straight Arrow Connector 82"/>
            <p:cNvCxnSpPr>
              <a:cxnSpLocks/>
            </p:cNvCxnSpPr>
            <p:nvPr/>
          </p:nvCxnSpPr>
          <p:spPr>
            <a:xfrm>
              <a:off x="4682569" y="3629245"/>
              <a:ext cx="1251313" cy="135976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 Box 33"/>
            <p:cNvSpPr txBox="1">
              <a:spLocks noChangeArrowheads="1"/>
            </p:cNvSpPr>
            <p:nvPr/>
          </p:nvSpPr>
          <p:spPr bwMode="auto">
            <a:xfrm>
              <a:off x="5610521" y="4932565"/>
              <a:ext cx="1920537" cy="701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ZA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Behavioural Intervention</a:t>
              </a:r>
              <a:endPara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 Box 41"/>
            <p:cNvSpPr txBox="1">
              <a:spLocks noChangeArrowheads="1"/>
            </p:cNvSpPr>
            <p:nvPr/>
          </p:nvSpPr>
          <p:spPr bwMode="auto">
            <a:xfrm>
              <a:off x="5754537" y="5518973"/>
              <a:ext cx="18221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Tx/>
                <a:buChar char="-"/>
                <a:defRPr/>
              </a:pPr>
              <a:r>
                <a:rPr lang="en-ZA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Abstinence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en-ZA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Faithful</a:t>
              </a:r>
            </a:p>
          </p:txBody>
        </p:sp>
        <p:pic>
          <p:nvPicPr>
            <p:cNvPr id="63" name="Picture 62" descr="ABC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9031" y="5274091"/>
              <a:ext cx="785786" cy="6587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021717" y="3689151"/>
            <a:ext cx="4016900" cy="1379508"/>
            <a:chOff x="5033722" y="3442918"/>
            <a:chExt cx="4016900" cy="1379508"/>
          </a:xfrm>
        </p:grpSpPr>
        <p:sp>
          <p:nvSpPr>
            <p:cNvPr id="19" name="Text Box 29"/>
            <p:cNvSpPr txBox="1">
              <a:spLocks noChangeArrowheads="1"/>
            </p:cNvSpPr>
            <p:nvPr/>
          </p:nvSpPr>
          <p:spPr bwMode="auto">
            <a:xfrm>
              <a:off x="6091337" y="3701656"/>
              <a:ext cx="216058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ZA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HIV Counselling and Testing</a:t>
              </a:r>
              <a:endPara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6386326" y="4360761"/>
              <a:ext cx="2571768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Coates T, Lancet 2000</a:t>
              </a:r>
            </a:p>
            <a:p>
              <a:pPr>
                <a:defRPr/>
              </a:pPr>
              <a:r>
                <a:rPr lang="en-US" sz="12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Sweat M, Lancet 2011</a:t>
              </a:r>
            </a:p>
          </p:txBody>
        </p:sp>
        <p:pic>
          <p:nvPicPr>
            <p:cNvPr id="2050" name="Picture 2" descr="C&amp;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47346" y="3914827"/>
              <a:ext cx="803276" cy="53716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</p:pic>
        <p:cxnSp>
          <p:nvCxnSpPr>
            <p:cNvPr id="86" name="Straight Arrow Connector 85"/>
            <p:cNvCxnSpPr>
              <a:cxnSpLocks/>
            </p:cNvCxnSpPr>
            <p:nvPr/>
          </p:nvCxnSpPr>
          <p:spPr>
            <a:xfrm>
              <a:off x="5033722" y="3442918"/>
              <a:ext cx="1092091" cy="487285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61382" y="3106669"/>
            <a:ext cx="3823232" cy="571504"/>
            <a:chOff x="5035048" y="2714620"/>
            <a:chExt cx="3823232" cy="571504"/>
          </a:xfrm>
        </p:grpSpPr>
        <p:grpSp>
          <p:nvGrpSpPr>
            <p:cNvPr id="67" name="Group 66"/>
            <p:cNvGrpSpPr/>
            <p:nvPr/>
          </p:nvGrpSpPr>
          <p:grpSpPr>
            <a:xfrm>
              <a:off x="6354249" y="2714620"/>
              <a:ext cx="2504031" cy="571504"/>
              <a:chOff x="6043269" y="2714620"/>
              <a:chExt cx="2504031" cy="571504"/>
            </a:xfrm>
          </p:grpSpPr>
          <p:pic>
            <p:nvPicPr>
              <p:cNvPr id="60" name="Picture 59" descr="Male_Condom.jpg"/>
              <p:cNvPicPr>
                <a:picLocks noChangeAspect="1"/>
              </p:cNvPicPr>
              <p:nvPr/>
            </p:nvPicPr>
            <p:blipFill>
              <a:blip r:embed="rId5" cstate="print"/>
              <a:srcRect t="9821" r="26897"/>
              <a:stretch>
                <a:fillRect/>
              </a:stretch>
            </p:blipFill>
            <p:spPr>
              <a:xfrm>
                <a:off x="7929586" y="2714620"/>
                <a:ext cx="617714" cy="571504"/>
              </a:xfrm>
              <a:prstGeom prst="rect">
                <a:avLst/>
              </a:prstGeom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6043269" y="2816725"/>
                <a:ext cx="18261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ZA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Male Condoms</a:t>
                </a:r>
                <a:endParaRPr lang="en-U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8" name="Straight Arrow Connector 87"/>
            <p:cNvCxnSpPr>
              <a:cxnSpLocks/>
              <a:endCxn id="61" idx="1"/>
            </p:cNvCxnSpPr>
            <p:nvPr/>
          </p:nvCxnSpPr>
          <p:spPr>
            <a:xfrm>
              <a:off x="5035048" y="3000372"/>
              <a:ext cx="1319201" cy="1019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7055753" y="2051382"/>
            <a:ext cx="3876413" cy="1049594"/>
            <a:chOff x="5142455" y="1857364"/>
            <a:chExt cx="3644387" cy="962095"/>
          </a:xfrm>
        </p:grpSpPr>
        <p:grpSp>
          <p:nvGrpSpPr>
            <p:cNvPr id="68" name="Group 67"/>
            <p:cNvGrpSpPr/>
            <p:nvPr/>
          </p:nvGrpSpPr>
          <p:grpSpPr>
            <a:xfrm>
              <a:off x="6125813" y="1857364"/>
              <a:ext cx="2661029" cy="572400"/>
              <a:chOff x="5706487" y="1571612"/>
              <a:chExt cx="2661029" cy="572400"/>
            </a:xfrm>
          </p:grpSpPr>
          <p:pic>
            <p:nvPicPr>
              <p:cNvPr id="59" name="Picture 58" descr="female_condoms_1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858148" y="1571612"/>
                <a:ext cx="509368" cy="572400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5706487" y="1697641"/>
                <a:ext cx="21082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ZA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Female Condoms</a:t>
                </a:r>
                <a:endParaRPr lang="en-U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0" name="Straight Arrow Connector 89"/>
            <p:cNvCxnSpPr>
              <a:cxnSpLocks/>
            </p:cNvCxnSpPr>
            <p:nvPr/>
          </p:nvCxnSpPr>
          <p:spPr>
            <a:xfrm flipV="1">
              <a:off x="5142455" y="2254121"/>
              <a:ext cx="1021542" cy="565338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6545181" y="751515"/>
            <a:ext cx="4284367" cy="2027178"/>
            <a:chOff x="4705604" y="647072"/>
            <a:chExt cx="3704821" cy="2027178"/>
          </a:xfrm>
        </p:grpSpPr>
        <p:grpSp>
          <p:nvGrpSpPr>
            <p:cNvPr id="64" name="Group 63"/>
            <p:cNvGrpSpPr/>
            <p:nvPr/>
          </p:nvGrpSpPr>
          <p:grpSpPr>
            <a:xfrm>
              <a:off x="5648527" y="647072"/>
              <a:ext cx="2761898" cy="758987"/>
              <a:chOff x="3360950" y="428604"/>
              <a:chExt cx="2761898" cy="758987"/>
            </a:xfrm>
          </p:grpSpPr>
          <p:pic>
            <p:nvPicPr>
              <p:cNvPr id="40" name="Picture 5" descr="tablets 2"/>
              <p:cNvPicPr>
                <a:picLocks noChangeAspect="1" noChangeArrowheads="1"/>
              </p:cNvPicPr>
              <p:nvPr/>
            </p:nvPicPr>
            <p:blipFill>
              <a:blip r:embed="rId7"/>
              <a:srcRect t="3073" r="3345"/>
              <a:stretch>
                <a:fillRect/>
              </a:stretch>
            </p:blipFill>
            <p:spPr bwMode="auto">
              <a:xfrm>
                <a:off x="5405521" y="428604"/>
                <a:ext cx="695326" cy="758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>
                <a:off x="3360950" y="514254"/>
                <a:ext cx="208996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ZA" sz="20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Treatment of STIs</a:t>
                </a:r>
                <a:endPara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 Box 42"/>
              <p:cNvSpPr txBox="1">
                <a:spLocks noChangeArrowheads="1"/>
              </p:cNvSpPr>
              <p:nvPr/>
            </p:nvSpPr>
            <p:spPr bwMode="auto">
              <a:xfrm>
                <a:off x="3478081" y="855976"/>
                <a:ext cx="2644767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Grosskurth</a:t>
                </a:r>
                <a:r>
                  <a:rPr 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H, Lancet 2000</a:t>
                </a:r>
              </a:p>
            </p:txBody>
          </p:sp>
        </p:grpSp>
        <p:cxnSp>
          <p:nvCxnSpPr>
            <p:cNvPr id="92" name="Straight Arrow Connector 91"/>
            <p:cNvCxnSpPr/>
            <p:nvPr/>
          </p:nvCxnSpPr>
          <p:spPr>
            <a:xfrm flipV="1">
              <a:off x="4705604" y="1535418"/>
              <a:ext cx="1065695" cy="1138832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4903973" y="235504"/>
            <a:ext cx="2430462" cy="2157121"/>
            <a:chOff x="3286116" y="214290"/>
            <a:chExt cx="2430462" cy="2157121"/>
          </a:xfrm>
        </p:grpSpPr>
        <p:grpSp>
          <p:nvGrpSpPr>
            <p:cNvPr id="69" name="Group 68"/>
            <p:cNvGrpSpPr/>
            <p:nvPr/>
          </p:nvGrpSpPr>
          <p:grpSpPr>
            <a:xfrm>
              <a:off x="3286116" y="214290"/>
              <a:ext cx="2430462" cy="1293967"/>
              <a:chOff x="3071802" y="638224"/>
              <a:chExt cx="2430462" cy="1293967"/>
            </a:xfrm>
          </p:grpSpPr>
          <p:sp>
            <p:nvSpPr>
              <p:cNvPr id="36" name="Text Box 15"/>
              <p:cNvSpPr txBox="1">
                <a:spLocks noChangeArrowheads="1"/>
              </p:cNvSpPr>
              <p:nvPr/>
            </p:nvSpPr>
            <p:spPr bwMode="auto">
              <a:xfrm>
                <a:off x="3083172" y="638224"/>
                <a:ext cx="2004788" cy="701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ZA" sz="20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Male circumcision</a:t>
                </a:r>
                <a:endPara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8" name="Picture 17" descr="scalpel 2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906523" y="711097"/>
                <a:ext cx="573638" cy="579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 Box 42"/>
              <p:cNvSpPr txBox="1">
                <a:spLocks noChangeArrowheads="1"/>
              </p:cNvSpPr>
              <p:nvPr/>
            </p:nvSpPr>
            <p:spPr bwMode="auto">
              <a:xfrm>
                <a:off x="3071802" y="1285860"/>
                <a:ext cx="2430462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Auvert</a:t>
                </a:r>
                <a:r>
                  <a:rPr 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B, </a:t>
                </a:r>
                <a:r>
                  <a:rPr lang="en-US" sz="12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PloS</a:t>
                </a:r>
                <a:r>
                  <a:rPr 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Med 2005</a:t>
                </a:r>
              </a:p>
              <a:p>
                <a:pPr algn="ctr">
                  <a:defRPr/>
                </a:pPr>
                <a:r>
                  <a:rPr 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Gray R, Lancet 2007</a:t>
                </a:r>
              </a:p>
              <a:p>
                <a:pPr algn="ctr">
                  <a:defRPr/>
                </a:pPr>
                <a:r>
                  <a:rPr 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Bailey R, Lancet 2007</a:t>
                </a:r>
              </a:p>
            </p:txBody>
          </p:sp>
        </p:grpSp>
        <p:cxnSp>
          <p:nvCxnSpPr>
            <p:cNvPr id="95" name="Straight Arrow Connector 94"/>
            <p:cNvCxnSpPr/>
            <p:nvPr/>
          </p:nvCxnSpPr>
          <p:spPr>
            <a:xfrm rot="5400000" flipH="1" flipV="1">
              <a:off x="4051147" y="1938677"/>
              <a:ext cx="863153" cy="2316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801454" y="4154333"/>
            <a:ext cx="2671370" cy="2286930"/>
            <a:chOff x="3277454" y="4154333"/>
            <a:chExt cx="2671370" cy="2286930"/>
          </a:xfrm>
        </p:grpSpPr>
        <p:grpSp>
          <p:nvGrpSpPr>
            <p:cNvPr id="3" name="Group 2"/>
            <p:cNvGrpSpPr/>
            <p:nvPr/>
          </p:nvGrpSpPr>
          <p:grpSpPr>
            <a:xfrm>
              <a:off x="3277454" y="5197221"/>
              <a:ext cx="2671370" cy="1244042"/>
              <a:chOff x="3320569" y="5290036"/>
              <a:chExt cx="2671370" cy="1244042"/>
            </a:xfrm>
          </p:grpSpPr>
          <p:sp>
            <p:nvSpPr>
              <p:cNvPr id="31" name="Text Box 11"/>
              <p:cNvSpPr txBox="1">
                <a:spLocks noChangeArrowheads="1"/>
              </p:cNvSpPr>
              <p:nvPr/>
            </p:nvSpPr>
            <p:spPr bwMode="auto">
              <a:xfrm>
                <a:off x="3614386" y="5290036"/>
                <a:ext cx="2303307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ZA" sz="20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Treatment for prevention</a:t>
                </a:r>
                <a:endPara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2" descr="tablets 3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320569" y="5703139"/>
                <a:ext cx="666705" cy="793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42"/>
              <p:cNvSpPr txBox="1">
                <a:spLocks noChangeArrowheads="1"/>
              </p:cNvSpPr>
              <p:nvPr/>
            </p:nvSpPr>
            <p:spPr bwMode="auto">
              <a:xfrm>
                <a:off x="4032863" y="5887747"/>
                <a:ext cx="1959076" cy="6463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Cohen M, NEJM, 2011</a:t>
                </a:r>
              </a:p>
              <a:p>
                <a:pPr>
                  <a:defRPr/>
                </a:pPr>
                <a:r>
                  <a:rPr 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Donnell D, Lancet 2010</a:t>
                </a:r>
              </a:p>
              <a:p>
                <a:pPr>
                  <a:defRPr/>
                </a:pPr>
                <a:r>
                  <a:rPr lang="en-US" sz="12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Tanser</a:t>
                </a:r>
                <a:r>
                  <a:rPr 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Science 2013</a:t>
                </a:r>
              </a:p>
            </p:txBody>
          </p:sp>
        </p:grpSp>
        <p:cxnSp>
          <p:nvCxnSpPr>
            <p:cNvPr id="114" name="Straight Arrow Connector 113"/>
            <p:cNvCxnSpPr/>
            <p:nvPr/>
          </p:nvCxnSpPr>
          <p:spPr>
            <a:xfrm flipH="1">
              <a:off x="4559317" y="4154333"/>
              <a:ext cx="12683" cy="1146875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590013" y="1246189"/>
            <a:ext cx="3743246" cy="1794218"/>
            <a:chOff x="467544" y="860340"/>
            <a:chExt cx="3743246" cy="1579644"/>
          </a:xfrm>
        </p:grpSpPr>
        <p:grpSp>
          <p:nvGrpSpPr>
            <p:cNvPr id="45" name="Group 44"/>
            <p:cNvGrpSpPr/>
            <p:nvPr/>
          </p:nvGrpSpPr>
          <p:grpSpPr>
            <a:xfrm>
              <a:off x="467544" y="860340"/>
              <a:ext cx="2762261" cy="960895"/>
              <a:chOff x="3272668" y="978603"/>
              <a:chExt cx="2762261" cy="960895"/>
            </a:xfrm>
          </p:grpSpPr>
          <p:sp>
            <p:nvSpPr>
              <p:cNvPr id="47" name="Text Box 38"/>
              <p:cNvSpPr txBox="1">
                <a:spLocks noChangeArrowheads="1"/>
              </p:cNvSpPr>
              <p:nvPr/>
            </p:nvSpPr>
            <p:spPr bwMode="auto">
              <a:xfrm>
                <a:off x="3878402" y="978603"/>
                <a:ext cx="1868495" cy="623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ZA" sz="20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Microbicides</a:t>
                </a:r>
                <a:endParaRPr lang="en-ZA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:r>
                  <a:rPr lang="en-ZA" sz="20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women</a:t>
                </a:r>
                <a:endPara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 Box 42"/>
              <p:cNvSpPr txBox="1">
                <a:spLocks noChangeArrowheads="1"/>
              </p:cNvSpPr>
              <p:nvPr/>
            </p:nvSpPr>
            <p:spPr bwMode="auto">
              <a:xfrm>
                <a:off x="3272668" y="1695626"/>
                <a:ext cx="2762261" cy="24387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Abdool</a:t>
                </a:r>
                <a:r>
                  <a:rPr lang="en-US" sz="12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Karim Q, Science 2010</a:t>
                </a:r>
              </a:p>
            </p:txBody>
          </p:sp>
          <p:pic>
            <p:nvPicPr>
              <p:cNvPr id="49" name="Picture 48" descr="microbicide applicator.jp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309009" y="1081832"/>
                <a:ext cx="637688" cy="546967"/>
              </a:xfrm>
              <a:prstGeom prst="rect">
                <a:avLst/>
              </a:prstGeom>
            </p:spPr>
          </p:pic>
        </p:grpSp>
        <p:cxnSp>
          <p:nvCxnSpPr>
            <p:cNvPr id="46" name="Straight Arrow Connector 45"/>
            <p:cNvCxnSpPr/>
            <p:nvPr/>
          </p:nvCxnSpPr>
          <p:spPr>
            <a:xfrm flipH="1" flipV="1">
              <a:off x="2954184" y="1526745"/>
              <a:ext cx="1256606" cy="913239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30682" y="2471095"/>
            <a:ext cx="4271643" cy="1497751"/>
            <a:chOff x="122189" y="2577098"/>
            <a:chExt cx="4271643" cy="1497751"/>
          </a:xfrm>
        </p:grpSpPr>
        <p:cxnSp>
          <p:nvCxnSpPr>
            <p:cNvPr id="56" name="Straight Arrow Connector 55"/>
            <p:cNvCxnSpPr/>
            <p:nvPr/>
          </p:nvCxnSpPr>
          <p:spPr>
            <a:xfrm flipH="1">
              <a:off x="3169697" y="3444899"/>
              <a:ext cx="1224135" cy="0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/>
            <p:cNvGrpSpPr/>
            <p:nvPr/>
          </p:nvGrpSpPr>
          <p:grpSpPr>
            <a:xfrm>
              <a:off x="122189" y="2577098"/>
              <a:ext cx="3638430" cy="1497751"/>
              <a:chOff x="73883" y="4017258"/>
              <a:chExt cx="3638430" cy="1497751"/>
            </a:xfrm>
          </p:grpSpPr>
          <p:sp>
            <p:nvSpPr>
              <p:cNvPr id="77" name="Text Box 20"/>
              <p:cNvSpPr txBox="1">
                <a:spLocks noChangeArrowheads="1"/>
              </p:cNvSpPr>
              <p:nvPr/>
            </p:nvSpPr>
            <p:spPr bwMode="auto">
              <a:xfrm>
                <a:off x="431229" y="4017258"/>
                <a:ext cx="2652305" cy="70788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defRPr/>
                </a:pPr>
                <a:r>
                  <a:rPr lang="en-ZA" sz="2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Oral pre-exposure prophylaxis</a:t>
                </a:r>
                <a:endParaRPr lang="en-ZA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8" name="Picture 77" descr="Truvada.jpg"/>
              <p:cNvPicPr>
                <a:picLocks noChangeAspect="1"/>
              </p:cNvPicPr>
              <p:nvPr/>
            </p:nvPicPr>
            <p:blipFill>
              <a:blip r:embed="rId11" cstate="print"/>
              <a:srcRect l="17803" r="27273" b="4615"/>
              <a:stretch>
                <a:fillRect/>
              </a:stretch>
            </p:blipFill>
            <p:spPr>
              <a:xfrm>
                <a:off x="73883" y="4392568"/>
                <a:ext cx="661254" cy="790714"/>
              </a:xfrm>
              <a:prstGeom prst="rect">
                <a:avLst/>
              </a:prstGeom>
            </p:spPr>
          </p:pic>
          <p:sp>
            <p:nvSpPr>
              <p:cNvPr id="76" name="Text Box 42"/>
              <p:cNvSpPr txBox="1">
                <a:spLocks noChangeArrowheads="1"/>
              </p:cNvSpPr>
              <p:nvPr/>
            </p:nvSpPr>
            <p:spPr bwMode="auto">
              <a:xfrm>
                <a:off x="675516" y="4684012"/>
                <a:ext cx="3036797" cy="83099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00" b="1" dirty="0">
                    <a:solidFill>
                      <a:prstClr val="white">
                        <a:lumMod val="50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Grant R, NEJM 2010 (MSM)</a:t>
                </a:r>
              </a:p>
              <a:p>
                <a:pPr>
                  <a:defRPr/>
                </a:pPr>
                <a:r>
                  <a:rPr lang="en-US" sz="1200" b="1" dirty="0" err="1">
                    <a:solidFill>
                      <a:prstClr val="white">
                        <a:lumMod val="50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Baeten</a:t>
                </a:r>
                <a:r>
                  <a:rPr lang="en-US" sz="1200" b="1" dirty="0">
                    <a:solidFill>
                      <a:prstClr val="white">
                        <a:lumMod val="50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J , NEJM 2012 (Couples)</a:t>
                </a:r>
              </a:p>
              <a:p>
                <a:pPr>
                  <a:defRPr/>
                </a:pPr>
                <a:r>
                  <a:rPr lang="en-US" sz="1200" b="1" dirty="0">
                    <a:solidFill>
                      <a:prstClr val="white">
                        <a:lumMod val="50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Thigpen M, NEJM 2012 (Heterosexuals)</a:t>
                </a:r>
              </a:p>
              <a:p>
                <a:pPr>
                  <a:defRPr/>
                </a:pPr>
                <a:r>
                  <a:rPr lang="en-US" sz="1200" b="1" dirty="0" err="1">
                    <a:solidFill>
                      <a:prstClr val="white">
                        <a:lumMod val="50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Choopanya</a:t>
                </a:r>
                <a:r>
                  <a:rPr lang="en-US" sz="1200" b="1" dirty="0">
                    <a:solidFill>
                      <a:prstClr val="white">
                        <a:lumMod val="50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K, Lancet 2013 (IDU)</a:t>
                </a: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1773765" y="4083949"/>
            <a:ext cx="3672622" cy="2176706"/>
            <a:chOff x="823353" y="3862659"/>
            <a:chExt cx="3672622" cy="2176706"/>
          </a:xfrm>
        </p:grpSpPr>
        <p:sp>
          <p:nvSpPr>
            <p:cNvPr id="80" name="Text Box 20"/>
            <p:cNvSpPr txBox="1">
              <a:spLocks noChangeArrowheads="1"/>
            </p:cNvSpPr>
            <p:nvPr/>
          </p:nvSpPr>
          <p:spPr bwMode="auto">
            <a:xfrm>
              <a:off x="823353" y="5087973"/>
              <a:ext cx="2901950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ZA" sz="20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Exposure</a:t>
              </a:r>
            </a:p>
            <a:p>
              <a:pPr algn="ctr">
                <a:defRPr/>
              </a:pPr>
              <a:r>
                <a:rPr lang="en-ZA" sz="2000" b="1" dirty="0">
                  <a:solidFill>
                    <a:prstClr val="white">
                      <a:lumMod val="6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prophylaxis (PEP)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450610" y="5762366"/>
              <a:ext cx="15584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Scheckter</a:t>
              </a:r>
              <a:r>
                <a:rPr lang="en-US" sz="12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M, 2002 </a:t>
              </a:r>
              <a:endParaRPr lang="en-GB" sz="1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 descr="pep-cover.jp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11437" y="5152555"/>
              <a:ext cx="345923" cy="729897"/>
            </a:xfrm>
            <a:prstGeom prst="rect">
              <a:avLst/>
            </a:prstGeom>
          </p:spPr>
        </p:pic>
        <p:cxnSp>
          <p:nvCxnSpPr>
            <p:cNvPr id="84" name="Straight Arrow Connector 83"/>
            <p:cNvCxnSpPr>
              <a:cxnSpLocks/>
            </p:cNvCxnSpPr>
            <p:nvPr/>
          </p:nvCxnSpPr>
          <p:spPr>
            <a:xfrm flipH="1">
              <a:off x="3337623" y="3862659"/>
              <a:ext cx="1158352" cy="1481597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34"/>
          <p:cNvSpPr>
            <a:spLocks noChangeArrowheads="1"/>
          </p:cNvSpPr>
          <p:nvPr/>
        </p:nvSpPr>
        <p:spPr bwMode="auto">
          <a:xfrm>
            <a:off x="4872039" y="2368550"/>
            <a:ext cx="2376487" cy="19256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>
              <a:defRPr/>
            </a:pPr>
            <a:endParaRPr lang="en-ZA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35"/>
          <p:cNvSpPr txBox="1">
            <a:spLocks noChangeArrowheads="1"/>
          </p:cNvSpPr>
          <p:nvPr/>
        </p:nvSpPr>
        <p:spPr bwMode="auto">
          <a:xfrm>
            <a:off x="4791718" y="2439661"/>
            <a:ext cx="267949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ZA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</a:t>
            </a:r>
          </a:p>
          <a:p>
            <a:pPr algn="ctr">
              <a:spcBef>
                <a:spcPts val="600"/>
              </a:spcBef>
              <a:defRPr/>
            </a:pPr>
            <a:r>
              <a:rPr lang="en-ZA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</a:p>
          <a:p>
            <a:pPr algn="ctr">
              <a:spcBef>
                <a:spcPts val="600"/>
              </a:spcBef>
              <a:defRPr/>
            </a:pPr>
            <a:r>
              <a:rPr lang="en-ZA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toolbox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933180" y="3793905"/>
            <a:ext cx="4039995" cy="1300083"/>
            <a:chOff x="448914" y="3711621"/>
            <a:chExt cx="4039995" cy="1300083"/>
          </a:xfrm>
        </p:grpSpPr>
        <p:cxnSp>
          <p:nvCxnSpPr>
            <p:cNvPr id="66" name="Straight Arrow Connector 65"/>
            <p:cNvCxnSpPr>
              <a:cxnSpLocks/>
            </p:cNvCxnSpPr>
            <p:nvPr/>
          </p:nvCxnSpPr>
          <p:spPr bwMode="auto">
            <a:xfrm flipH="1">
              <a:off x="3112798" y="3711621"/>
              <a:ext cx="1376111" cy="792188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14" y="4116140"/>
              <a:ext cx="597042" cy="895564"/>
            </a:xfrm>
            <a:prstGeom prst="rect">
              <a:avLst/>
            </a:prstGeom>
          </p:spPr>
        </p:pic>
        <p:sp>
          <p:nvSpPr>
            <p:cNvPr id="71" name="Text Box 42"/>
            <p:cNvSpPr txBox="1">
              <a:spLocks noChangeArrowheads="1"/>
            </p:cNvSpPr>
            <p:nvPr/>
          </p:nvSpPr>
          <p:spPr bwMode="auto">
            <a:xfrm>
              <a:off x="1148401" y="4724771"/>
              <a:ext cx="1758836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b="1" dirty="0" err="1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Baeten</a:t>
              </a:r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J, NEJM 2016</a:t>
              </a:r>
            </a:p>
          </p:txBody>
        </p:sp>
        <p:sp>
          <p:nvSpPr>
            <p:cNvPr id="72" name="Text Box 20"/>
            <p:cNvSpPr txBox="1">
              <a:spLocks noChangeArrowheads="1"/>
            </p:cNvSpPr>
            <p:nvPr/>
          </p:nvSpPr>
          <p:spPr bwMode="auto">
            <a:xfrm>
              <a:off x="945882" y="4116140"/>
              <a:ext cx="2263482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ZA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Dapivirine intravaginal ring</a:t>
              </a:r>
              <a:endParaRPr lang="en-ZA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Title 3">
            <a:extLst>
              <a:ext uri="{FF2B5EF4-FFF2-40B4-BE49-F238E27FC236}">
                <a16:creationId xmlns:a16="http://schemas.microsoft.com/office/drawing/2014/main" id="{DF9FA205-C53A-4C7B-B8C5-4185BB80667E}"/>
              </a:ext>
            </a:extLst>
          </p:cNvPr>
          <p:cNvSpPr txBox="1">
            <a:spLocks/>
          </p:cNvSpPr>
          <p:nvPr/>
        </p:nvSpPr>
        <p:spPr>
          <a:xfrm>
            <a:off x="0" y="34286"/>
            <a:ext cx="5202325" cy="12029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 choices: HIV prevention toolbox</a:t>
            </a:r>
          </a:p>
        </p:txBody>
      </p:sp>
    </p:spTree>
    <p:extLst>
      <p:ext uri="{BB962C8B-B14F-4D97-AF65-F5344CB8AC3E}">
        <p14:creationId xmlns:p14="http://schemas.microsoft.com/office/powerpoint/2010/main" val="2121056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91EE3E-B458-423A-9E2A-C475563417A8}"/>
              </a:ext>
            </a:extLst>
          </p:cNvPr>
          <p:cNvSpPr txBox="1">
            <a:spLocks/>
          </p:cNvSpPr>
          <p:nvPr/>
        </p:nvSpPr>
        <p:spPr>
          <a:xfrm>
            <a:off x="1804657" y="308170"/>
            <a:ext cx="86460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evolving Covid-19 response </a:t>
            </a:r>
            <a:b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for a marathon – not a sprint</a:t>
            </a:r>
            <a:endParaRPr lang="en-ZA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CC4D3-550B-408E-903C-DB9B891BA6ED}"/>
              </a:ext>
            </a:extLst>
          </p:cNvPr>
          <p:cNvSpPr txBox="1"/>
          <p:nvPr/>
        </p:nvSpPr>
        <p:spPr>
          <a:xfrm>
            <a:off x="409113" y="1694347"/>
            <a:ext cx="2224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Virus spreading - trying to flatten the curve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4DF083-0860-4B36-AF0F-628F5A6C3655}"/>
              </a:ext>
            </a:extLst>
          </p:cNvPr>
          <p:cNvSpPr txBox="1"/>
          <p:nvPr/>
        </p:nvSpPr>
        <p:spPr>
          <a:xfrm>
            <a:off x="2975813" y="1694347"/>
            <a:ext cx="2483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Lifting some restrictions with  mitigation measures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E695D8-9D15-4D01-B86C-E5A069664B9B}"/>
              </a:ext>
            </a:extLst>
          </p:cNvPr>
          <p:cNvSpPr txBox="1"/>
          <p:nvPr/>
        </p:nvSpPr>
        <p:spPr>
          <a:xfrm>
            <a:off x="8567670" y="1716657"/>
            <a:ext cx="288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Sustained resumption of all activities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E0427-89E9-4727-A11F-FE1C72E1D52C}"/>
              </a:ext>
            </a:extLst>
          </p:cNvPr>
          <p:cNvSpPr txBox="1"/>
          <p:nvPr/>
        </p:nvSpPr>
        <p:spPr>
          <a:xfrm>
            <a:off x="5771742" y="1694347"/>
            <a:ext cx="248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Very low / sporadic transmission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5E3E210-F52C-455D-9A84-DA6DB68B335D}"/>
              </a:ext>
            </a:extLst>
          </p:cNvPr>
          <p:cNvSpPr txBox="1">
            <a:spLocks/>
          </p:cNvSpPr>
          <p:nvPr/>
        </p:nvSpPr>
        <p:spPr>
          <a:xfrm>
            <a:off x="935665" y="4412004"/>
            <a:ext cx="10292316" cy="2101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Planning - To live with Coronavirus threat until ~2021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Transitioning from “Anxiety to Self-efficacy” - empowering people for sustainable self-implementation of prevention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Enabling the new normal while mitigating risk of resurgence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75C9D1CA-CAC1-4FDB-9278-4096ACC35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915446"/>
              </p:ext>
            </p:extLst>
          </p:nvPr>
        </p:nvGraphicFramePr>
        <p:xfrm>
          <a:off x="409112" y="2095577"/>
          <a:ext cx="11600597" cy="2101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13D16DC-243A-48F7-BC1A-E482015FEC30}"/>
              </a:ext>
            </a:extLst>
          </p:cNvPr>
          <p:cNvSpPr txBox="1"/>
          <p:nvPr/>
        </p:nvSpPr>
        <p:spPr>
          <a:xfrm>
            <a:off x="4531896" y="3125296"/>
            <a:ext cx="49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E7BF415F-57A3-42A1-8BBC-0669C97A9ED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90373" y="2624607"/>
            <a:ext cx="12700" cy="2077452"/>
          </a:xfrm>
          <a:prstGeom prst="bentConnector3">
            <a:avLst>
              <a:gd name="adj1" fmla="val 1294732"/>
            </a:avLst>
          </a:prstGeom>
          <a:ln w="444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CE836E8-CFBA-45B0-8421-CEB6EEDED4DA}"/>
              </a:ext>
            </a:extLst>
          </p:cNvPr>
          <p:cNvSpPr txBox="1"/>
          <p:nvPr/>
        </p:nvSpPr>
        <p:spPr>
          <a:xfrm>
            <a:off x="6988121" y="3326543"/>
            <a:ext cx="49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44D49F9-F2CA-4CC1-8C2A-3BBD34D4FB7B}"/>
              </a:ext>
            </a:extLst>
          </p:cNvPr>
          <p:cNvCxnSpPr>
            <a:cxnSpLocks/>
          </p:cNvCxnSpPr>
          <p:nvPr/>
        </p:nvCxnSpPr>
        <p:spPr>
          <a:xfrm rot="5400000" flipH="1">
            <a:off x="4626014" y="879586"/>
            <a:ext cx="10232" cy="5594660"/>
          </a:xfrm>
          <a:prstGeom prst="bentConnector3">
            <a:avLst>
              <a:gd name="adj1" fmla="val -2634314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02E99EB-5963-4B39-B1FA-42A8F787AD28}"/>
              </a:ext>
            </a:extLst>
          </p:cNvPr>
          <p:cNvSpPr txBox="1"/>
          <p:nvPr/>
        </p:nvSpPr>
        <p:spPr>
          <a:xfrm>
            <a:off x="2478507" y="3131645"/>
            <a:ext cx="49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rgbClr val="FA484C"/>
                </a:solidFill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D7626-0164-4462-AE6C-F417D160C16D}"/>
              </a:ext>
            </a:extLst>
          </p:cNvPr>
          <p:cNvSpPr txBox="1"/>
          <p:nvPr/>
        </p:nvSpPr>
        <p:spPr>
          <a:xfrm>
            <a:off x="1310919" y="3316311"/>
            <a:ext cx="66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>
                <a:solidFill>
                  <a:srgbClr val="FA484C"/>
                </a:solidFill>
              </a:rPr>
              <a:t>a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5ED50BC8-2098-40EB-A5EA-EB677BF960AC}"/>
              </a:ext>
            </a:extLst>
          </p:cNvPr>
          <p:cNvCxnSpPr>
            <a:cxnSpLocks/>
            <a:stCxn id="28" idx="2"/>
            <a:endCxn id="26" idx="2"/>
          </p:cNvCxnSpPr>
          <p:nvPr/>
        </p:nvCxnSpPr>
        <p:spPr>
          <a:xfrm rot="5400000">
            <a:off x="5967391" y="-639633"/>
            <a:ext cx="12700" cy="8650553"/>
          </a:xfrm>
          <a:prstGeom prst="bentConnector3">
            <a:avLst>
              <a:gd name="adj1" fmla="val 3197016"/>
            </a:avLst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9BD3E76-1A2B-4FDF-AD40-7A6BAD02FDDC}"/>
              </a:ext>
            </a:extLst>
          </p:cNvPr>
          <p:cNvSpPr txBox="1"/>
          <p:nvPr/>
        </p:nvSpPr>
        <p:spPr>
          <a:xfrm>
            <a:off x="10044014" y="3316311"/>
            <a:ext cx="49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F7B0A2-8F36-400B-832D-83075A1818F8}"/>
              </a:ext>
            </a:extLst>
          </p:cNvPr>
          <p:cNvSpPr txBox="1"/>
          <p:nvPr/>
        </p:nvSpPr>
        <p:spPr>
          <a:xfrm>
            <a:off x="4512854" y="4150854"/>
            <a:ext cx="2920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Risk of reversion to epidemic state</a:t>
            </a:r>
          </a:p>
        </p:txBody>
      </p:sp>
    </p:spTree>
    <p:extLst>
      <p:ext uri="{BB962C8B-B14F-4D97-AF65-F5344CB8AC3E}">
        <p14:creationId xmlns:p14="http://schemas.microsoft.com/office/powerpoint/2010/main" val="1914353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708B537B-A5C0-4A8E-BA73-7B0644EA82E8}"/>
              </a:ext>
            </a:extLst>
          </p:cNvPr>
          <p:cNvSpPr txBox="1"/>
          <p:nvPr/>
        </p:nvSpPr>
        <p:spPr>
          <a:xfrm>
            <a:off x="8062749" y="4712729"/>
            <a:ext cx="3161910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Motivated communities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power for collective action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Ubuntu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“I am, because you are”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B2D3C-A4C5-4F1E-A534-FFBD33DCB9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5525" y="234753"/>
            <a:ext cx="10140950" cy="933517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Covid-19: Pivoting the prevention paradigm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ABB165-410A-4193-A34B-EFF01F0FCE76}"/>
              </a:ext>
            </a:extLst>
          </p:cNvPr>
          <p:cNvSpPr txBox="1"/>
          <p:nvPr/>
        </p:nvSpPr>
        <p:spPr>
          <a:xfrm>
            <a:off x="3387987" y="3816983"/>
            <a:ext cx="1584000" cy="400110"/>
          </a:xfrm>
          <a:prstGeom prst="rect">
            <a:avLst/>
          </a:prstGeom>
          <a:noFill/>
          <a:ln>
            <a:solidFill>
              <a:srgbClr val="ED1C2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Agency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5C53F-09F2-47CD-BFDB-8D9305BC52FD}"/>
              </a:ext>
            </a:extLst>
          </p:cNvPr>
          <p:cNvSpPr txBox="1"/>
          <p:nvPr/>
        </p:nvSpPr>
        <p:spPr>
          <a:xfrm>
            <a:off x="1087908" y="3816983"/>
            <a:ext cx="1493183" cy="410452"/>
          </a:xfrm>
          <a:prstGeom prst="rect">
            <a:avLst/>
          </a:prstGeom>
          <a:noFill/>
          <a:ln>
            <a:solidFill>
              <a:srgbClr val="ED1C2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Anxiety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13">
            <a:extLst>
              <a:ext uri="{FF2B5EF4-FFF2-40B4-BE49-F238E27FC236}">
                <a16:creationId xmlns:a16="http://schemas.microsoft.com/office/drawing/2014/main" id="{57F1D995-31EB-41EC-9CFB-B0B2C3D95DCF}"/>
              </a:ext>
            </a:extLst>
          </p:cNvPr>
          <p:cNvSpPr/>
          <p:nvPr/>
        </p:nvSpPr>
        <p:spPr>
          <a:xfrm>
            <a:off x="2823976" y="3838563"/>
            <a:ext cx="408474" cy="420278"/>
          </a:xfrm>
          <a:prstGeom prst="rightArrow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95031-887C-4E3F-A06E-421EAEF54CF6}"/>
              </a:ext>
            </a:extLst>
          </p:cNvPr>
          <p:cNvSpPr txBox="1"/>
          <p:nvPr/>
        </p:nvSpPr>
        <p:spPr>
          <a:xfrm>
            <a:off x="3303465" y="4384795"/>
            <a:ext cx="172137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power within people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F68B18-FB04-47EF-A86D-7CBDD933FE2D}"/>
              </a:ext>
            </a:extLst>
          </p:cNvPr>
          <p:cNvSpPr txBox="1"/>
          <p:nvPr/>
        </p:nvSpPr>
        <p:spPr>
          <a:xfrm>
            <a:off x="1144635" y="4465005"/>
            <a:ext cx="149318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Institutional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 people</a:t>
            </a:r>
          </a:p>
        </p:txBody>
      </p:sp>
      <p:sp>
        <p:nvSpPr>
          <p:cNvPr id="13" name="Right Arrow 18">
            <a:extLst>
              <a:ext uri="{FF2B5EF4-FFF2-40B4-BE49-F238E27FC236}">
                <a16:creationId xmlns:a16="http://schemas.microsoft.com/office/drawing/2014/main" id="{4E463CC9-8FF5-4E4A-A7AD-25273C877E8A}"/>
              </a:ext>
            </a:extLst>
          </p:cNvPr>
          <p:cNvSpPr/>
          <p:nvPr/>
        </p:nvSpPr>
        <p:spPr>
          <a:xfrm>
            <a:off x="2825345" y="5169499"/>
            <a:ext cx="408473" cy="42027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6551D-396C-4DDE-A561-A71442B93629}"/>
              </a:ext>
            </a:extLst>
          </p:cNvPr>
          <p:cNvSpPr txBox="1"/>
          <p:nvPr/>
        </p:nvSpPr>
        <p:spPr>
          <a:xfrm>
            <a:off x="5771897" y="4353238"/>
            <a:ext cx="1396181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Motivated individuals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power to act for prevention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DF22E7E-2AF9-4EF3-9A4D-7B2C5AA3D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58" r="76004" b="44480"/>
          <a:stretch/>
        </p:blipFill>
        <p:spPr>
          <a:xfrm>
            <a:off x="5701489" y="1905869"/>
            <a:ext cx="1673162" cy="19129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E2B5301-50D9-48C8-836C-3278318C9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78" t="60321" r="36326" b="1"/>
          <a:stretch/>
        </p:blipFill>
        <p:spPr>
          <a:xfrm>
            <a:off x="3456930" y="2057106"/>
            <a:ext cx="1486340" cy="15956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E3510E-2FC3-494B-9A6D-1D7CF163A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91" t="8895" r="37069" b="47050"/>
          <a:stretch/>
        </p:blipFill>
        <p:spPr>
          <a:xfrm>
            <a:off x="1119845" y="2071179"/>
            <a:ext cx="1493183" cy="1664233"/>
          </a:xfrm>
          <a:prstGeom prst="rect">
            <a:avLst/>
          </a:prstGeom>
        </p:spPr>
      </p:pic>
      <p:pic>
        <p:nvPicPr>
          <p:cNvPr id="28" name="Picture 27" descr="A picture containing shirt&#10;&#10;Description automatically generated">
            <a:extLst>
              <a:ext uri="{FF2B5EF4-FFF2-40B4-BE49-F238E27FC236}">
                <a16:creationId xmlns:a16="http://schemas.microsoft.com/office/drawing/2014/main" id="{0650F61B-486D-4F45-A8ED-F303D2F7E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02" t="37462" r="12189" b="32800"/>
          <a:stretch/>
        </p:blipFill>
        <p:spPr>
          <a:xfrm>
            <a:off x="6201008" y="2875235"/>
            <a:ext cx="736208" cy="3614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0D9A380-BFC6-4290-A4AC-CD44BF32B73E}"/>
              </a:ext>
            </a:extLst>
          </p:cNvPr>
          <p:cNvSpPr txBox="1"/>
          <p:nvPr/>
        </p:nvSpPr>
        <p:spPr>
          <a:xfrm>
            <a:off x="7986651" y="3824905"/>
            <a:ext cx="3161910" cy="400110"/>
          </a:xfrm>
          <a:prstGeom prst="rect">
            <a:avLst/>
          </a:prstGeom>
          <a:noFill/>
          <a:ln>
            <a:solidFill>
              <a:srgbClr val="ED1C2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Collectivism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35FEBFC-AC61-48B2-8B52-6545EF517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85" b="20121"/>
          <a:stretch/>
        </p:blipFill>
        <p:spPr>
          <a:xfrm>
            <a:off x="7670683" y="2314563"/>
            <a:ext cx="3749048" cy="1311295"/>
          </a:xfrm>
          <a:prstGeom prst="rect">
            <a:avLst/>
          </a:prstGeom>
        </p:spPr>
      </p:pic>
      <p:sp>
        <p:nvSpPr>
          <p:cNvPr id="50" name="Right Arrow 13">
            <a:extLst>
              <a:ext uri="{FF2B5EF4-FFF2-40B4-BE49-F238E27FC236}">
                <a16:creationId xmlns:a16="http://schemas.microsoft.com/office/drawing/2014/main" id="{3CFEA16E-0CBB-4137-959F-E6CC65979EC0}"/>
              </a:ext>
            </a:extLst>
          </p:cNvPr>
          <p:cNvSpPr/>
          <p:nvPr/>
        </p:nvSpPr>
        <p:spPr>
          <a:xfrm>
            <a:off x="5089007" y="3838563"/>
            <a:ext cx="408474" cy="420278"/>
          </a:xfrm>
          <a:prstGeom prst="rightArrow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ight Arrow 13">
            <a:extLst>
              <a:ext uri="{FF2B5EF4-FFF2-40B4-BE49-F238E27FC236}">
                <a16:creationId xmlns:a16="http://schemas.microsoft.com/office/drawing/2014/main" id="{893F9CD2-0659-4878-A840-7925C395E739}"/>
              </a:ext>
            </a:extLst>
          </p:cNvPr>
          <p:cNvSpPr/>
          <p:nvPr/>
        </p:nvSpPr>
        <p:spPr>
          <a:xfrm>
            <a:off x="7414249" y="3838563"/>
            <a:ext cx="408474" cy="420278"/>
          </a:xfrm>
          <a:prstGeom prst="rightArrow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2710CF-8799-4685-8989-38367C2AF0FB}"/>
              </a:ext>
            </a:extLst>
          </p:cNvPr>
          <p:cNvSpPr/>
          <p:nvPr/>
        </p:nvSpPr>
        <p:spPr>
          <a:xfrm>
            <a:off x="1105822" y="4495692"/>
            <a:ext cx="1493183" cy="172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08A005C-2DF3-4095-ADAC-0BDAF41F7AD0}"/>
              </a:ext>
            </a:extLst>
          </p:cNvPr>
          <p:cNvSpPr/>
          <p:nvPr/>
        </p:nvSpPr>
        <p:spPr>
          <a:xfrm>
            <a:off x="3403832" y="4495692"/>
            <a:ext cx="1584000" cy="172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6EA6795-35FF-4836-88B5-1BD7449D3EC7}"/>
              </a:ext>
            </a:extLst>
          </p:cNvPr>
          <p:cNvSpPr/>
          <p:nvPr/>
        </p:nvSpPr>
        <p:spPr>
          <a:xfrm>
            <a:off x="5623988" y="4495692"/>
            <a:ext cx="1692000" cy="172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6AEEC4C-B091-405D-8738-8A91216CE0F1}"/>
              </a:ext>
            </a:extLst>
          </p:cNvPr>
          <p:cNvSpPr/>
          <p:nvPr/>
        </p:nvSpPr>
        <p:spPr>
          <a:xfrm>
            <a:off x="8004565" y="4495692"/>
            <a:ext cx="3161910" cy="172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6" name="Right Arrow 18">
            <a:extLst>
              <a:ext uri="{FF2B5EF4-FFF2-40B4-BE49-F238E27FC236}">
                <a16:creationId xmlns:a16="http://schemas.microsoft.com/office/drawing/2014/main" id="{2EBFBA88-3C7C-474A-9A45-9DCC69CCF470}"/>
              </a:ext>
            </a:extLst>
          </p:cNvPr>
          <p:cNvSpPr/>
          <p:nvPr/>
        </p:nvSpPr>
        <p:spPr>
          <a:xfrm>
            <a:off x="5094485" y="5149553"/>
            <a:ext cx="408473" cy="42027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ight Arrow 18">
            <a:extLst>
              <a:ext uri="{FF2B5EF4-FFF2-40B4-BE49-F238E27FC236}">
                <a16:creationId xmlns:a16="http://schemas.microsoft.com/office/drawing/2014/main" id="{02277294-4F02-4BB8-86B5-64CA5EB9B762}"/>
              </a:ext>
            </a:extLst>
          </p:cNvPr>
          <p:cNvSpPr/>
          <p:nvPr/>
        </p:nvSpPr>
        <p:spPr>
          <a:xfrm>
            <a:off x="7427449" y="5149553"/>
            <a:ext cx="408473" cy="420278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72FF61-3E1F-4477-9D7F-4828DAD01234}"/>
              </a:ext>
            </a:extLst>
          </p:cNvPr>
          <p:cNvSpPr txBox="1"/>
          <p:nvPr/>
        </p:nvSpPr>
        <p:spPr>
          <a:xfrm>
            <a:off x="5598131" y="3816983"/>
            <a:ext cx="1693766" cy="400110"/>
          </a:xfrm>
          <a:prstGeom prst="rect">
            <a:avLst/>
          </a:prstGeom>
          <a:noFill/>
          <a:ln>
            <a:solidFill>
              <a:srgbClr val="ED1C2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Self-efficacy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A5DABE-724F-4612-8D87-546EE4E5E445}"/>
              </a:ext>
            </a:extLst>
          </p:cNvPr>
          <p:cNvSpPr txBox="1"/>
          <p:nvPr/>
        </p:nvSpPr>
        <p:spPr>
          <a:xfrm>
            <a:off x="833717" y="5331049"/>
            <a:ext cx="2049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Stay-at-home orders / Lockdown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05DDC76-8499-4FC7-BFFA-12E19494F432}"/>
              </a:ext>
            </a:extLst>
          </p:cNvPr>
          <p:cNvSpPr txBox="1"/>
          <p:nvPr/>
        </p:nvSpPr>
        <p:spPr>
          <a:xfrm>
            <a:off x="8052728" y="1168270"/>
            <a:ext cx="3029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>
                <a:latin typeface="Arial" panose="020B0604020202020204" pitchFamily="34" charset="0"/>
                <a:cs typeface="Arial" panose="020B0604020202020204" pitchFamily="34" charset="0"/>
              </a:rPr>
              <a:t>To reach </a:t>
            </a: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collective </a:t>
            </a:r>
          </a:p>
          <a:p>
            <a:pPr algn="ctr"/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community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4406A-D3C9-4B8F-B0CA-B223DCCBA6F2}"/>
              </a:ext>
            </a:extLst>
          </p:cNvPr>
          <p:cNvSpPr txBox="1"/>
          <p:nvPr/>
        </p:nvSpPr>
        <p:spPr>
          <a:xfrm>
            <a:off x="3048680" y="1168270"/>
            <a:ext cx="2185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>
                <a:latin typeface="Arial" panose="020B0604020202020204" pitchFamily="34" charset="0"/>
                <a:cs typeface="Arial" panose="020B0604020202020204" pitchFamily="34" charset="0"/>
              </a:rPr>
              <a:t>Pivot </a:t>
            </a: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prevention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6A08E-5313-48E4-997B-9B8ACD708D42}"/>
              </a:ext>
            </a:extLst>
          </p:cNvPr>
          <p:cNvSpPr txBox="1"/>
          <p:nvPr/>
        </p:nvSpPr>
        <p:spPr>
          <a:xfrm>
            <a:off x="5506574" y="1168270"/>
            <a:ext cx="2049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>
                <a:latin typeface="Arial" panose="020B0604020202020204" pitchFamily="34" charset="0"/>
                <a:cs typeface="Arial" panose="020B0604020202020204" pitchFamily="34" charset="0"/>
              </a:rPr>
              <a:t>Subsequent</a:t>
            </a: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 - Individual </a:t>
            </a:r>
          </a:p>
          <a:p>
            <a:pPr algn="ctr"/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5C2B7F-9258-4D9D-A0B6-B3B5D9C98CFC}"/>
              </a:ext>
            </a:extLst>
          </p:cNvPr>
          <p:cNvSpPr txBox="1"/>
          <p:nvPr/>
        </p:nvSpPr>
        <p:spPr>
          <a:xfrm>
            <a:off x="849759" y="1168270"/>
            <a:ext cx="2185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i="1" dirty="0"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 - government action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106365-C8E0-4BA1-AAEF-870B942BADFD}"/>
              </a:ext>
            </a:extLst>
          </p:cNvPr>
          <p:cNvCxnSpPr>
            <a:cxnSpLocks/>
          </p:cNvCxnSpPr>
          <p:nvPr/>
        </p:nvCxnSpPr>
        <p:spPr>
          <a:xfrm>
            <a:off x="1208803" y="5347091"/>
            <a:ext cx="12724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91F09A7-6C59-4FB2-9E74-2398EF863E7E}"/>
              </a:ext>
            </a:extLst>
          </p:cNvPr>
          <p:cNvCxnSpPr>
            <a:cxnSpLocks/>
          </p:cNvCxnSpPr>
          <p:nvPr/>
        </p:nvCxnSpPr>
        <p:spPr>
          <a:xfrm>
            <a:off x="3558160" y="5447365"/>
            <a:ext cx="12724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E173393-D8BC-4267-8880-334076F50EC8}"/>
              </a:ext>
            </a:extLst>
          </p:cNvPr>
          <p:cNvSpPr txBox="1"/>
          <p:nvPr/>
        </p:nvSpPr>
        <p:spPr>
          <a:xfrm>
            <a:off x="3154695" y="5478053"/>
            <a:ext cx="204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Public health</a:t>
            </a:r>
          </a:p>
          <a:p>
            <a:pPr algn="ctr"/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</a:p>
        </p:txBody>
      </p:sp>
    </p:spTree>
    <p:extLst>
      <p:ext uri="{BB962C8B-B14F-4D97-AF65-F5344CB8AC3E}">
        <p14:creationId xmlns:p14="http://schemas.microsoft.com/office/powerpoint/2010/main" val="3952572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27E3-DEAC-4B38-A4FE-FDE45BA2BA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8288" y="538414"/>
            <a:ext cx="11582400" cy="1053849"/>
          </a:xfrm>
        </p:spPr>
        <p:txBody>
          <a:bodyPr>
            <a:noAutofit/>
          </a:bodyPr>
          <a:lstStyle/>
          <a:p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key lessons from past </a:t>
            </a:r>
            <a:r>
              <a:rPr lang="en-ZA" b="1" dirty="0"/>
              <a:t>epidemics in Africa – </a:t>
            </a:r>
            <a:br>
              <a:rPr lang="en-ZA" b="1" dirty="0"/>
            </a:br>
            <a:r>
              <a:rPr lang="en-ZA" b="1" dirty="0"/>
              <a:t>for interventions in future pandemics</a:t>
            </a:r>
            <a:endParaRPr lang="en-ZA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732CD-92F0-4D3B-AC50-163B854971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1999" y="2041443"/>
            <a:ext cx="10714977" cy="4038516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ZA" sz="2600" b="1" dirty="0"/>
              <a:t>Global interdependence – global / regional / country leadership</a:t>
            </a:r>
          </a:p>
          <a:p>
            <a:pPr>
              <a:spcBef>
                <a:spcPts val="0"/>
              </a:spcBef>
              <a:buFont typeface="+mj-lt"/>
              <a:buAutoNum type="arabicPeriod"/>
            </a:pPr>
            <a:endParaRPr lang="en-ZA" sz="1800" dirty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ZA" sz="2600" b="1" dirty="0"/>
              <a:t>Community involvement – valuing collectivism </a:t>
            </a:r>
            <a:r>
              <a:rPr lang="en-ZA" sz="2600" dirty="0"/>
              <a:t>(Ubuntu) – I am safe, when you are safe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ZA" sz="18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ZA" sz="2600" b="1" dirty="0"/>
              <a:t>Working together for early identification </a:t>
            </a:r>
            <a:r>
              <a:rPr lang="en-ZA" sz="2600" dirty="0"/>
              <a:t>(surveillance)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ZA" sz="1800" b="1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ZA" sz="2600" b="1" dirty="0"/>
              <a:t>Evidence-based policy and decision making - </a:t>
            </a:r>
            <a:r>
              <a:rPr lang="en-US" sz="2600" dirty="0"/>
              <a:t>Comprehensive approach to epidemic control and not banking on a silver bullet</a:t>
            </a:r>
            <a:r>
              <a:rPr lang="en-US" sz="2600" b="1" dirty="0"/>
              <a:t> </a:t>
            </a:r>
            <a:endParaRPr lang="en-ZA" sz="26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ZA" sz="1800" b="1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ZA" sz="2600" b="1" dirty="0"/>
              <a:t>Global solidarity </a:t>
            </a:r>
            <a:r>
              <a:rPr lang="en-ZA" sz="2600" dirty="0"/>
              <a:t>(e.g., COVAX challenging vaccine nationalism)</a:t>
            </a:r>
            <a:endParaRPr lang="en-ZA" sz="2600" b="1" dirty="0"/>
          </a:p>
        </p:txBody>
      </p:sp>
    </p:spTree>
    <p:extLst>
      <p:ext uri="{BB962C8B-B14F-4D97-AF65-F5344CB8AC3E}">
        <p14:creationId xmlns:p14="http://schemas.microsoft.com/office/powerpoint/2010/main" val="289073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95E652-ABBF-4921-99A1-DE396A45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43" y="404038"/>
            <a:ext cx="6818652" cy="5741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E6333-6AAC-473E-955A-7592C78B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72" y="404038"/>
            <a:ext cx="6554972" cy="231595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ZA" sz="4000" dirty="0"/>
              <a:t>Epidemics in Africa:</a:t>
            </a:r>
            <a:br>
              <a:rPr lang="en-ZA" sz="4000" dirty="0"/>
            </a:br>
            <a:r>
              <a:rPr lang="en-ZA" sz="800" dirty="0"/>
              <a:t> </a:t>
            </a:r>
            <a:br>
              <a:rPr lang="en-ZA" dirty="0"/>
            </a:br>
            <a:r>
              <a:rPr lang="en-ZA" sz="2800" dirty="0"/>
              <a:t>What have we learnt from </a:t>
            </a:r>
            <a:br>
              <a:rPr lang="en-ZA" sz="2800" dirty="0"/>
            </a:br>
            <a:r>
              <a:rPr lang="en-ZA" sz="2800" dirty="0"/>
              <a:t>Ebola, HIV &amp; Covid-19?</a:t>
            </a:r>
            <a:br>
              <a:rPr lang="en-ZA" sz="2800" dirty="0"/>
            </a:br>
            <a:r>
              <a:rPr lang="en-ZA" sz="1000" dirty="0"/>
              <a:t> </a:t>
            </a:r>
            <a:br>
              <a:rPr lang="en-ZA" sz="2800" dirty="0"/>
            </a:br>
            <a:r>
              <a:rPr lang="en-ZA" sz="2800" dirty="0"/>
              <a:t>What lessons for future pandemics?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F517-8686-4494-9F74-ADA3A2EF843C}"/>
              </a:ext>
            </a:extLst>
          </p:cNvPr>
          <p:cNvSpPr txBox="1"/>
          <p:nvPr/>
        </p:nvSpPr>
        <p:spPr>
          <a:xfrm>
            <a:off x="917120" y="6287215"/>
            <a:ext cx="10039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Talisuna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A.O., et al. Spatial and temporal distribution of infectious disease epidemics, disasters and other potential public health emergencies in the World Health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Africa region, 2016–2018. Global Health 16, 9 (2020). https://doi.org/10.1186/s12992-019-0540-4</a:t>
            </a:r>
            <a:endParaRPr lang="en-ZA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066B9-E563-428E-AE40-0F01ED85B0D6}"/>
              </a:ext>
            </a:extLst>
          </p:cNvPr>
          <p:cNvSpPr txBox="1"/>
          <p:nvPr/>
        </p:nvSpPr>
        <p:spPr>
          <a:xfrm>
            <a:off x="7281295" y="3647944"/>
            <a:ext cx="4052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Number of epidemics and other public health emergencies in the WHO African region, 2016–2018</a:t>
            </a:r>
            <a:endParaRPr lang="en-Z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7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1092-F41E-4EB0-8A7A-71C4DAD5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094" y="816898"/>
            <a:ext cx="5863105" cy="1143000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Ebola epidemics in Africa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C180B-7537-4258-A911-D74FCABDA20E}"/>
              </a:ext>
            </a:extLst>
          </p:cNvPr>
          <p:cNvSpPr txBox="1"/>
          <p:nvPr/>
        </p:nvSpPr>
        <p:spPr>
          <a:xfrm>
            <a:off x="5643095" y="2415917"/>
            <a:ext cx="61250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Ebola virus: a filovirus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fruit bats, porcupines and non-human primates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2014-2016 outbreak – 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28,616 cases &amp; 11,310 deaths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Average case fatality rate: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2020 outbreak in DRC –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100 cases and is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7F51C-2E48-4C85-AE6C-D77399E21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87" y="549971"/>
            <a:ext cx="4456457" cy="5438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313342-A8E2-458A-B09F-FC0E270D966F}"/>
              </a:ext>
            </a:extLst>
          </p:cNvPr>
          <p:cNvSpPr txBox="1"/>
          <p:nvPr/>
        </p:nvSpPr>
        <p:spPr>
          <a:xfrm>
            <a:off x="175856" y="6048346"/>
            <a:ext cx="4952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Ebola virus outbreaks by species and size, since 1976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1BBC9-B75C-48FA-B867-BEE52C9B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28" y="292356"/>
            <a:ext cx="1629385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43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1092-F41E-4EB0-8A7A-71C4DAD5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6206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Ebola – key lessons for future pandemics</a:t>
            </a:r>
          </a:p>
        </p:txBody>
      </p:sp>
      <p:pic>
        <p:nvPicPr>
          <p:cNvPr id="1026" name="Picture 2" descr="11th outbreak: Ebola cases in DR Congo rise to 60">
            <a:extLst>
              <a:ext uri="{FF2B5EF4-FFF2-40B4-BE49-F238E27FC236}">
                <a16:creationId xmlns:a16="http://schemas.microsoft.com/office/drawing/2014/main" id="{C2719C29-2E96-4AFD-A5A2-8BB0203FF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89" y="1236009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4C180B-7537-4258-A911-D74FCABDA20E}"/>
              </a:ext>
            </a:extLst>
          </p:cNvPr>
          <p:cNvSpPr txBox="1"/>
          <p:nvPr/>
        </p:nvSpPr>
        <p:spPr>
          <a:xfrm>
            <a:off x="640680" y="1680847"/>
            <a:ext cx="806880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identification &amp; decisive action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critical</a:t>
            </a:r>
          </a:p>
          <a:p>
            <a:pPr marL="457200" indent="-457200">
              <a:buFont typeface="+mj-lt"/>
              <a:buAutoNum type="arabicPeriod"/>
            </a:pPr>
            <a:endParaRPr lang="en-ZA" sz="14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ZA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Healthcare worker protection – </a:t>
            </a:r>
            <a:r>
              <a:rPr lang="en-ZA" sz="24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exposure- requiring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PPE &amp;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proper cleaning and sterilization</a:t>
            </a:r>
            <a:endParaRPr lang="en-ZA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endParaRPr lang="en-US" sz="1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key to successful contact tracing and control of community transmission</a:t>
            </a:r>
          </a:p>
          <a:p>
            <a:pPr marL="457200" indent="-457200" algn="l">
              <a:buFont typeface="+mj-lt"/>
              <a:buAutoNum type="arabicPeriod"/>
            </a:pPr>
            <a:endParaRPr lang="en-US" sz="14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Comprehensive approach to outbreak control  </a:t>
            </a: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package of interventions, including surveillance and contact tracing, laboratory services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infection prevention and control practices, case management, safe </a:t>
            </a: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dignified burials and social </a:t>
            </a:r>
            <a:r>
              <a:rPr lang="en-US" sz="24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mobilisation</a:t>
            </a: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4" name="Picture 2" descr="Q&amp;A: American Virus Expert in Africa's Ebola Zone: 'This is Like War'">
            <a:extLst>
              <a:ext uri="{FF2B5EF4-FFF2-40B4-BE49-F238E27FC236}">
                <a16:creationId xmlns:a16="http://schemas.microsoft.com/office/drawing/2014/main" id="{63DFED90-7FF7-4D9A-85E2-752319ED0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165" y="4722436"/>
            <a:ext cx="2867024" cy="190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3BC2B0-354F-4879-A81C-4349A1EB3DEF}"/>
              </a:ext>
            </a:extLst>
          </p:cNvPr>
          <p:cNvGrpSpPr/>
          <p:nvPr/>
        </p:nvGrpSpPr>
        <p:grpSpPr>
          <a:xfrm>
            <a:off x="9016165" y="2987745"/>
            <a:ext cx="2857500" cy="1609724"/>
            <a:chOff x="9016165" y="3189760"/>
            <a:chExt cx="2857500" cy="1609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EBB820-97E9-4F0B-BA20-61E18C7770AC}"/>
                </a:ext>
              </a:extLst>
            </p:cNvPr>
            <p:cNvSpPr/>
            <p:nvPr/>
          </p:nvSpPr>
          <p:spPr>
            <a:xfrm>
              <a:off x="9016165" y="3189760"/>
              <a:ext cx="2857500" cy="1609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B813F0-634D-4B2D-A8BD-B02A0D493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2714"/>
            <a:stretch/>
          </p:blipFill>
          <p:spPr>
            <a:xfrm>
              <a:off x="9754351" y="3212611"/>
              <a:ext cx="1400175" cy="28661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ABE1A8-1C28-4937-AE6F-CC0A93567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328" t="29167" r="60571" b="61852"/>
            <a:stretch/>
          </p:blipFill>
          <p:spPr>
            <a:xfrm>
              <a:off x="9176585" y="3458288"/>
              <a:ext cx="2439485" cy="43855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E88BE4-EC4C-4946-8A6C-1A92CDCF7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196" t="31814" r="32703" b="61763"/>
            <a:stretch/>
          </p:blipFill>
          <p:spPr>
            <a:xfrm>
              <a:off x="9192533" y="3896840"/>
              <a:ext cx="2439485" cy="3136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A8EF4B-AA4A-4559-AAD0-D57045A1A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7182" t="31952" r="16954" b="61625"/>
            <a:stretch/>
          </p:blipFill>
          <p:spPr>
            <a:xfrm>
              <a:off x="9192532" y="4206309"/>
              <a:ext cx="1377269" cy="3136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029877-2BA2-480A-A310-9D80748E7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550" t="38074" r="64200" b="56327"/>
            <a:stretch/>
          </p:blipFill>
          <p:spPr>
            <a:xfrm>
              <a:off x="9629516" y="4510544"/>
              <a:ext cx="2105247" cy="273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012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id="{87264131-0CFA-4052-9F76-A9E9099D60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r="17342"/>
          <a:stretch/>
        </p:blipFill>
        <p:spPr bwMode="auto">
          <a:xfrm>
            <a:off x="10469187" y="675168"/>
            <a:ext cx="1194334" cy="140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6C5EC6-8469-49E4-8E92-096D88B80C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0380" y="1009720"/>
            <a:ext cx="5326912" cy="830263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epidemic in Africa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12A36D-5AF2-4E2C-B2AE-13F39A557CDE}"/>
              </a:ext>
            </a:extLst>
          </p:cNvPr>
          <p:cNvGrpSpPr/>
          <p:nvPr/>
        </p:nvGrpSpPr>
        <p:grpSpPr>
          <a:xfrm>
            <a:off x="200026" y="675168"/>
            <a:ext cx="4849371" cy="4922874"/>
            <a:chOff x="200025" y="2139043"/>
            <a:chExt cx="3735161" cy="3528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C99A6A-6B18-41DE-B239-F06E02D78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072" t="36596" r="33543" b="11755"/>
            <a:stretch/>
          </p:blipFill>
          <p:spPr>
            <a:xfrm>
              <a:off x="200025" y="2188029"/>
              <a:ext cx="3708982" cy="3479346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59BAD77-79A9-4F12-91B0-2B039E883200}"/>
                </a:ext>
              </a:extLst>
            </p:cNvPr>
            <p:cNvSpPr/>
            <p:nvPr/>
          </p:nvSpPr>
          <p:spPr>
            <a:xfrm>
              <a:off x="2057400" y="2139043"/>
              <a:ext cx="1877786" cy="1257300"/>
            </a:xfrm>
            <a:custGeom>
              <a:avLst/>
              <a:gdLst>
                <a:gd name="connsiteX0" fmla="*/ 0 w 1877786"/>
                <a:gd name="connsiteY0" fmla="*/ 48986 h 1257300"/>
                <a:gd name="connsiteX1" fmla="*/ 522514 w 1877786"/>
                <a:gd name="connsiteY1" fmla="*/ 244928 h 1257300"/>
                <a:gd name="connsiteX2" fmla="*/ 718457 w 1877786"/>
                <a:gd name="connsiteY2" fmla="*/ 440871 h 1257300"/>
                <a:gd name="connsiteX3" fmla="*/ 1061357 w 1877786"/>
                <a:gd name="connsiteY3" fmla="*/ 1175657 h 1257300"/>
                <a:gd name="connsiteX4" fmla="*/ 1159329 w 1877786"/>
                <a:gd name="connsiteY4" fmla="*/ 1257300 h 1257300"/>
                <a:gd name="connsiteX5" fmla="*/ 1779814 w 1877786"/>
                <a:gd name="connsiteY5" fmla="*/ 963386 h 1257300"/>
                <a:gd name="connsiteX6" fmla="*/ 1877786 w 1877786"/>
                <a:gd name="connsiteY6" fmla="*/ 800100 h 1257300"/>
                <a:gd name="connsiteX7" fmla="*/ 1877786 w 1877786"/>
                <a:gd name="connsiteY7" fmla="*/ 0 h 1257300"/>
                <a:gd name="connsiteX8" fmla="*/ 0 w 1877786"/>
                <a:gd name="connsiteY8" fmla="*/ 48986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7786" h="1257300">
                  <a:moveTo>
                    <a:pt x="0" y="48986"/>
                  </a:moveTo>
                  <a:lnTo>
                    <a:pt x="522514" y="244928"/>
                  </a:lnTo>
                  <a:lnTo>
                    <a:pt x="718457" y="440871"/>
                  </a:lnTo>
                  <a:lnTo>
                    <a:pt x="1061357" y="1175657"/>
                  </a:lnTo>
                  <a:lnTo>
                    <a:pt x="1159329" y="1257300"/>
                  </a:lnTo>
                  <a:lnTo>
                    <a:pt x="1779814" y="963386"/>
                  </a:lnTo>
                  <a:lnTo>
                    <a:pt x="1877786" y="800100"/>
                  </a:lnTo>
                  <a:lnTo>
                    <a:pt x="1877786" y="0"/>
                  </a:lnTo>
                  <a:lnTo>
                    <a:pt x="0" y="489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5146B8-28D7-4EA1-B00B-E5C3C9BBADF3}"/>
              </a:ext>
            </a:extLst>
          </p:cNvPr>
          <p:cNvSpPr txBox="1">
            <a:spLocks/>
          </p:cNvSpPr>
          <p:nvPr/>
        </p:nvSpPr>
        <p:spPr>
          <a:xfrm>
            <a:off x="5188687" y="2079980"/>
            <a:ext cx="6803287" cy="39143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•"/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Symbol" pitchFamily="18" charset="2"/>
              <a:buChar char="~"/>
              <a:defRPr sz="2000" i="1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ZA" sz="2400" kern="0" dirty="0">
                <a:latin typeface="Arial" panose="020B0604020202020204" pitchFamily="34" charset="0"/>
                <a:cs typeface="Arial" panose="020B0604020202020204" pitchFamily="34" charset="0"/>
              </a:rPr>
              <a:t>In Africa in 2019, there were: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en-US" sz="14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25.6 million living with HIV </a:t>
            </a:r>
            <a:r>
              <a:rPr lang="en-US" sz="1800" b="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(67% of global burden)</a:t>
            </a:r>
            <a:endParaRPr lang="en-US" sz="2400" b="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440,000 deaths </a:t>
            </a:r>
            <a:r>
              <a:rPr lang="en-US" sz="1800" b="0" kern="0" dirty="0">
                <a:latin typeface="Arial" panose="020B0604020202020204" pitchFamily="34" charset="0"/>
                <a:cs typeface="Arial" panose="020B0604020202020204" pitchFamily="34" charset="0"/>
              </a:rPr>
              <a:t>(64% of global total)</a:t>
            </a:r>
          </a:p>
          <a:p>
            <a:pPr>
              <a:spcBef>
                <a:spcPts val="0"/>
              </a:spcBef>
              <a:defRPr/>
            </a:pPr>
            <a:endParaRPr lang="en-US" sz="14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970,000 new infections </a:t>
            </a:r>
            <a:r>
              <a:rPr lang="en-US" sz="1800" b="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(57% of global total)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sub-Saharan Africa: </a:t>
            </a:r>
          </a:p>
          <a:p>
            <a:pPr marL="800100" indent="-800100">
              <a:spcBef>
                <a:spcPts val="0"/>
              </a:spcBef>
              <a:buNone/>
              <a:defRPr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	- adolescent girls and young women account for 25% of all new infections</a:t>
            </a:r>
            <a:endParaRPr lang="en-US" sz="2400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9A845-3381-4F09-AB7F-8BA538C35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37" y="3170777"/>
            <a:ext cx="1417806" cy="19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9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5C8D-DB10-4245-B193-DF9FAB843D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8195" y="1389063"/>
            <a:ext cx="6249255" cy="5180012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Testing - </a:t>
            </a:r>
            <a:r>
              <a:rPr lang="en-ZA" sz="2400" dirty="0"/>
              <a:t>r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apid, reliable and affordable diagnostic test for HIV – a game changer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Human rights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- to overcome stigma and discrimination of vulnerable groups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ZA" sz="2400" b="1" dirty="0"/>
              <a:t>Community mobilization and advocacy </a:t>
            </a:r>
            <a:r>
              <a:rPr lang="en-ZA" sz="2400" dirty="0"/>
              <a:t>– achieved many of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ZA" sz="2400" dirty="0"/>
              <a:t>     hard-won gains in HIV</a:t>
            </a:r>
            <a:endParaRPr lang="en-US" sz="2400" dirty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ZA" sz="14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Global solidarity -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access to life-saving medication, e.g. Global Fund, UNITAID, PEPFAR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endParaRPr lang="en-Z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ZA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D1A8C6-EE36-45B7-AD57-ADB1E791BA68}"/>
              </a:ext>
            </a:extLst>
          </p:cNvPr>
          <p:cNvSpPr txBox="1">
            <a:spLocks/>
          </p:cNvSpPr>
          <p:nvPr/>
        </p:nvSpPr>
        <p:spPr>
          <a:xfrm>
            <a:off x="438195" y="289131"/>
            <a:ext cx="11290031" cy="1034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– key lessons for future pandemics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E0F5ED7-32C7-45FE-9B38-A1E6A0CF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074" y="1451624"/>
            <a:ext cx="2813860" cy="116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2DD857-7057-4114-B746-CA37A5C1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92" y="1508477"/>
            <a:ext cx="783206" cy="1041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8C48965-26D8-49D8-9697-E827D7A84805}"/>
              </a:ext>
            </a:extLst>
          </p:cNvPr>
          <p:cNvSpPr/>
          <p:nvPr/>
        </p:nvSpPr>
        <p:spPr bwMode="auto">
          <a:xfrm>
            <a:off x="6970713" y="1389628"/>
            <a:ext cx="4757513" cy="1255756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>
              <a:defRPr/>
            </a:pPr>
            <a:endParaRPr lang="en-ZA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D57E1D-BAE1-48A6-A15D-6292CD9310F0}"/>
              </a:ext>
            </a:extLst>
          </p:cNvPr>
          <p:cNvGrpSpPr>
            <a:grpSpLocks noChangeAspect="1"/>
          </p:cNvGrpSpPr>
          <p:nvPr/>
        </p:nvGrpSpPr>
        <p:grpSpPr>
          <a:xfrm>
            <a:off x="6971000" y="2773319"/>
            <a:ext cx="2536281" cy="3161339"/>
            <a:chOff x="6970713" y="2757569"/>
            <a:chExt cx="2739719" cy="34149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BD4EFD-EA71-4798-A41F-3125CCE1A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8" r="4556"/>
            <a:stretch/>
          </p:blipFill>
          <p:spPr>
            <a:xfrm>
              <a:off x="6970713" y="2757569"/>
              <a:ext cx="1402641" cy="10801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2FFF74-E6BF-4A59-A56E-AAFEA4A8B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4"/>
            <a:stretch/>
          </p:blipFill>
          <p:spPr>
            <a:xfrm>
              <a:off x="6970713" y="5132005"/>
              <a:ext cx="1402641" cy="10221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308ED7-E9EF-49DA-B9D2-521DD8D30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9" r="21270"/>
            <a:stretch/>
          </p:blipFill>
          <p:spPr>
            <a:xfrm>
              <a:off x="6970713" y="3903062"/>
              <a:ext cx="1402641" cy="11515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3F62C5-2BFA-49D1-B3C9-5B0EDF7BD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61"/>
            <a:stretch/>
          </p:blipFill>
          <p:spPr>
            <a:xfrm>
              <a:off x="8445832" y="5132005"/>
              <a:ext cx="1264600" cy="104047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82E89A-12ED-40B1-9D8F-5ED2ACD84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" r="20964"/>
            <a:stretch/>
          </p:blipFill>
          <p:spPr>
            <a:xfrm>
              <a:off x="8445832" y="3903062"/>
              <a:ext cx="1264600" cy="11515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8CD2BC-4C7C-4499-B09A-1CEF2C40B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778" r="18083"/>
            <a:stretch/>
          </p:blipFill>
          <p:spPr>
            <a:xfrm>
              <a:off x="8445832" y="2767573"/>
              <a:ext cx="1264600" cy="10700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3EE9138-BEBC-483C-BA1E-BAA67E04C4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7"/>
          <a:stretch/>
        </p:blipFill>
        <p:spPr>
          <a:xfrm>
            <a:off x="9696671" y="2773319"/>
            <a:ext cx="2031555" cy="3161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picture containing device, drawing, clock&#10;&#10;Description automatically generated">
            <a:extLst>
              <a:ext uri="{FF2B5EF4-FFF2-40B4-BE49-F238E27FC236}">
                <a16:creationId xmlns:a16="http://schemas.microsoft.com/office/drawing/2014/main" id="{5CB29704-DC85-4FFE-A4E5-D99DCD1C34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78" y="5689595"/>
            <a:ext cx="472820" cy="729325"/>
          </a:xfrm>
          <a:prstGeom prst="rect">
            <a:avLst/>
          </a:prstGeom>
        </p:spPr>
      </p:pic>
      <p:pic>
        <p:nvPicPr>
          <p:cNvPr id="35" name="Picture 34" descr="A picture containing bird&#10;&#10;Description automatically generated">
            <a:extLst>
              <a:ext uri="{FF2B5EF4-FFF2-40B4-BE49-F238E27FC236}">
                <a16:creationId xmlns:a16="http://schemas.microsoft.com/office/drawing/2014/main" id="{1538C3AD-7FDA-44E9-9818-691BBF2588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8" b="27173"/>
          <a:stretch/>
        </p:blipFill>
        <p:spPr>
          <a:xfrm>
            <a:off x="2360613" y="5828719"/>
            <a:ext cx="1936292" cy="544481"/>
          </a:xfrm>
          <a:prstGeom prst="rect">
            <a:avLst/>
          </a:prstGeom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966917-E2E9-4E10-B37E-3915613FB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13" y="5830464"/>
            <a:ext cx="954697" cy="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D1A8C6-EE36-45B7-AD57-ADB1E791BA68}"/>
              </a:ext>
            </a:extLst>
          </p:cNvPr>
          <p:cNvSpPr txBox="1">
            <a:spLocks/>
          </p:cNvSpPr>
          <p:nvPr/>
        </p:nvSpPr>
        <p:spPr>
          <a:xfrm>
            <a:off x="5144097" y="486504"/>
            <a:ext cx="6656121" cy="1034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epidemic in Africa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CFCD7B-6DC3-4BE9-8E71-5988783A21E2}"/>
              </a:ext>
            </a:extLst>
          </p:cNvPr>
          <p:cNvSpPr txBox="1"/>
          <p:nvPr/>
        </p:nvSpPr>
        <p:spPr>
          <a:xfrm>
            <a:off x="5115873" y="1628775"/>
            <a:ext cx="69036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en-ZA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In Africa, 1 Jan – 9 Sept, there were:</a:t>
            </a:r>
            <a:endParaRPr lang="en-US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400" kern="0" dirty="0">
              <a:solidFill>
                <a:srgbClr val="F935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1,091,012 cumulative cases 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    23,323 deaths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E06CE-36F5-4208-8E3F-0B1F68E96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097" y="3611831"/>
            <a:ext cx="5294673" cy="27475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0F8F51-5364-4A11-AA76-FD9E4D034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5"/>
          <a:stretch/>
        </p:blipFill>
        <p:spPr>
          <a:xfrm>
            <a:off x="255373" y="789174"/>
            <a:ext cx="4717346" cy="5279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8267B-553B-4025-BA9B-695A55FFC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73" y="4011404"/>
            <a:ext cx="1211477" cy="205742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0AC277B-FAD1-4C17-B138-56630B740C40}"/>
              </a:ext>
            </a:extLst>
          </p:cNvPr>
          <p:cNvSpPr/>
          <p:nvPr/>
        </p:nvSpPr>
        <p:spPr>
          <a:xfrm>
            <a:off x="2647950" y="685800"/>
            <a:ext cx="2419350" cy="2038350"/>
          </a:xfrm>
          <a:custGeom>
            <a:avLst/>
            <a:gdLst>
              <a:gd name="connsiteX0" fmla="*/ 57150 w 2419350"/>
              <a:gd name="connsiteY0" fmla="*/ 114300 h 2038350"/>
              <a:gd name="connsiteX1" fmla="*/ 590550 w 2419350"/>
              <a:gd name="connsiteY1" fmla="*/ 400050 h 2038350"/>
              <a:gd name="connsiteX2" fmla="*/ 952500 w 2419350"/>
              <a:gd name="connsiteY2" fmla="*/ 476250 h 2038350"/>
              <a:gd name="connsiteX3" fmla="*/ 1238250 w 2419350"/>
              <a:gd name="connsiteY3" fmla="*/ 628650 h 2038350"/>
              <a:gd name="connsiteX4" fmla="*/ 1085850 w 2419350"/>
              <a:gd name="connsiteY4" fmla="*/ 762000 h 2038350"/>
              <a:gd name="connsiteX5" fmla="*/ 1619250 w 2419350"/>
              <a:gd name="connsiteY5" fmla="*/ 1809750 h 2038350"/>
              <a:gd name="connsiteX6" fmla="*/ 1790700 w 2419350"/>
              <a:gd name="connsiteY6" fmla="*/ 2038350 h 2038350"/>
              <a:gd name="connsiteX7" fmla="*/ 2362200 w 2419350"/>
              <a:gd name="connsiteY7" fmla="*/ 1828800 h 2038350"/>
              <a:gd name="connsiteX8" fmla="*/ 2419350 w 2419350"/>
              <a:gd name="connsiteY8" fmla="*/ 1314450 h 2038350"/>
              <a:gd name="connsiteX9" fmla="*/ 2400300 w 2419350"/>
              <a:gd name="connsiteY9" fmla="*/ 933450 h 2038350"/>
              <a:gd name="connsiteX10" fmla="*/ 2381250 w 2419350"/>
              <a:gd name="connsiteY10" fmla="*/ 685800 h 2038350"/>
              <a:gd name="connsiteX11" fmla="*/ 1333500 w 2419350"/>
              <a:gd name="connsiteY11" fmla="*/ 0 h 2038350"/>
              <a:gd name="connsiteX12" fmla="*/ 0 w 2419350"/>
              <a:gd name="connsiteY12" fmla="*/ 9525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9350" h="2038350">
                <a:moveTo>
                  <a:pt x="57150" y="114300"/>
                </a:moveTo>
                <a:lnTo>
                  <a:pt x="590550" y="400050"/>
                </a:lnTo>
                <a:lnTo>
                  <a:pt x="952500" y="476250"/>
                </a:lnTo>
                <a:lnTo>
                  <a:pt x="1238250" y="628650"/>
                </a:lnTo>
                <a:lnTo>
                  <a:pt x="1085850" y="762000"/>
                </a:lnTo>
                <a:lnTo>
                  <a:pt x="1619250" y="1809750"/>
                </a:lnTo>
                <a:lnTo>
                  <a:pt x="1790700" y="2038350"/>
                </a:lnTo>
                <a:lnTo>
                  <a:pt x="2362200" y="1828800"/>
                </a:lnTo>
                <a:lnTo>
                  <a:pt x="2419350" y="1314450"/>
                </a:lnTo>
                <a:lnTo>
                  <a:pt x="2400300" y="933450"/>
                </a:lnTo>
                <a:lnTo>
                  <a:pt x="2381250" y="685800"/>
                </a:lnTo>
                <a:lnTo>
                  <a:pt x="1333500" y="0"/>
                </a:lnTo>
                <a:lnTo>
                  <a:pt x="0" y="9525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4047E-068D-4F9D-BB8E-63F0F7DE2F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02" r="21241"/>
          <a:stretch/>
        </p:blipFill>
        <p:spPr>
          <a:xfrm>
            <a:off x="3809779" y="409199"/>
            <a:ext cx="1295919" cy="129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9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40AD-034C-433C-A614-F77F793C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5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Stay-at-home restrictions during the Covid-19 pandemic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17B599-D668-4C8C-B839-E2C979D2AFEA}"/>
              </a:ext>
            </a:extLst>
          </p:cNvPr>
          <p:cNvGrpSpPr/>
          <p:nvPr/>
        </p:nvGrpSpPr>
        <p:grpSpPr>
          <a:xfrm>
            <a:off x="1524000" y="1277363"/>
            <a:ext cx="9144000" cy="5572077"/>
            <a:chOff x="0" y="1277362"/>
            <a:chExt cx="9144000" cy="5572077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:a16="http://schemas.microsoft.com/office/drawing/2014/main" id="{57DDEF3C-FED3-4E91-92B1-69F589CF5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73"/>
            <a:stretch/>
          </p:blipFill>
          <p:spPr>
            <a:xfrm>
              <a:off x="0" y="1277362"/>
              <a:ext cx="9144000" cy="55720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05B358-946B-4A79-ADFD-A6548F6085E0}"/>
                </a:ext>
              </a:extLst>
            </p:cNvPr>
            <p:cNvSpPr/>
            <p:nvPr/>
          </p:nvSpPr>
          <p:spPr>
            <a:xfrm>
              <a:off x="3836507" y="5057418"/>
              <a:ext cx="15440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March</a:t>
              </a:r>
              <a:endParaRPr lang="en-ZA" sz="28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2791D5-92D5-40A6-A57B-3D02BC0C79A7}"/>
              </a:ext>
            </a:extLst>
          </p:cNvPr>
          <p:cNvGrpSpPr/>
          <p:nvPr/>
        </p:nvGrpSpPr>
        <p:grpSpPr>
          <a:xfrm>
            <a:off x="1524000" y="1305743"/>
            <a:ext cx="9144000" cy="5515315"/>
            <a:chOff x="0" y="1305742"/>
            <a:chExt cx="9144000" cy="5515315"/>
          </a:xfrm>
        </p:grpSpPr>
        <p:pic>
          <p:nvPicPr>
            <p:cNvPr id="8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81665997-2B57-4CE6-89A1-A2099684C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52"/>
            <a:stretch/>
          </p:blipFill>
          <p:spPr>
            <a:xfrm>
              <a:off x="0" y="1305742"/>
              <a:ext cx="9144000" cy="551531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E39AF7-622B-4E17-91F4-2DA81774EF76}"/>
                </a:ext>
              </a:extLst>
            </p:cNvPr>
            <p:cNvSpPr/>
            <p:nvPr/>
          </p:nvSpPr>
          <p:spPr>
            <a:xfrm>
              <a:off x="1016000" y="4828659"/>
              <a:ext cx="7112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ZA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April: </a:t>
              </a:r>
            </a:p>
            <a:p>
              <a:pPr algn="ctr"/>
              <a:r>
                <a:rPr lang="en-Z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86 countries on national or sub national lockdown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921AF0-6926-4276-91D6-86AE5EB61573}"/>
              </a:ext>
            </a:extLst>
          </p:cNvPr>
          <p:cNvGrpSpPr/>
          <p:nvPr/>
        </p:nvGrpSpPr>
        <p:grpSpPr>
          <a:xfrm>
            <a:off x="1524000" y="1348316"/>
            <a:ext cx="9144000" cy="5515315"/>
            <a:chOff x="0" y="1334123"/>
            <a:chExt cx="9144000" cy="5515315"/>
          </a:xfrm>
        </p:grpSpPr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E1E21D72-23D2-4FFB-A84D-1199CF76B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52"/>
            <a:stretch/>
          </p:blipFill>
          <p:spPr>
            <a:xfrm>
              <a:off x="0" y="1334123"/>
              <a:ext cx="9144000" cy="551531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F5264B-108A-4D9C-9DD9-4BDD2E82209D}"/>
                </a:ext>
              </a:extLst>
            </p:cNvPr>
            <p:cNvSpPr/>
            <p:nvPr/>
          </p:nvSpPr>
          <p:spPr>
            <a:xfrm>
              <a:off x="4067884" y="5071609"/>
              <a:ext cx="11849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May</a:t>
              </a:r>
              <a:endParaRPr lang="en-ZA" sz="28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9C37B8-ABD5-4076-A03C-4A33CECFB28B}"/>
              </a:ext>
            </a:extLst>
          </p:cNvPr>
          <p:cNvGrpSpPr/>
          <p:nvPr/>
        </p:nvGrpSpPr>
        <p:grpSpPr>
          <a:xfrm>
            <a:off x="1524000" y="1350722"/>
            <a:ext cx="9144000" cy="5515315"/>
            <a:chOff x="0" y="1342521"/>
            <a:chExt cx="9144000" cy="5515315"/>
          </a:xfrm>
        </p:grpSpPr>
        <p:pic>
          <p:nvPicPr>
            <p:cNvPr id="14" name="Picture 13" descr="A close up of a map&#10;&#10;Description automatically generated">
              <a:extLst>
                <a:ext uri="{FF2B5EF4-FFF2-40B4-BE49-F238E27FC236}">
                  <a16:creationId xmlns:a16="http://schemas.microsoft.com/office/drawing/2014/main" id="{8A6114CC-403C-45BB-9A17-979026E48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52"/>
            <a:stretch/>
          </p:blipFill>
          <p:spPr>
            <a:xfrm>
              <a:off x="0" y="1342521"/>
              <a:ext cx="9144000" cy="551531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324C35-752E-47F1-8D05-4DCC9295965D}"/>
                </a:ext>
              </a:extLst>
            </p:cNvPr>
            <p:cNvSpPr/>
            <p:nvPr/>
          </p:nvSpPr>
          <p:spPr>
            <a:xfrm>
              <a:off x="3928422" y="5016699"/>
              <a:ext cx="13244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June</a:t>
              </a:r>
              <a:endParaRPr lang="en-ZA" sz="28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E999CA-0F37-40ED-85FD-5E2E10487E8A}"/>
              </a:ext>
            </a:extLst>
          </p:cNvPr>
          <p:cNvGrpSpPr/>
          <p:nvPr/>
        </p:nvGrpSpPr>
        <p:grpSpPr>
          <a:xfrm>
            <a:off x="1309635" y="1356173"/>
            <a:ext cx="9358365" cy="4971759"/>
            <a:chOff x="1251252" y="1376698"/>
            <a:chExt cx="9449898" cy="4927681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C71AD1E0-1ABE-4351-B0A4-9C6E45886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24" b="15304"/>
            <a:stretch/>
          </p:blipFill>
          <p:spPr>
            <a:xfrm>
              <a:off x="1251252" y="1376698"/>
              <a:ext cx="9449898" cy="492768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6DB378-3214-44BD-936A-A72841C6D3AB}"/>
                </a:ext>
              </a:extLst>
            </p:cNvPr>
            <p:cNvSpPr/>
            <p:nvPr/>
          </p:nvSpPr>
          <p:spPr>
            <a:xfrm>
              <a:off x="5493213" y="5037875"/>
              <a:ext cx="12041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July</a:t>
              </a:r>
              <a:endParaRPr lang="en-ZA" sz="28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936E2CE-E0F4-467E-974C-CF6EB8D6B121}"/>
              </a:ext>
            </a:extLst>
          </p:cNvPr>
          <p:cNvGrpSpPr/>
          <p:nvPr/>
        </p:nvGrpSpPr>
        <p:grpSpPr>
          <a:xfrm>
            <a:off x="1192957" y="1437309"/>
            <a:ext cx="9449898" cy="4779877"/>
            <a:chOff x="1274763" y="1383793"/>
            <a:chExt cx="9715500" cy="4927681"/>
          </a:xfrm>
        </p:grpSpPr>
        <p:pic>
          <p:nvPicPr>
            <p:cNvPr id="21" name="Picture 20" descr="A close up of a map&#10;&#10;Description automatically generated">
              <a:extLst>
                <a:ext uri="{FF2B5EF4-FFF2-40B4-BE49-F238E27FC236}">
                  <a16:creationId xmlns:a16="http://schemas.microsoft.com/office/drawing/2014/main" id="{3D85EAB8-0B7C-45C1-ACB0-35E4DE785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85" b="16762"/>
            <a:stretch/>
          </p:blipFill>
          <p:spPr>
            <a:xfrm>
              <a:off x="1274763" y="1383793"/>
              <a:ext cx="9715500" cy="49276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9BFD23-0124-4A13-89C9-DB3AA1B2A550}"/>
                </a:ext>
              </a:extLst>
            </p:cNvPr>
            <p:cNvSpPr/>
            <p:nvPr/>
          </p:nvSpPr>
          <p:spPr>
            <a:xfrm>
              <a:off x="5546007" y="5122214"/>
              <a:ext cx="17102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August</a:t>
              </a:r>
              <a:endParaRPr lang="en-ZA" sz="28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7B3309-4389-4133-BB3A-443918E401F3}"/>
              </a:ext>
            </a:extLst>
          </p:cNvPr>
          <p:cNvGrpSpPr/>
          <p:nvPr/>
        </p:nvGrpSpPr>
        <p:grpSpPr>
          <a:xfrm>
            <a:off x="1310137" y="1464251"/>
            <a:ext cx="9340533" cy="4779877"/>
            <a:chOff x="1310137" y="1464251"/>
            <a:chExt cx="9340533" cy="4779877"/>
          </a:xfrm>
        </p:grpSpPr>
        <p:pic>
          <p:nvPicPr>
            <p:cNvPr id="17" name="Picture 16" descr="A close up of a map&#10;&#10;Description automatically generated">
              <a:extLst>
                <a:ext uri="{FF2B5EF4-FFF2-40B4-BE49-F238E27FC236}">
                  <a16:creationId xmlns:a16="http://schemas.microsoft.com/office/drawing/2014/main" id="{D5972AC9-2A69-42EF-92E9-F8FD4B136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50" b="16254"/>
            <a:stretch/>
          </p:blipFill>
          <p:spPr>
            <a:xfrm>
              <a:off x="1310137" y="1464251"/>
              <a:ext cx="9340533" cy="477987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BF1843-4723-4BF5-963E-B154A7E9E84E}"/>
                </a:ext>
              </a:extLst>
            </p:cNvPr>
            <p:cNvSpPr/>
            <p:nvPr/>
          </p:nvSpPr>
          <p:spPr>
            <a:xfrm>
              <a:off x="5008009" y="5215247"/>
              <a:ext cx="23423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September</a:t>
              </a:r>
              <a:endParaRPr lang="en-ZA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10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1420</Words>
  <Application>Microsoft Office PowerPoint</Application>
  <PresentationFormat>Widescreen</PresentationFormat>
  <Paragraphs>264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1_Office Theme</vt:lpstr>
      <vt:lpstr>PowerPoint Presentation</vt:lpstr>
      <vt:lpstr>Outline</vt:lpstr>
      <vt:lpstr>Epidemics in Africa:   What have we learnt from  Ebola, HIV &amp; Covid-19?   What lessons for future pandemics?</vt:lpstr>
      <vt:lpstr>Ebola epidemics in Africa</vt:lpstr>
      <vt:lpstr>Ebola – key lessons for future pandemics</vt:lpstr>
      <vt:lpstr>HIV epidemic in Africa</vt:lpstr>
      <vt:lpstr>PowerPoint Presentation</vt:lpstr>
      <vt:lpstr>PowerPoint Presentation</vt:lpstr>
      <vt:lpstr>Stay-at-home restrictions during the Covid-19 pandemic </vt:lpstr>
      <vt:lpstr>Burden of Covid-19 in South Africa  7-day moving average of new cases, sentinel hospital admissions and Covid-19 deaths – to 8 Sept</vt:lpstr>
      <vt:lpstr>Outline</vt:lpstr>
      <vt:lpstr>Covid-19 – key lessons for future pandemics:  1a. Early identification and action at global level</vt:lpstr>
      <vt:lpstr>Covid-19 – key lessons for future pandemics:  1b. Global leadership and governance </vt:lpstr>
      <vt:lpstr>Covid-19 – key lessons for future pandemics:  1c. Early identification and action at country level  to contain / mitigate spread of virus</vt:lpstr>
      <vt:lpstr>Covid-19 – key lessons for future pandemics:  2. Avoid denial, interference and division by politicians</vt:lpstr>
      <vt:lpstr>Denialism compromised South Africa’s HIV response – this affliction has impacted the  Covid-19 response of some other countries</vt:lpstr>
      <vt:lpstr>Covid-19 – key lessons for future pandemics:  3. Importance of science and rapid freely available information</vt:lpstr>
      <vt:lpstr>Outline</vt:lpstr>
      <vt:lpstr>Intervention choices: Covid-19 prevention toolbox</vt:lpstr>
      <vt:lpstr>PowerPoint Presentation</vt:lpstr>
      <vt:lpstr>PowerPoint Presentation</vt:lpstr>
      <vt:lpstr>Covid-19: Pivoting the prevention paradigm</vt:lpstr>
      <vt:lpstr>5 key lessons from past epidemics in Africa –  for interventions in future pandemics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Quarraisha Abdool Karim </dc:creator>
  <cp:lastModifiedBy>Quarraisha Abdool Karim </cp:lastModifiedBy>
  <cp:revision>98</cp:revision>
  <dcterms:created xsi:type="dcterms:W3CDTF">2020-09-07T12:27:53Z</dcterms:created>
  <dcterms:modified xsi:type="dcterms:W3CDTF">2020-09-10T13:34:07Z</dcterms:modified>
</cp:coreProperties>
</file>