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129" d="100"/>
          <a:sy n="129" d="100"/>
        </p:scale>
        <p:origin x="-1149" y="-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37B-8CB2-415D-9202-C25CD05CC5B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44C1-1228-40EB-8AF2-74E73905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37B-8CB2-415D-9202-C25CD05CC5B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44C1-1228-40EB-8AF2-74E73905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8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37B-8CB2-415D-9202-C25CD05CC5B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44C1-1228-40EB-8AF2-74E739056F1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323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37B-8CB2-415D-9202-C25CD05CC5B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44C1-1228-40EB-8AF2-74E73905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55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37B-8CB2-415D-9202-C25CD05CC5B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44C1-1228-40EB-8AF2-74E739056F1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998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37B-8CB2-415D-9202-C25CD05CC5B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44C1-1228-40EB-8AF2-74E73905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74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37B-8CB2-415D-9202-C25CD05CC5B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44C1-1228-40EB-8AF2-74E73905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57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37B-8CB2-415D-9202-C25CD05CC5B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44C1-1228-40EB-8AF2-74E73905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9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37B-8CB2-415D-9202-C25CD05CC5B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44C1-1228-40EB-8AF2-74E73905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0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37B-8CB2-415D-9202-C25CD05CC5B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44C1-1228-40EB-8AF2-74E73905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7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37B-8CB2-415D-9202-C25CD05CC5B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44C1-1228-40EB-8AF2-74E73905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7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37B-8CB2-415D-9202-C25CD05CC5B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44C1-1228-40EB-8AF2-74E73905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1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37B-8CB2-415D-9202-C25CD05CC5B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44C1-1228-40EB-8AF2-74E73905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0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37B-8CB2-415D-9202-C25CD05CC5B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44C1-1228-40EB-8AF2-74E73905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0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37B-8CB2-415D-9202-C25CD05CC5B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44C1-1228-40EB-8AF2-74E73905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3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337B-8CB2-415D-9202-C25CD05CC5B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44C1-1228-40EB-8AF2-74E73905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4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D337B-8CB2-415D-9202-C25CD05CC5B3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EC44C1-1228-40EB-8AF2-74E73905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6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E4D0-FACE-491B-9ED5-18092FCB9A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0" i="0" u="none" strike="noStrike" baseline="0" dirty="0">
                <a:latin typeface="TTdcr10"/>
              </a:rPr>
              <a:t>Abstract Bivariate Left Fractional</a:t>
            </a:r>
            <a:br>
              <a:rPr lang="en-US" sz="3100" b="0" i="0" u="none" strike="noStrike" baseline="0" dirty="0">
                <a:latin typeface="TTdcr10"/>
              </a:rPr>
            </a:br>
            <a:r>
              <a:rPr lang="en-US" sz="3100" b="0" i="0" u="none" strike="noStrike" baseline="0" dirty="0">
                <a:latin typeface="TTdcr10"/>
              </a:rPr>
              <a:t>Pseudo-Polynomial Monotone Constrained</a:t>
            </a:r>
            <a:br>
              <a:rPr lang="en-US" sz="3100" b="0" i="0" u="none" strike="noStrike" baseline="0" dirty="0">
                <a:latin typeface="TTdcr10"/>
              </a:rPr>
            </a:br>
            <a:r>
              <a:rPr lang="en-US" sz="3100" b="0" i="0" u="none" strike="noStrike" baseline="0" dirty="0">
                <a:latin typeface="TTdcr10"/>
              </a:rPr>
              <a:t>Approximation with applications</a:t>
            </a:r>
            <a:br>
              <a:rPr lang="en-US" sz="3100" b="0" i="0" u="none" strike="noStrike" baseline="0" dirty="0">
                <a:latin typeface="TTdcr10"/>
              </a:rPr>
            </a:br>
            <a:br>
              <a:rPr lang="en-US" sz="3100" b="0" i="0" u="none" strike="noStrike" baseline="0" dirty="0">
                <a:latin typeface="TTdcr10"/>
              </a:rPr>
            </a:br>
            <a:br>
              <a:rPr lang="en-US" sz="1800" b="0" i="0" u="none" strike="noStrike" baseline="0" dirty="0">
                <a:latin typeface="TTdcr10"/>
              </a:rPr>
            </a:br>
            <a:r>
              <a:rPr lang="en-US" sz="1800" b="0" i="0" u="none" strike="noStrike" baseline="0" dirty="0">
                <a:latin typeface="TTdcr10"/>
              </a:rPr>
              <a:t>George A. Anastassiou</a:t>
            </a:r>
            <a:br>
              <a:rPr lang="en-US" sz="1800" b="0" i="0" u="none" strike="noStrike" baseline="0" dirty="0">
                <a:latin typeface="TTdcr10"/>
              </a:rPr>
            </a:br>
            <a:r>
              <a:rPr lang="en-US" sz="1800" b="0" i="0" u="none" strike="noStrike" baseline="0" dirty="0">
                <a:latin typeface="TTdcr10"/>
              </a:rPr>
              <a:t>Department of Mathematical Sciences</a:t>
            </a:r>
            <a:br>
              <a:rPr lang="en-US" sz="1800" b="0" i="0" u="none" strike="noStrike" baseline="0" dirty="0">
                <a:latin typeface="TTdcr10"/>
              </a:rPr>
            </a:br>
            <a:r>
              <a:rPr lang="en-US" sz="1800" b="0" i="0" u="none" strike="noStrike" baseline="0" dirty="0">
                <a:latin typeface="TTdcr10"/>
              </a:rPr>
              <a:t>University of Memphis</a:t>
            </a:r>
            <a:br>
              <a:rPr lang="en-US" sz="1800" b="0" i="0" u="none" strike="noStrike" baseline="0" dirty="0">
                <a:latin typeface="TTdcr10"/>
              </a:rPr>
            </a:br>
            <a:r>
              <a:rPr lang="en-US" sz="1800" b="0" i="0" u="none" strike="noStrike" baseline="0" dirty="0" err="1">
                <a:latin typeface="TTdcr10"/>
              </a:rPr>
              <a:t>Memphis</a:t>
            </a:r>
            <a:r>
              <a:rPr lang="en-US" sz="1800" b="0" i="0" u="none" strike="noStrike" baseline="0" dirty="0">
                <a:latin typeface="TTdcr10"/>
              </a:rPr>
              <a:t>, TN 38152, U.S.A.</a:t>
            </a:r>
            <a:br>
              <a:rPr lang="en-US" sz="1800" b="0" i="0" u="none" strike="noStrike" baseline="0" dirty="0">
                <a:latin typeface="TTdcr10"/>
              </a:rPr>
            </a:br>
            <a:r>
              <a:rPr lang="en-US" sz="1800" b="0" i="0" u="none" strike="noStrike" baseline="0" dirty="0">
                <a:latin typeface="TTdcr10"/>
              </a:rPr>
              <a:t>ganastss@memphis.edu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B8BEB0-A1B1-4341-B4E7-F11FCE759C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FRACTIONAL MONOTONE APPROXIMATION</a:t>
            </a:r>
          </a:p>
        </p:txBody>
      </p:sp>
    </p:spTree>
    <p:extLst>
      <p:ext uri="{BB962C8B-B14F-4D97-AF65-F5344CB8AC3E}">
        <p14:creationId xmlns:p14="http://schemas.microsoft.com/office/powerpoint/2010/main" val="117725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D8DAA-F5DF-46E5-A978-605157299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22" y="0"/>
            <a:ext cx="5962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02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4583B5-F11A-41DD-9C76-354488232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84" y="2783237"/>
            <a:ext cx="7541231" cy="12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4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72616B-191F-44A1-BC4C-A50043071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169" y="0"/>
            <a:ext cx="5083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2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162497-2B48-4F5D-8F2A-76BB2F8CA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161" y="0"/>
            <a:ext cx="4915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96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6F4899-9022-4B0C-9127-E686182A2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367" y="0"/>
            <a:ext cx="4781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5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0DC995-9ED7-4A6B-8CF7-B4AFEDEF7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628" y="0"/>
            <a:ext cx="4682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1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5F008-4C85-480B-A1D2-9322EAD13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629" y="0"/>
            <a:ext cx="4962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97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5734C-30B7-45F1-BF48-788618789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432" y="0"/>
            <a:ext cx="4701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90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8302D1-14DE-46FF-96B9-EB724824B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771" y="0"/>
            <a:ext cx="492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11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7729F7-CB59-4E02-985C-20B80B531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215" y="0"/>
            <a:ext cx="5099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5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A95EDF-6786-4776-87CB-963FD6F3A48F}"/>
              </a:ext>
            </a:extLst>
          </p:cNvPr>
          <p:cNvSpPr txBox="1"/>
          <p:nvPr/>
        </p:nvSpPr>
        <p:spPr>
          <a:xfrm>
            <a:off x="3048000" y="1751618"/>
            <a:ext cx="60960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latin typeface="TTdcbx10"/>
              </a:rPr>
              <a:t>1 Introduction</a:t>
            </a:r>
          </a:p>
          <a:p>
            <a:pPr algn="l"/>
            <a:r>
              <a:rPr lang="en-US" sz="1800" b="0" i="0" u="none" strike="noStrike" baseline="0" dirty="0">
                <a:latin typeface="TTdcr10"/>
              </a:rPr>
              <a:t>The topic of monotone approximation theory started by O. Shisha in 1965 and it has become</a:t>
            </a:r>
          </a:p>
          <a:p>
            <a:pPr algn="l"/>
            <a:r>
              <a:rPr lang="en-US" sz="1800" b="0" i="0" u="none" strike="noStrike" baseline="0" dirty="0">
                <a:latin typeface="TTdcr10"/>
              </a:rPr>
              <a:t>a major trend of approximation theory. A typical problem in this subject is:</a:t>
            </a:r>
          </a:p>
          <a:p>
            <a:pPr algn="l"/>
            <a:r>
              <a:rPr lang="en-US" sz="1800" b="0" i="0" u="none" strike="noStrike" baseline="0" dirty="0">
                <a:latin typeface="TTdcr10"/>
              </a:rPr>
              <a:t>given a positive integer </a:t>
            </a:r>
            <a:r>
              <a:rPr lang="en-US" sz="1800" b="0" i="0" u="none" strike="noStrike" baseline="0" dirty="0">
                <a:latin typeface="cmmi10" panose="020B0500000000000000" pitchFamily="34" charset="2"/>
              </a:rPr>
              <a:t>k</a:t>
            </a:r>
            <a:r>
              <a:rPr lang="en-US" sz="1800" b="0" i="0" u="none" strike="noStrike" baseline="0" dirty="0">
                <a:latin typeface="TTdcr10"/>
              </a:rPr>
              <a:t>, approximate a given function whose </a:t>
            </a:r>
            <a:r>
              <a:rPr lang="en-US" sz="1800" b="0" i="0" u="none" strike="noStrike" baseline="0" dirty="0">
                <a:latin typeface="cmmi10" panose="020B0500000000000000" pitchFamily="34" charset="2"/>
              </a:rPr>
              <a:t>k</a:t>
            </a:r>
            <a:r>
              <a:rPr lang="en-US" sz="1800" b="0" i="0" u="none" strike="noStrike" baseline="0" dirty="0">
                <a:latin typeface="TTdcr10"/>
              </a:rPr>
              <a:t>th derivative is &gt;_0</a:t>
            </a:r>
          </a:p>
          <a:p>
            <a:pPr algn="l"/>
            <a:r>
              <a:rPr lang="en-US" sz="1800" b="0" i="0" u="none" strike="noStrike" baseline="0" dirty="0">
                <a:latin typeface="TTdcr10"/>
              </a:rPr>
              <a:t>by polynomials having this property.</a:t>
            </a:r>
          </a:p>
          <a:p>
            <a:pPr algn="l"/>
            <a:r>
              <a:rPr lang="en-US" sz="1800" b="0" i="0" u="none" strike="noStrike" baseline="0" dirty="0">
                <a:latin typeface="TTdcr10"/>
              </a:rPr>
              <a:t>In </a:t>
            </a:r>
            <a:r>
              <a:rPr lang="en-US" dirty="0">
                <a:latin typeface="TTdcr10"/>
              </a:rPr>
              <a:t>1985</a:t>
            </a:r>
            <a:r>
              <a:rPr lang="en-US" sz="1800" b="0" i="0" u="none" strike="noStrike" baseline="0" dirty="0">
                <a:latin typeface="TTdcr10"/>
              </a:rPr>
              <a:t> Anastassiou and Shisha replaced the </a:t>
            </a:r>
            <a:r>
              <a:rPr lang="en-US" sz="1800" b="0" i="0" u="none" strike="noStrike" baseline="0" dirty="0">
                <a:latin typeface="cmmi10" panose="020B0500000000000000" pitchFamily="34" charset="2"/>
              </a:rPr>
              <a:t>k</a:t>
            </a:r>
            <a:r>
              <a:rPr lang="en-US" sz="1800" b="0" i="0" u="none" strike="noStrike" baseline="0" dirty="0">
                <a:latin typeface="TTdcr10"/>
              </a:rPr>
              <a:t>th derivative with a linear </a:t>
            </a:r>
            <a:r>
              <a:rPr lang="en-US" sz="1800" b="0" i="0" u="none" strike="noStrike" baseline="0">
                <a:latin typeface="TTdcr10"/>
              </a:rPr>
              <a:t>differential operator </a:t>
            </a:r>
            <a:r>
              <a:rPr lang="en-US" sz="1800" b="0" i="0" u="none" strike="noStrike" baseline="0" dirty="0">
                <a:latin typeface="TTdcr10"/>
              </a:rPr>
              <a:t>of order </a:t>
            </a:r>
            <a:r>
              <a:rPr lang="en-US" sz="1800" b="0" i="0" u="none" strike="noStrike" baseline="0" dirty="0">
                <a:latin typeface="cmmi10" panose="020B0500000000000000" pitchFamily="34" charset="2"/>
              </a:rPr>
              <a:t>k</a:t>
            </a:r>
            <a:r>
              <a:rPr lang="en-US" sz="1800" b="0" i="0" u="none" strike="noStrike" baseline="0" dirty="0">
                <a:latin typeface="TTdcr10"/>
              </a:rPr>
              <a:t>. We mention this motivating result.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93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10648-92FA-464E-A078-604B20D0F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629" y="0"/>
            <a:ext cx="5022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57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862616-15A3-41C1-8BB5-E63262AFC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379" y="0"/>
            <a:ext cx="4589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89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CD17C4-642A-4B4B-BBAF-BED01BC33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644" y="0"/>
            <a:ext cx="4820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96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89607C-2F9A-4A3A-947E-2088A5618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858" y="0"/>
            <a:ext cx="4672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8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B2599-A64E-4378-8883-A1124FD6A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660" y="0"/>
            <a:ext cx="4886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57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7F8C4D-DF9C-4961-8291-5D245A3AE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906" y="0"/>
            <a:ext cx="5072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49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07064B-A5EA-445F-B49B-669A8C897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164" y="0"/>
            <a:ext cx="4725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52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21B7A-E004-4328-BDAA-56527E287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5" y="0"/>
            <a:ext cx="4741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AC57CB-FA7E-49D8-BF9F-1CD08C6A7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029" y="667718"/>
            <a:ext cx="7417942" cy="55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7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C65712-D0AC-471D-B961-F5D6CE41E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206" y="1796512"/>
            <a:ext cx="7479587" cy="32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4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0E5CD5-BD7F-4FA6-9835-E4E4A7E49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256" y="1429718"/>
            <a:ext cx="8075488" cy="399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0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EF02C-9CA7-4848-95CD-55969A77B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530" y="711630"/>
            <a:ext cx="8054939" cy="543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1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ED632-7AB8-48EC-A4EC-990B9AA76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530" y="2207217"/>
            <a:ext cx="8054939" cy="244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20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1C4FF-0C66-43B1-92ED-AC9567852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311" y="0"/>
            <a:ext cx="7623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8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C0ABAF-62B6-40C1-BA1A-7C4EB04C7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353" y="1874003"/>
            <a:ext cx="7993294" cy="310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306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129</Words>
  <Application>Microsoft Office PowerPoint</Application>
  <PresentationFormat>Widescreen</PresentationFormat>
  <Paragraphs>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cmmi10</vt:lpstr>
      <vt:lpstr>Trebuchet MS</vt:lpstr>
      <vt:lpstr>TTdcbx10</vt:lpstr>
      <vt:lpstr>TTdcr10</vt:lpstr>
      <vt:lpstr>Wingdings 3</vt:lpstr>
      <vt:lpstr>Facet</vt:lpstr>
      <vt:lpstr>Abstract Bivariate Left Fractional Pseudo-Polynomial Monotone Constrained Approximation with applications   George A. Anastassiou Department of Mathematical Sciences University of Memphis Memphis, TN 38152, U.S.A. ganastss@memphis.edu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A Anastassiou (ganastss)</dc:creator>
  <cp:lastModifiedBy>George A Anastassiou (ganastss)</cp:lastModifiedBy>
  <cp:revision>56</cp:revision>
  <dcterms:created xsi:type="dcterms:W3CDTF">2022-01-16T21:10:46Z</dcterms:created>
  <dcterms:modified xsi:type="dcterms:W3CDTF">2022-01-16T22:29:01Z</dcterms:modified>
</cp:coreProperties>
</file>