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5" r:id="rId1"/>
  </p:sldMasterIdLst>
  <p:notesMasterIdLst>
    <p:notesMasterId r:id="rId30"/>
  </p:notesMasterIdLst>
  <p:sldIdLst>
    <p:sldId id="256" r:id="rId2"/>
    <p:sldId id="257" r:id="rId3"/>
    <p:sldId id="342" r:id="rId4"/>
    <p:sldId id="366" r:id="rId5"/>
    <p:sldId id="364" r:id="rId6"/>
    <p:sldId id="363" r:id="rId7"/>
    <p:sldId id="365" r:id="rId8"/>
    <p:sldId id="333" r:id="rId9"/>
    <p:sldId id="343" r:id="rId10"/>
    <p:sldId id="331" r:id="rId11"/>
    <p:sldId id="367" r:id="rId12"/>
    <p:sldId id="296" r:id="rId13"/>
    <p:sldId id="372" r:id="rId14"/>
    <p:sldId id="373" r:id="rId15"/>
    <p:sldId id="375" r:id="rId16"/>
    <p:sldId id="320" r:id="rId17"/>
    <p:sldId id="326" r:id="rId18"/>
    <p:sldId id="356" r:id="rId19"/>
    <p:sldId id="329" r:id="rId20"/>
    <p:sldId id="344" r:id="rId21"/>
    <p:sldId id="351" r:id="rId22"/>
    <p:sldId id="368" r:id="rId23"/>
    <p:sldId id="357" r:id="rId24"/>
    <p:sldId id="370" r:id="rId25"/>
    <p:sldId id="380" r:id="rId26"/>
    <p:sldId id="379" r:id="rId27"/>
    <p:sldId id="378" r:id="rId28"/>
    <p:sldId id="349" r:id="rId2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855"/>
    <a:srgbClr val="8DB9CA"/>
    <a:srgbClr val="F6BE00"/>
    <a:srgbClr val="D6D2C4"/>
    <a:srgbClr val="B2E2ED"/>
    <a:srgbClr val="00FFFF"/>
    <a:srgbClr val="00FDFF"/>
    <a:srgbClr val="A4DBE8"/>
    <a:srgbClr val="BBC5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20" autoAdjust="0"/>
    <p:restoredTop sz="94796" autoAdjust="0"/>
  </p:normalViewPr>
  <p:slideViewPr>
    <p:cSldViewPr snapToGrid="0" snapToObjects="1">
      <p:cViewPr varScale="1">
        <p:scale>
          <a:sx n="105" d="100"/>
          <a:sy n="105" d="100"/>
        </p:scale>
        <p:origin x="340" y="7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BEE1CD-6EDF-5C43-ACE9-942F6C137C3E}" type="datetimeFigureOut">
              <a:rPr lang="en-US" smtClean="0"/>
              <a:t>10/3/2022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455201-7865-8744-8A9B-9F5FC03C5C4C}" type="slidenum">
              <a:rPr lang="en-US" smtClean="0"/>
              <a:t>‹#›</a:t>
            </a:fld>
            <a:endParaRPr lang="en-US"/>
          </a:p>
        </p:txBody>
      </p:sp>
    </p:spTree>
    <p:extLst>
      <p:ext uri="{BB962C8B-B14F-4D97-AF65-F5344CB8AC3E}">
        <p14:creationId xmlns:p14="http://schemas.microsoft.com/office/powerpoint/2010/main" val="1776107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455201-7865-8744-8A9B-9F5FC03C5C4C}" type="slidenum">
              <a:rPr lang="en-US" smtClean="0"/>
              <a:t>1</a:t>
            </a:fld>
            <a:endParaRPr lang="en-US"/>
          </a:p>
        </p:txBody>
      </p:sp>
    </p:spTree>
    <p:extLst>
      <p:ext uri="{BB962C8B-B14F-4D97-AF65-F5344CB8AC3E}">
        <p14:creationId xmlns:p14="http://schemas.microsoft.com/office/powerpoint/2010/main" val="3462858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455201-7865-8744-8A9B-9F5FC03C5C4C}" type="slidenum">
              <a:rPr lang="en-US" smtClean="0"/>
              <a:t>10</a:t>
            </a:fld>
            <a:endParaRPr lang="en-US" dirty="0"/>
          </a:p>
        </p:txBody>
      </p:sp>
    </p:spTree>
    <p:extLst>
      <p:ext uri="{BB962C8B-B14F-4D97-AF65-F5344CB8AC3E}">
        <p14:creationId xmlns:p14="http://schemas.microsoft.com/office/powerpoint/2010/main" val="4028723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455201-7865-8744-8A9B-9F5FC03C5C4C}" type="slidenum">
              <a:rPr lang="en-US" smtClean="0"/>
              <a:t>11</a:t>
            </a:fld>
            <a:endParaRPr lang="en-US" dirty="0"/>
          </a:p>
        </p:txBody>
      </p:sp>
    </p:spTree>
    <p:extLst>
      <p:ext uri="{BB962C8B-B14F-4D97-AF65-F5344CB8AC3E}">
        <p14:creationId xmlns:p14="http://schemas.microsoft.com/office/powerpoint/2010/main" val="4085970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455201-7865-8744-8A9B-9F5FC03C5C4C}" type="slidenum">
              <a:rPr lang="en-US" smtClean="0"/>
              <a:t>12</a:t>
            </a:fld>
            <a:endParaRPr lang="en-US" dirty="0"/>
          </a:p>
        </p:txBody>
      </p:sp>
    </p:spTree>
    <p:extLst>
      <p:ext uri="{BB962C8B-B14F-4D97-AF65-F5344CB8AC3E}">
        <p14:creationId xmlns:p14="http://schemas.microsoft.com/office/powerpoint/2010/main" val="2351104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455201-7865-8744-8A9B-9F5FC03C5C4C}" type="slidenum">
              <a:rPr lang="en-US" smtClean="0"/>
              <a:t>13</a:t>
            </a:fld>
            <a:endParaRPr lang="en-US" dirty="0"/>
          </a:p>
        </p:txBody>
      </p:sp>
    </p:spTree>
    <p:extLst>
      <p:ext uri="{BB962C8B-B14F-4D97-AF65-F5344CB8AC3E}">
        <p14:creationId xmlns:p14="http://schemas.microsoft.com/office/powerpoint/2010/main" val="3995522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455201-7865-8744-8A9B-9F5FC03C5C4C}" type="slidenum">
              <a:rPr lang="en-US" smtClean="0"/>
              <a:t>14</a:t>
            </a:fld>
            <a:endParaRPr lang="en-US" dirty="0"/>
          </a:p>
        </p:txBody>
      </p:sp>
    </p:spTree>
    <p:extLst>
      <p:ext uri="{BB962C8B-B14F-4D97-AF65-F5344CB8AC3E}">
        <p14:creationId xmlns:p14="http://schemas.microsoft.com/office/powerpoint/2010/main" val="3495288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455201-7865-8744-8A9B-9F5FC03C5C4C}" type="slidenum">
              <a:rPr lang="en-US" smtClean="0"/>
              <a:t>15</a:t>
            </a:fld>
            <a:endParaRPr lang="en-US" dirty="0"/>
          </a:p>
        </p:txBody>
      </p:sp>
    </p:spTree>
    <p:extLst>
      <p:ext uri="{BB962C8B-B14F-4D97-AF65-F5344CB8AC3E}">
        <p14:creationId xmlns:p14="http://schemas.microsoft.com/office/powerpoint/2010/main" val="1755831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455201-7865-8744-8A9B-9F5FC03C5C4C}" type="slidenum">
              <a:rPr lang="en-US" smtClean="0"/>
              <a:t>16</a:t>
            </a:fld>
            <a:endParaRPr lang="en-US" dirty="0"/>
          </a:p>
        </p:txBody>
      </p:sp>
    </p:spTree>
    <p:extLst>
      <p:ext uri="{BB962C8B-B14F-4D97-AF65-F5344CB8AC3E}">
        <p14:creationId xmlns:p14="http://schemas.microsoft.com/office/powerpoint/2010/main" val="2505471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455201-7865-8744-8A9B-9F5FC03C5C4C}" type="slidenum">
              <a:rPr lang="en-US" smtClean="0"/>
              <a:t>17</a:t>
            </a:fld>
            <a:endParaRPr lang="en-US" dirty="0"/>
          </a:p>
        </p:txBody>
      </p:sp>
    </p:spTree>
    <p:extLst>
      <p:ext uri="{BB962C8B-B14F-4D97-AF65-F5344CB8AC3E}">
        <p14:creationId xmlns:p14="http://schemas.microsoft.com/office/powerpoint/2010/main" val="3216521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455201-7865-8744-8A9B-9F5FC03C5C4C}" type="slidenum">
              <a:rPr lang="en-US" smtClean="0"/>
              <a:t>18</a:t>
            </a:fld>
            <a:endParaRPr lang="en-US" dirty="0"/>
          </a:p>
        </p:txBody>
      </p:sp>
    </p:spTree>
    <p:extLst>
      <p:ext uri="{BB962C8B-B14F-4D97-AF65-F5344CB8AC3E}">
        <p14:creationId xmlns:p14="http://schemas.microsoft.com/office/powerpoint/2010/main" val="4008956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GB" dirty="0"/>
              </a:p>
            </p:txBody>
          </p:sp>
        </mc:Choice>
        <mc:Fallback xmlns="">
          <p:sp>
            <p:nvSpPr>
              <p:cNvPr id="3" name="Notes Placeholder 2"/>
              <p:cNvSpPr>
                <a:spLocks noGrp="1"/>
              </p:cNvSpPr>
              <p:nvPr>
                <p:ph type="body" idx="1"/>
              </p:nvPr>
            </p:nvSpPr>
            <p:spPr/>
            <p:txBody>
              <a:bodyPr/>
              <a:lstStyle/>
              <a:p>
                <a:r>
                  <a:rPr lang="en-US" dirty="0"/>
                  <a:t>Next, I will show some results of this paper. We</a:t>
                </a:r>
                <a:r>
                  <a:rPr lang="en-US" baseline="0" dirty="0"/>
                  <a:t> used the radius of the circular tank r0, the density of liquid, and the acceleration due to gravity for nondimensionalization. </a:t>
                </a:r>
                <a:r>
                  <a:rPr lang="en-US" dirty="0"/>
                  <a:t>In Figure 4, we display the first four natural frequencies against different liquid depth H for various edge conditions. In Bauer (1995), the author only provided results for the clamped edge case. Here, the results from Bauer (1995) are nondimensionalized and shown as black dashed lines for comparison, and good agreement can be found. Besides, we also displayed the results for simply supported edge and free edge cases. We can observe that for the kth natural frequencies, at a given </a:t>
                </a:r>
                <a:r>
                  <a:rPr lang="en-US" b="0" i="0">
                    <a:latin typeface="Cambria Math" panose="02040503050406030204" pitchFamily="18" charset="0"/>
                  </a:rPr>
                  <a:t>𝐻^∗</a:t>
                </a:r>
                <a:r>
                  <a:rPr lang="en-GB" dirty="0"/>
                  <a:t>, the clamped edge corresponds</a:t>
                </a:r>
                <a:r>
                  <a:rPr lang="en-GB" baseline="0" dirty="0"/>
                  <a:t> to the largest value while the free edge corresponds to the smallest. With the increase of liquid depth</a:t>
                </a:r>
                <a:r>
                  <a:rPr lang="en-GB" dirty="0"/>
                  <a:t>, the</a:t>
                </a:r>
                <a:r>
                  <a:rPr lang="en-GB" baseline="0" dirty="0"/>
                  <a:t> curves increase rapidly to the limit values.</a:t>
                </a:r>
                <a:endParaRPr lang="en-GB" dirty="0"/>
              </a:p>
            </p:txBody>
          </p:sp>
        </mc:Fallback>
      </mc:AlternateContent>
      <p:sp>
        <p:nvSpPr>
          <p:cNvPr id="4" name="Slide Number Placeholder 3"/>
          <p:cNvSpPr>
            <a:spLocks noGrp="1"/>
          </p:cNvSpPr>
          <p:nvPr>
            <p:ph type="sldNum" sz="quarter" idx="10"/>
          </p:nvPr>
        </p:nvSpPr>
        <p:spPr/>
        <p:txBody>
          <a:bodyPr/>
          <a:lstStyle/>
          <a:p>
            <a:fld id="{78455201-7865-8744-8A9B-9F5FC03C5C4C}" type="slidenum">
              <a:rPr lang="en-US" smtClean="0"/>
              <a:t>19</a:t>
            </a:fld>
            <a:endParaRPr lang="en-US" dirty="0"/>
          </a:p>
        </p:txBody>
      </p:sp>
    </p:spTree>
    <p:extLst>
      <p:ext uri="{BB962C8B-B14F-4D97-AF65-F5344CB8AC3E}">
        <p14:creationId xmlns:p14="http://schemas.microsoft.com/office/powerpoint/2010/main" val="2600028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4000" dirty="0"/>
          </a:p>
        </p:txBody>
      </p:sp>
      <p:sp>
        <p:nvSpPr>
          <p:cNvPr id="4" name="Slide Number Placeholder 3"/>
          <p:cNvSpPr>
            <a:spLocks noGrp="1"/>
          </p:cNvSpPr>
          <p:nvPr>
            <p:ph type="sldNum" sz="quarter" idx="5"/>
          </p:nvPr>
        </p:nvSpPr>
        <p:spPr/>
        <p:txBody>
          <a:bodyPr/>
          <a:lstStyle/>
          <a:p>
            <a:fld id="{78455201-7865-8744-8A9B-9F5FC03C5C4C}" type="slidenum">
              <a:rPr lang="en-US" smtClean="0"/>
              <a:t>2</a:t>
            </a:fld>
            <a:endParaRPr lang="en-US"/>
          </a:p>
        </p:txBody>
      </p:sp>
    </p:spTree>
    <p:extLst>
      <p:ext uri="{BB962C8B-B14F-4D97-AF65-F5344CB8AC3E}">
        <p14:creationId xmlns:p14="http://schemas.microsoft.com/office/powerpoint/2010/main" val="32857869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GB" dirty="0"/>
              </a:p>
            </p:txBody>
          </p:sp>
        </mc:Choice>
        <mc:Fallback xmlns="">
          <p:sp>
            <p:nvSpPr>
              <p:cNvPr id="3" name="Notes Placeholder 2"/>
              <p:cNvSpPr>
                <a:spLocks noGrp="1"/>
              </p:cNvSpPr>
              <p:nvPr>
                <p:ph type="body" idx="1"/>
              </p:nvPr>
            </p:nvSpPr>
            <p:spPr/>
            <p:txBody>
              <a:bodyPr/>
              <a:lstStyle/>
              <a:p>
                <a:r>
                  <a:rPr lang="en-US" dirty="0"/>
                  <a:t>In Figure 5, we show the normalized mode shapes for the clamped edge cases at different modes (</a:t>
                </a:r>
                <a:r>
                  <a:rPr lang="en-US" dirty="0" err="1"/>
                  <a:t>n,k</a:t>
                </a:r>
                <a:r>
                  <a:rPr lang="en-US" dirty="0"/>
                  <a:t>). We can observe from Figure 5(a) that </a:t>
                </a:r>
                <a:r>
                  <a:rPr lang="en-US" b="0" i="0">
                    <a:latin typeface="Cambria Math" panose="02040503050406030204" pitchFamily="18" charset="0"/>
                  </a:rPr>
                  <a:t>𝑛=0</a:t>
                </a:r>
                <a:r>
                  <a:rPr lang="en-GB" dirty="0"/>
                  <a:t> corresponds to the axisymmetric case.</a:t>
                </a:r>
                <a:r>
                  <a:rPr lang="en-GB" baseline="0" dirty="0"/>
                  <a:t> For </a:t>
                </a:r>
                <a:r>
                  <a:rPr lang="en-US" b="0" i="0" baseline="0">
                    <a:latin typeface="Cambria Math" panose="02040503050406030204" pitchFamily="18" charset="0"/>
                  </a:rPr>
                  <a:t>𝑛</a:t>
                </a:r>
                <a:r>
                  <a:rPr lang="en-GB" dirty="0"/>
                  <a:t> greater than 0, the mode</a:t>
                </a:r>
                <a:r>
                  <a:rPr lang="en-GB" baseline="0" dirty="0"/>
                  <a:t> shapes become non-axisymmetric. The nodal lines are shown as the dashed-dotted curves in the graphs. We can find that the mode shapes are anti-symmetric to the nodal diameters at </a:t>
                </a:r>
                <a:r>
                  <a:rPr lang="en-US" b="0" i="0" baseline="0">
                    <a:latin typeface="Cambria Math" panose="02040503050406030204" pitchFamily="18" charset="0"/>
                  </a:rPr>
                  <a:t>𝑛</a:t>
                </a:r>
                <a:r>
                  <a:rPr lang="en-GB" dirty="0"/>
                  <a:t> equal</a:t>
                </a:r>
                <a:r>
                  <a:rPr lang="en-GB" baseline="0" dirty="0"/>
                  <a:t> to or greater than 1</a:t>
                </a:r>
                <a:r>
                  <a:rPr lang="en-GB" dirty="0"/>
                  <a:t>, and so it is expected that the mode shape graphs become more oscillatory</a:t>
                </a:r>
                <a:r>
                  <a:rPr lang="en-GB" baseline="0" dirty="0"/>
                  <a:t> with the increase of n.</a:t>
                </a:r>
                <a:endParaRPr lang="en-GB" dirty="0"/>
              </a:p>
            </p:txBody>
          </p:sp>
        </mc:Fallback>
      </mc:AlternateContent>
      <p:sp>
        <p:nvSpPr>
          <p:cNvPr id="4" name="Slide Number Placeholder 3"/>
          <p:cNvSpPr>
            <a:spLocks noGrp="1"/>
          </p:cNvSpPr>
          <p:nvPr>
            <p:ph type="sldNum" sz="quarter" idx="10"/>
          </p:nvPr>
        </p:nvSpPr>
        <p:spPr/>
        <p:txBody>
          <a:bodyPr/>
          <a:lstStyle/>
          <a:p>
            <a:fld id="{78455201-7865-8744-8A9B-9F5FC03C5C4C}" type="slidenum">
              <a:rPr lang="en-US" smtClean="0"/>
              <a:t>20</a:t>
            </a:fld>
            <a:endParaRPr lang="en-US" dirty="0"/>
          </a:p>
        </p:txBody>
      </p:sp>
    </p:spTree>
    <p:extLst>
      <p:ext uri="{BB962C8B-B14F-4D97-AF65-F5344CB8AC3E}">
        <p14:creationId xmlns:p14="http://schemas.microsoft.com/office/powerpoint/2010/main" val="2992418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455201-7865-8744-8A9B-9F5FC03C5C4C}" type="slidenum">
              <a:rPr lang="en-US" smtClean="0"/>
              <a:t>21</a:t>
            </a:fld>
            <a:endParaRPr lang="en-US" dirty="0"/>
          </a:p>
        </p:txBody>
      </p:sp>
    </p:spTree>
    <p:extLst>
      <p:ext uri="{BB962C8B-B14F-4D97-AF65-F5344CB8AC3E}">
        <p14:creationId xmlns:p14="http://schemas.microsoft.com/office/powerpoint/2010/main" val="790058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455201-7865-8744-8A9B-9F5FC03C5C4C}" type="slidenum">
              <a:rPr lang="en-US" smtClean="0"/>
              <a:t>22</a:t>
            </a:fld>
            <a:endParaRPr lang="en-US" dirty="0"/>
          </a:p>
        </p:txBody>
      </p:sp>
    </p:spTree>
    <p:extLst>
      <p:ext uri="{BB962C8B-B14F-4D97-AF65-F5344CB8AC3E}">
        <p14:creationId xmlns:p14="http://schemas.microsoft.com/office/powerpoint/2010/main" val="1827502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455201-7865-8744-8A9B-9F5FC03C5C4C}" type="slidenum">
              <a:rPr lang="en-US" smtClean="0"/>
              <a:t>23</a:t>
            </a:fld>
            <a:endParaRPr lang="en-US" dirty="0"/>
          </a:p>
        </p:txBody>
      </p:sp>
    </p:spTree>
    <p:extLst>
      <p:ext uri="{BB962C8B-B14F-4D97-AF65-F5344CB8AC3E}">
        <p14:creationId xmlns:p14="http://schemas.microsoft.com/office/powerpoint/2010/main" val="8646914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455201-7865-8744-8A9B-9F5FC03C5C4C}" type="slidenum">
              <a:rPr lang="en-US" smtClean="0"/>
              <a:t>24</a:t>
            </a:fld>
            <a:endParaRPr lang="en-US" dirty="0"/>
          </a:p>
        </p:txBody>
      </p:sp>
    </p:spTree>
    <p:extLst>
      <p:ext uri="{BB962C8B-B14F-4D97-AF65-F5344CB8AC3E}">
        <p14:creationId xmlns:p14="http://schemas.microsoft.com/office/powerpoint/2010/main" val="35818072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455201-7865-8744-8A9B-9F5FC03C5C4C}" type="slidenum">
              <a:rPr lang="en-US" smtClean="0"/>
              <a:t>25</a:t>
            </a:fld>
            <a:endParaRPr lang="en-US" dirty="0"/>
          </a:p>
        </p:txBody>
      </p:sp>
    </p:spTree>
    <p:extLst>
      <p:ext uri="{BB962C8B-B14F-4D97-AF65-F5344CB8AC3E}">
        <p14:creationId xmlns:p14="http://schemas.microsoft.com/office/powerpoint/2010/main" val="18580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455201-7865-8744-8A9B-9F5FC03C5C4C}" type="slidenum">
              <a:rPr lang="en-US" smtClean="0"/>
              <a:t>27</a:t>
            </a:fld>
            <a:endParaRPr lang="en-US" dirty="0"/>
          </a:p>
        </p:txBody>
      </p:sp>
    </p:spTree>
    <p:extLst>
      <p:ext uri="{BB962C8B-B14F-4D97-AF65-F5344CB8AC3E}">
        <p14:creationId xmlns:p14="http://schemas.microsoft.com/office/powerpoint/2010/main" val="26158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455201-7865-8744-8A9B-9F5FC03C5C4C}" type="slidenum">
              <a:rPr lang="en-US" smtClean="0"/>
              <a:t>28</a:t>
            </a:fld>
            <a:endParaRPr lang="en-US" dirty="0"/>
          </a:p>
        </p:txBody>
      </p:sp>
    </p:spTree>
    <p:extLst>
      <p:ext uri="{BB962C8B-B14F-4D97-AF65-F5344CB8AC3E}">
        <p14:creationId xmlns:p14="http://schemas.microsoft.com/office/powerpoint/2010/main" val="2693635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t>3</a:t>
            </a:fld>
            <a:endParaRPr lang="en-US"/>
          </a:p>
        </p:txBody>
      </p:sp>
    </p:spTree>
    <p:extLst>
      <p:ext uri="{BB962C8B-B14F-4D97-AF65-F5344CB8AC3E}">
        <p14:creationId xmlns:p14="http://schemas.microsoft.com/office/powerpoint/2010/main" val="4232681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t>4</a:t>
            </a:fld>
            <a:endParaRPr lang="en-US"/>
          </a:p>
        </p:txBody>
      </p:sp>
    </p:spTree>
    <p:extLst>
      <p:ext uri="{BB962C8B-B14F-4D97-AF65-F5344CB8AC3E}">
        <p14:creationId xmlns:p14="http://schemas.microsoft.com/office/powerpoint/2010/main" val="903886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t>5</a:t>
            </a:fld>
            <a:endParaRPr lang="en-US"/>
          </a:p>
        </p:txBody>
      </p:sp>
    </p:spTree>
    <p:extLst>
      <p:ext uri="{BB962C8B-B14F-4D97-AF65-F5344CB8AC3E}">
        <p14:creationId xmlns:p14="http://schemas.microsoft.com/office/powerpoint/2010/main" val="1712303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t>6</a:t>
            </a:fld>
            <a:endParaRPr lang="en-US"/>
          </a:p>
        </p:txBody>
      </p:sp>
    </p:spTree>
    <p:extLst>
      <p:ext uri="{BB962C8B-B14F-4D97-AF65-F5344CB8AC3E}">
        <p14:creationId xmlns:p14="http://schemas.microsoft.com/office/powerpoint/2010/main" val="4287520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78455201-7865-8744-8A9B-9F5FC03C5C4C}" type="slidenum">
              <a:rPr lang="en-US" smtClean="0"/>
              <a:t>7</a:t>
            </a:fld>
            <a:endParaRPr lang="en-US" dirty="0"/>
          </a:p>
        </p:txBody>
      </p:sp>
    </p:spTree>
    <p:extLst>
      <p:ext uri="{BB962C8B-B14F-4D97-AF65-F5344CB8AC3E}">
        <p14:creationId xmlns:p14="http://schemas.microsoft.com/office/powerpoint/2010/main" val="546622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t>8</a:t>
            </a:fld>
            <a:endParaRPr lang="en-US"/>
          </a:p>
        </p:txBody>
      </p:sp>
    </p:spTree>
    <p:extLst>
      <p:ext uri="{BB962C8B-B14F-4D97-AF65-F5344CB8AC3E}">
        <p14:creationId xmlns:p14="http://schemas.microsoft.com/office/powerpoint/2010/main" val="480851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t>9</a:t>
            </a:fld>
            <a:endParaRPr lang="en-US"/>
          </a:p>
        </p:txBody>
      </p:sp>
    </p:spTree>
    <p:extLst>
      <p:ext uri="{BB962C8B-B14F-4D97-AF65-F5344CB8AC3E}">
        <p14:creationId xmlns:p14="http://schemas.microsoft.com/office/powerpoint/2010/main" val="21887139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rge banner">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463"/>
            <a:ext cx="7886700" cy="994172"/>
          </a:xfrm>
          <a:prstGeom prst="rect">
            <a:avLst/>
          </a:prstGeom>
        </p:spPr>
        <p:txBody>
          <a:bodyPr/>
          <a:lstStyle>
            <a:lvl1pPr>
              <a:defRPr sz="3200" b="1">
                <a:solidFill>
                  <a:srgbClr val="002855"/>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628650" y="2606039"/>
            <a:ext cx="7886700" cy="2026683"/>
          </a:xfrm>
        </p:spPr>
        <p:txBody>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p:cNvGrpSpPr/>
          <p:nvPr userDrawn="1"/>
        </p:nvGrpSpPr>
        <p:grpSpPr>
          <a:xfrm>
            <a:off x="0" y="0"/>
            <a:ext cx="9144000" cy="1235075"/>
            <a:chOff x="0" y="-66259"/>
            <a:chExt cx="9144000" cy="1235075"/>
          </a:xfrm>
        </p:grpSpPr>
        <p:sp>
          <p:nvSpPr>
            <p:cNvPr id="10" name="Freeform 24"/>
            <p:cNvSpPr>
              <a:spLocks/>
            </p:cNvSpPr>
            <p:nvPr/>
          </p:nvSpPr>
          <p:spPr bwMode="auto">
            <a:xfrm>
              <a:off x="0" y="-66259"/>
              <a:ext cx="9144000" cy="1235075"/>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rgbClr val="002855"/>
            </a:solidFill>
            <a:ln>
              <a:noFill/>
            </a:ln>
          </p:spPr>
          <p:txBody>
            <a:bodyPr vert="horz" wrap="square" lIns="91440" tIns="45720" rIns="91440" bIns="45720" numCol="1" anchor="t" anchorCtr="0" compatLnSpc="1">
              <a:prstTxWarp prst="textNoShape">
                <a:avLst/>
              </a:prstTxWarp>
            </a:bodyPr>
            <a:lstStyle/>
            <a:p>
              <a:endParaRPr lang="en-GB"/>
            </a:p>
          </p:txBody>
        </p:sp>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flipH="1">
              <a:off x="6420182" y="514785"/>
              <a:ext cx="257986" cy="303133"/>
            </a:xfrm>
            <a:prstGeom prst="rect">
              <a:avLst/>
            </a:prstGeom>
          </p:spPr>
        </p:pic>
      </p:grpSp>
      <p:sp>
        <p:nvSpPr>
          <p:cNvPr id="7" name="Text Placeholder 6"/>
          <p:cNvSpPr>
            <a:spLocks noGrp="1"/>
          </p:cNvSpPr>
          <p:nvPr>
            <p:ph type="body" sz="quarter" idx="12" hasCustomPrompt="1"/>
          </p:nvPr>
        </p:nvSpPr>
        <p:spPr>
          <a:xfrm>
            <a:off x="287999" y="288000"/>
            <a:ext cx="5488958" cy="293044"/>
          </a:xfrm>
        </p:spPr>
        <p:txBody>
          <a:bodyPr lIns="0" tIns="0" rIns="0" bIns="0">
            <a:noAutofit/>
          </a:bodyPr>
          <a:lstStyle>
            <a:lvl1pPr marL="0" indent="0">
              <a:lnSpc>
                <a:spcPct val="80000"/>
              </a:lnSpc>
              <a:buNone/>
              <a:defRPr sz="1100" baseline="0">
                <a:solidFill>
                  <a:schemeClr val="bg1"/>
                </a:solidFill>
              </a:defRPr>
            </a:lvl1pPr>
            <a:lvl2pPr marL="0" indent="0">
              <a:lnSpc>
                <a:spcPct val="80000"/>
              </a:lnSpc>
              <a:buNone/>
              <a:defRPr sz="1100">
                <a:solidFill>
                  <a:schemeClr val="bg1"/>
                </a:solidFill>
              </a:defRPr>
            </a:lvl2pPr>
            <a:lvl3pPr marL="0" indent="0">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stStyle>
          <a:p>
            <a:pPr lvl="0"/>
            <a:r>
              <a:rPr lang="en-US" dirty="0"/>
              <a:t>FACULTY, SCHOOL, DEPARTMENT OR INSTITUTE NAME HERE</a:t>
            </a:r>
          </a:p>
          <a:p>
            <a:pPr lvl="1"/>
            <a:r>
              <a:rPr lang="en-US" dirty="0"/>
              <a:t>SECOND TIER INFORMATION HERE IF NEEDED</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hin banner">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1" y="994718"/>
            <a:ext cx="4629150" cy="3745062"/>
          </a:xfrm>
        </p:spPr>
        <p:txBody>
          <a:bodyPr anchor="t">
            <a:normAutofit/>
          </a:bodyPr>
          <a:lstStyle>
            <a:lvl1pPr marL="0" indent="0">
              <a:buNone/>
              <a:defRPr sz="1200">
                <a:solidFill>
                  <a:schemeClr val="tx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4" name="Text Placeholder 3"/>
          <p:cNvSpPr>
            <a:spLocks noGrp="1"/>
          </p:cNvSpPr>
          <p:nvPr>
            <p:ph type="body" sz="half" idx="2"/>
          </p:nvPr>
        </p:nvSpPr>
        <p:spPr>
          <a:xfrm>
            <a:off x="629841" y="994718"/>
            <a:ext cx="2949178" cy="3745062"/>
          </a:xfrm>
        </p:spPr>
        <p:txBody>
          <a:bodyPr>
            <a:normAutofit/>
          </a:bodyPr>
          <a:lstStyle>
            <a:lvl1pPr marL="0" indent="0">
              <a:buNone/>
              <a:defRPr sz="3200">
                <a:solidFill>
                  <a:srgbClr val="002855"/>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grpSp>
        <p:nvGrpSpPr>
          <p:cNvPr id="6" name="Group 5"/>
          <p:cNvGrpSpPr/>
          <p:nvPr userDrawn="1"/>
        </p:nvGrpSpPr>
        <p:grpSpPr>
          <a:xfrm>
            <a:off x="0" y="-1588"/>
            <a:ext cx="9144000" cy="741363"/>
            <a:chOff x="0" y="-1588"/>
            <a:chExt cx="9144000" cy="741363"/>
          </a:xfrm>
          <a:solidFill>
            <a:srgbClr val="D6D2C4"/>
          </a:solidFill>
        </p:grpSpPr>
        <p:sp>
          <p:nvSpPr>
            <p:cNvPr id="8" name="Freeform 5"/>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solidFill>
              <a:srgbClr val="002855"/>
            </a:solidFill>
            <a:ln>
              <a:noFill/>
            </a:ln>
          </p:spPr>
          <p:txBody>
            <a:bodyPr vert="horz" wrap="square" lIns="91440" tIns="45720" rIns="91440" bIns="45720" numCol="1" anchor="t" anchorCtr="0" compatLnSpc="1">
              <a:prstTxWarp prst="textNoShape">
                <a:avLst/>
              </a:prstTxWarp>
            </a:bodyPr>
            <a:lstStyle/>
            <a:p>
              <a:endParaRPr lang="en-GB"/>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flipH="1">
              <a:off x="7524000" y="360000"/>
              <a:ext cx="147064" cy="172800"/>
            </a:xfrm>
            <a:prstGeom prst="rect">
              <a:avLst/>
            </a:prstGeom>
            <a:noFill/>
          </p:spPr>
        </p:pic>
      </p:grpSp>
      <p:sp>
        <p:nvSpPr>
          <p:cNvPr id="11" name="Text Placeholder 6"/>
          <p:cNvSpPr>
            <a:spLocks noGrp="1"/>
          </p:cNvSpPr>
          <p:nvPr>
            <p:ph type="body" sz="quarter" idx="12" hasCustomPrompt="1"/>
          </p:nvPr>
        </p:nvSpPr>
        <p:spPr>
          <a:xfrm>
            <a:off x="216000" y="216000"/>
            <a:ext cx="5488958" cy="293044"/>
          </a:xfrm>
        </p:spPr>
        <p:txBody>
          <a:bodyPr lIns="0" tIns="0" rIns="0" bIns="0">
            <a:noAutofit/>
          </a:bodyPr>
          <a:lstStyle>
            <a:lvl1pPr marL="0" indent="0">
              <a:lnSpc>
                <a:spcPct val="80000"/>
              </a:lnSpc>
              <a:buNone/>
              <a:defRPr sz="1100" baseline="0">
                <a:solidFill>
                  <a:schemeClr val="bg1"/>
                </a:solidFill>
              </a:defRPr>
            </a:lvl1pPr>
            <a:lvl2pPr marL="0" indent="0">
              <a:lnSpc>
                <a:spcPct val="80000"/>
              </a:lnSpc>
              <a:buNone/>
              <a:defRPr sz="1100">
                <a:solidFill>
                  <a:schemeClr val="bg1"/>
                </a:solidFill>
              </a:defRPr>
            </a:lvl2pPr>
            <a:lvl3pPr marL="0" indent="0">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stStyle>
          <a:p>
            <a:pPr lvl="0"/>
            <a:r>
              <a:rPr lang="en-US" dirty="0"/>
              <a:t>FACULTY, SCHOOL, DEPARTMENT OR INSTITUTE NAME HERE</a:t>
            </a:r>
          </a:p>
          <a:p>
            <a:pPr lvl="1"/>
            <a:r>
              <a:rPr lang="en-US" dirty="0"/>
              <a:t>SECOND TIER INFORMATION HERE IF NEEDED</a:t>
            </a:r>
          </a:p>
        </p:txBody>
      </p:sp>
    </p:spTree>
    <p:extLst>
      <p:ext uri="{BB962C8B-B14F-4D97-AF65-F5344CB8AC3E}">
        <p14:creationId xmlns:p14="http://schemas.microsoft.com/office/powerpoint/2010/main" val="1771749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ireframe banner">
    <p:bg>
      <p:bgPr>
        <a:solidFill>
          <a:srgbClr val="002855">
            <a:alpha val="1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038713"/>
            <a:ext cx="7886700" cy="678815"/>
          </a:xfrm>
          <a:prstGeom prst="rect">
            <a:avLst/>
          </a:prstGeom>
        </p:spPr>
        <p:txBody>
          <a:bodyPr/>
          <a:lstStyle>
            <a:lvl1pPr>
              <a:defRPr sz="3200" b="1">
                <a:solidFill>
                  <a:srgbClr val="002855"/>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sz="half" idx="1"/>
          </p:nvPr>
        </p:nvSpPr>
        <p:spPr>
          <a:xfrm>
            <a:off x="628650" y="2012185"/>
            <a:ext cx="3886200" cy="2620537"/>
          </a:xfrm>
        </p:spPr>
        <p:txBody>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012185"/>
            <a:ext cx="3886200" cy="2620538"/>
          </a:xfrm>
        </p:spPr>
        <p:txBody>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658"/>
            <a:ext cx="9144000" cy="409398"/>
          </a:xfrm>
          <a:prstGeom prst="rect">
            <a:avLst/>
          </a:prstGeom>
        </p:spPr>
      </p:pic>
      <p:sp>
        <p:nvSpPr>
          <p:cNvPr id="9" name="Text Placeholder 6"/>
          <p:cNvSpPr>
            <a:spLocks noGrp="1"/>
          </p:cNvSpPr>
          <p:nvPr>
            <p:ph type="body" sz="quarter" idx="12" hasCustomPrompt="1"/>
          </p:nvPr>
        </p:nvSpPr>
        <p:spPr>
          <a:xfrm>
            <a:off x="216000" y="216000"/>
            <a:ext cx="5488958" cy="293044"/>
          </a:xfrm>
        </p:spPr>
        <p:txBody>
          <a:bodyPr lIns="0" tIns="0" rIns="0" bIns="0">
            <a:noAutofit/>
          </a:bodyPr>
          <a:lstStyle>
            <a:lvl1pPr marL="0" indent="0">
              <a:lnSpc>
                <a:spcPct val="80000"/>
              </a:lnSpc>
              <a:buNone/>
              <a:defRPr sz="1100" baseline="0">
                <a:solidFill>
                  <a:schemeClr val="tx1"/>
                </a:solidFill>
              </a:defRPr>
            </a:lvl1pPr>
            <a:lvl2pPr marL="0" indent="0">
              <a:lnSpc>
                <a:spcPct val="80000"/>
              </a:lnSpc>
              <a:buNone/>
              <a:defRPr sz="1100">
                <a:solidFill>
                  <a:schemeClr val="tx1"/>
                </a:solidFill>
              </a:defRPr>
            </a:lvl2pPr>
            <a:lvl3pPr marL="0" indent="0">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stStyle>
          <a:p>
            <a:pPr lvl="0"/>
            <a:r>
              <a:rPr lang="en-US" dirty="0"/>
              <a:t>FACULTY, SCHOOL, DEPARTMENT OR INSTITUTE NAME HERE</a:t>
            </a:r>
          </a:p>
          <a:p>
            <a:pPr lvl="1"/>
            <a:r>
              <a:rPr lang="en-US" dirty="0"/>
              <a:t>SECOND TIER INFORMATION HERE IF NEEDED</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500742"/>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txBox="1">
            <a:spLocks/>
          </p:cNvSpPr>
          <p:nvPr userDrawn="1"/>
        </p:nvSpPr>
        <p:spPr>
          <a:xfrm>
            <a:off x="165187" y="165584"/>
            <a:ext cx="3216840" cy="704975"/>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Arial" charset="0"/>
                <a:ea typeface="Arial" charset="0"/>
                <a:cs typeface="Arial" charset="0"/>
              </a:defRPr>
            </a:lvl1pPr>
          </a:lstStyle>
          <a:p>
            <a:pPr marL="12700"/>
            <a:endParaRPr lang="en-GB" sz="1000" dirty="0">
              <a:solidFill>
                <a:schemeClr val="bg1"/>
              </a:solidFill>
              <a:latin typeface="Arial"/>
              <a:cs typeface="Arial"/>
            </a:endParaRPr>
          </a:p>
        </p:txBody>
      </p:sp>
    </p:spTree>
    <p:extLst>
      <p:ext uri="{BB962C8B-B14F-4D97-AF65-F5344CB8AC3E}">
        <p14:creationId xmlns:p14="http://schemas.microsoft.com/office/powerpoint/2010/main" val="308303588"/>
      </p:ext>
    </p:extLst>
  </p:cSld>
  <p:clrMap bg1="lt1" tx1="dk1" bg2="lt2" tx2="dk2" accent1="accent1" accent2="accent2" accent3="accent3" accent4="accent4" accent5="accent5" accent6="accent6" hlink="hlink" folHlink="folHlink"/>
  <p:sldLayoutIdLst>
    <p:sldLayoutId id="2147483797" r:id="rId1"/>
    <p:sldLayoutId id="2147483811" r:id="rId2"/>
    <p:sldLayoutId id="2147483813"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90000" indent="-90000" algn="l" defTabSz="685800" rtl="0" eaLnBrk="1" latinLnBrk="0" hangingPunct="1">
        <a:lnSpc>
          <a:spcPct val="90000"/>
        </a:lnSpc>
        <a:spcBef>
          <a:spcPts val="750"/>
        </a:spcBef>
        <a:buFont typeface="Arial" panose="020B0604020202020204" pitchFamily="34" charset="0"/>
        <a:buChar char="•"/>
        <a:defRPr sz="2800" b="1" kern="1200">
          <a:solidFill>
            <a:schemeClr val="tx1"/>
          </a:solidFill>
          <a:latin typeface="Arial" charset="0"/>
          <a:ea typeface="Arial" charset="0"/>
          <a:cs typeface="Arial" charset="0"/>
        </a:defRPr>
      </a:lvl1pPr>
      <a:lvl2pPr marL="90000" indent="-9000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Arial" charset="0"/>
          <a:ea typeface="Arial" charset="0"/>
          <a:cs typeface="Arial" charset="0"/>
        </a:defRPr>
      </a:lvl2pPr>
      <a:lvl3pPr marL="90000" indent="-90000" algn="l" defTabSz="685800" rtl="0" eaLnBrk="1" latinLnBrk="0" hangingPunct="1">
        <a:lnSpc>
          <a:spcPct val="90000"/>
        </a:lnSpc>
        <a:spcBef>
          <a:spcPts val="375"/>
        </a:spcBef>
        <a:buFont typeface="Arial" panose="020B0604020202020204" pitchFamily="34" charset="0"/>
        <a:buChar char="•"/>
        <a:defRPr sz="1400" b="1" kern="1200">
          <a:solidFill>
            <a:schemeClr val="tx1"/>
          </a:solidFill>
          <a:latin typeface="Arial" charset="0"/>
          <a:ea typeface="Arial" charset="0"/>
          <a:cs typeface="Arial" charset="0"/>
        </a:defRPr>
      </a:lvl3pPr>
      <a:lvl4pPr marL="90000" indent="-9000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charset="0"/>
          <a:ea typeface="Arial" charset="0"/>
          <a:cs typeface="Arial" charset="0"/>
        </a:defRPr>
      </a:lvl4pPr>
      <a:lvl5pPr marL="90000" indent="-90000" algn="l" defTabSz="685800" rtl="0" eaLnBrk="1" latinLnBrk="0" hangingPunct="1">
        <a:lnSpc>
          <a:spcPct val="90000"/>
        </a:lnSpc>
        <a:spcBef>
          <a:spcPts val="375"/>
        </a:spcBef>
        <a:buFont typeface="Arial" panose="020B0604020202020204" pitchFamily="34" charset="0"/>
        <a:buChar char="•"/>
        <a:defRPr sz="1000" b="1"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ren@ucl.ac.u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30.emf"/><Relationship Id="rId7"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2.emf"/><Relationship Id="rId10" Type="http://schemas.openxmlformats.org/officeDocument/2006/relationships/image" Target="../media/image33.png"/><Relationship Id="rId4" Type="http://schemas.openxmlformats.org/officeDocument/2006/relationships/image" Target="../media/image31.emf"/><Relationship Id="rId9" Type="http://schemas.openxmlformats.org/officeDocument/2006/relationships/image" Target="../media/image6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20.xml"/><Relationship Id="rId16"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www.aalto.fi/en/research-and-learning-infrastructures/aalto-ice-and-wave-tan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0.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628649" y="2668983"/>
            <a:ext cx="7940065" cy="1037064"/>
          </a:xfrm>
        </p:spPr>
        <p:txBody>
          <a:bodyPr/>
          <a:lstStyle/>
          <a:p>
            <a:pPr algn="ctr"/>
            <a:r>
              <a:rPr lang="en-US" sz="2800" dirty="0"/>
              <a:t>Coupled free vibration of liquid in tanks with membrane/ice covers</a:t>
            </a:r>
          </a:p>
        </p:txBody>
      </p:sp>
      <p:sp>
        <p:nvSpPr>
          <p:cNvPr id="12" name="Content Placeholder 11"/>
          <p:cNvSpPr>
            <a:spLocks noGrp="1"/>
          </p:cNvSpPr>
          <p:nvPr>
            <p:ph idx="1"/>
          </p:nvPr>
        </p:nvSpPr>
        <p:spPr>
          <a:xfrm>
            <a:off x="431800" y="3746562"/>
            <a:ext cx="8280400" cy="1273552"/>
          </a:xfrm>
        </p:spPr>
        <p:txBody>
          <a:bodyPr>
            <a:normAutofit lnSpcReduction="10000"/>
          </a:bodyPr>
          <a:lstStyle/>
          <a:p>
            <a:pPr marL="0" indent="0" algn="ctr">
              <a:buNone/>
            </a:pPr>
            <a:r>
              <a:rPr lang="en-US" sz="1800" i="1" dirty="0"/>
              <a:t>Dr. Kang Ren </a:t>
            </a:r>
            <a:r>
              <a:rPr lang="en-US" sz="1800" b="0" dirty="0"/>
              <a:t>(</a:t>
            </a:r>
            <a:r>
              <a:rPr lang="en-US" sz="1800" b="0" dirty="0">
                <a:hlinkClick r:id="rId3"/>
              </a:rPr>
              <a:t>k.ren@ucl.ac.uk</a:t>
            </a:r>
            <a:r>
              <a:rPr lang="en-US" sz="1800" b="0" dirty="0"/>
              <a:t>)</a:t>
            </a:r>
          </a:p>
          <a:p>
            <a:pPr marL="0" indent="0" algn="ctr">
              <a:buNone/>
            </a:pPr>
            <a:endParaRPr lang="en-US" sz="1800" dirty="0"/>
          </a:p>
          <a:p>
            <a:pPr marL="0" indent="0" algn="ctr">
              <a:buNone/>
            </a:pPr>
            <a:r>
              <a:rPr lang="en-US" sz="1200" dirty="0"/>
              <a:t>Department of Mechanical Engineering, Faculty of Engineering Sciences, UCL</a:t>
            </a:r>
            <a:endParaRPr lang="en-US" altLang="zh-CN" sz="1200" dirty="0"/>
          </a:p>
          <a:p>
            <a:pPr marL="0" indent="0" algn="ctr">
              <a:buNone/>
            </a:pPr>
            <a:r>
              <a:rPr lang="en-US" altLang="zh-CN" sz="1200" dirty="0"/>
              <a:t>28</a:t>
            </a:r>
            <a:r>
              <a:rPr lang="en-US" altLang="zh-CN" sz="1200" baseline="30000" dirty="0"/>
              <a:t>th</a:t>
            </a:r>
            <a:r>
              <a:rPr lang="zh-CN" altLang="en-US" sz="1600" dirty="0">
                <a:solidFill>
                  <a:schemeClr val="bg1"/>
                </a:solidFill>
              </a:rPr>
              <a:t> </a:t>
            </a:r>
            <a:r>
              <a:rPr lang="en-GB" altLang="zh-CN" sz="1200" dirty="0"/>
              <a:t>September </a:t>
            </a:r>
            <a:r>
              <a:rPr lang="en-US" sz="1200" dirty="0"/>
              <a:t>2022, I</a:t>
            </a:r>
            <a:r>
              <a:rPr lang="en-US" altLang="zh-CN" sz="1200" dirty="0"/>
              <a:t>saac Newton Institute for Mathematical Sciences</a:t>
            </a:r>
            <a:endParaRPr lang="en-US" sz="1200" dirty="0"/>
          </a:p>
        </p:txBody>
      </p:sp>
      <p:pic>
        <p:nvPicPr>
          <p:cNvPr id="3" name="Picture 2">
            <a:extLst>
              <a:ext uri="{FF2B5EF4-FFF2-40B4-BE49-F238E27FC236}">
                <a16:creationId xmlns:a16="http://schemas.microsoft.com/office/drawing/2014/main" id="{45AB0106-9E23-4F86-B058-588192233008}"/>
              </a:ext>
            </a:extLst>
          </p:cNvPr>
          <p:cNvPicPr>
            <a:picLocks noChangeAspect="1"/>
          </p:cNvPicPr>
          <p:nvPr/>
        </p:nvPicPr>
        <p:blipFill>
          <a:blip r:embed="rId4"/>
          <a:stretch>
            <a:fillRect/>
          </a:stretch>
        </p:blipFill>
        <p:spPr>
          <a:xfrm>
            <a:off x="0" y="1235588"/>
            <a:ext cx="9144000" cy="1135079"/>
          </a:xfrm>
          <a:prstGeom prst="rect">
            <a:avLst/>
          </a:prstGeom>
        </p:spPr>
      </p:pic>
      <p:pic>
        <p:nvPicPr>
          <p:cNvPr id="6" name="Picture 5">
            <a:extLst>
              <a:ext uri="{FF2B5EF4-FFF2-40B4-BE49-F238E27FC236}">
                <a16:creationId xmlns:a16="http://schemas.microsoft.com/office/drawing/2014/main" id="{DD1FED37-5FE2-45BF-B57E-3761B580E14F}"/>
              </a:ext>
            </a:extLst>
          </p:cNvPr>
          <p:cNvPicPr>
            <a:picLocks noChangeAspect="1"/>
          </p:cNvPicPr>
          <p:nvPr/>
        </p:nvPicPr>
        <p:blipFill>
          <a:blip r:embed="rId5"/>
          <a:stretch>
            <a:fillRect/>
          </a:stretch>
        </p:blipFill>
        <p:spPr>
          <a:xfrm>
            <a:off x="7514931" y="4229474"/>
            <a:ext cx="713996" cy="713996"/>
          </a:xfrm>
          <a:prstGeom prst="rect">
            <a:avLst/>
          </a:prstGeom>
        </p:spPr>
      </p:pic>
      <p:pic>
        <p:nvPicPr>
          <p:cNvPr id="1026" name="Picture 2" descr="Foundation Home">
            <a:extLst>
              <a:ext uri="{FF2B5EF4-FFF2-40B4-BE49-F238E27FC236}">
                <a16:creationId xmlns:a16="http://schemas.microsoft.com/office/drawing/2014/main" id="{D91815DE-C2B0-4310-A81B-3BBBE7D212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0498" y="4170622"/>
            <a:ext cx="819587" cy="819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758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CAE21D4-5B2B-4195-8E1A-C75924CEAE38}"/>
              </a:ext>
            </a:extLst>
          </p:cNvPr>
          <p:cNvSpPr txBox="1">
            <a:spLocks/>
          </p:cNvSpPr>
          <p:nvPr/>
        </p:nvSpPr>
        <p:spPr>
          <a:xfrm>
            <a:off x="216000" y="308667"/>
            <a:ext cx="7105463" cy="293044"/>
          </a:xfrm>
          <a:prstGeom prst="rect">
            <a:avLst/>
          </a:prstGeom>
        </p:spPr>
        <p:txBody>
          <a:bodyPr vert="horz" lIns="0" tIns="0" rIns="0" bIns="0" rtlCol="0">
            <a:noAutofit/>
          </a:bodyPr>
          <a:lstStyle>
            <a:lvl1pPr marL="0" indent="0" algn="l" defTabSz="685800" rtl="0" eaLnBrk="1" latinLnBrk="0" hangingPunct="1">
              <a:lnSpc>
                <a:spcPct val="80000"/>
              </a:lnSpc>
              <a:spcBef>
                <a:spcPts val="750"/>
              </a:spcBef>
              <a:buFont typeface="Arial" panose="020B0604020202020204" pitchFamily="34" charset="0"/>
              <a:buNone/>
              <a:defRPr sz="1100" b="1" kern="1200" baseline="0">
                <a:solidFill>
                  <a:schemeClr val="bg1"/>
                </a:solidFill>
                <a:latin typeface="Arial" charset="0"/>
                <a:ea typeface="Arial" charset="0"/>
                <a:cs typeface="Arial" charset="0"/>
              </a:defRPr>
            </a:lvl1pPr>
            <a:lvl2pPr marL="0" indent="0" algn="l" defTabSz="685800" rtl="0" eaLnBrk="1" latinLnBrk="0" hangingPunct="1">
              <a:lnSpc>
                <a:spcPct val="80000"/>
              </a:lnSpc>
              <a:spcBef>
                <a:spcPts val="375"/>
              </a:spcBef>
              <a:buFont typeface="Arial" panose="020B0604020202020204" pitchFamily="34" charset="0"/>
              <a:buNone/>
              <a:defRPr sz="1100" kern="1200">
                <a:solidFill>
                  <a:schemeClr val="bg1"/>
                </a:solidFill>
                <a:latin typeface="Arial" charset="0"/>
                <a:ea typeface="Arial" charset="0"/>
                <a:cs typeface="Arial" charset="0"/>
              </a:defRPr>
            </a:lvl2pPr>
            <a:lvl3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3pPr>
            <a:lvl4pPr marL="0" indent="0" algn="l" defTabSz="685800" rtl="0" eaLnBrk="1" latinLnBrk="0" hangingPunct="1">
              <a:lnSpc>
                <a:spcPct val="90000"/>
              </a:lnSpc>
              <a:spcBef>
                <a:spcPts val="375"/>
              </a:spcBef>
              <a:buFont typeface="Arial" panose="020B0604020202020204" pitchFamily="34" charset="0"/>
              <a:buNone/>
              <a:defRPr sz="1100" kern="1200">
                <a:solidFill>
                  <a:schemeClr val="tx1"/>
                </a:solidFill>
                <a:latin typeface="Arial" charset="0"/>
                <a:ea typeface="Arial" charset="0"/>
                <a:cs typeface="Arial" charset="0"/>
              </a:defRPr>
            </a:lvl4pPr>
            <a:lvl5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Coupled free vibration analysis in a tank with elastic cover </a:t>
            </a:r>
          </a:p>
          <a:p>
            <a:r>
              <a:rPr lang="en-US" sz="1600" dirty="0"/>
              <a:t> </a:t>
            </a:r>
          </a:p>
        </p:txBody>
      </p:sp>
      <p:sp>
        <p:nvSpPr>
          <p:cNvPr id="10" name="TextBox 9">
            <a:extLst>
              <a:ext uri="{FF2B5EF4-FFF2-40B4-BE49-F238E27FC236}">
                <a16:creationId xmlns:a16="http://schemas.microsoft.com/office/drawing/2014/main" id="{C62E44E7-D125-4872-9A53-2B091008F233}"/>
              </a:ext>
            </a:extLst>
          </p:cNvPr>
          <p:cNvSpPr txBox="1"/>
          <p:nvPr/>
        </p:nvSpPr>
        <p:spPr>
          <a:xfrm>
            <a:off x="478341" y="1128177"/>
            <a:ext cx="7601435" cy="785343"/>
          </a:xfrm>
          <a:prstGeom prst="rect">
            <a:avLst/>
          </a:prstGeom>
          <a:noFill/>
        </p:spPr>
        <p:txBody>
          <a:bodyPr wrap="square">
            <a:spAutoFit/>
          </a:bodyPr>
          <a:lstStyle/>
          <a:p>
            <a:pPr algn="just">
              <a:lnSpc>
                <a:spcPct val="150000"/>
              </a:lnSpc>
            </a:pPr>
            <a:r>
              <a:rPr lang="en-US" sz="1600" b="1" dirty="0">
                <a:latin typeface="Arial" panose="020B0604020202020204" pitchFamily="34" charset="0"/>
                <a:cs typeface="Arial" panose="020B0604020202020204" pitchFamily="34" charset="0"/>
              </a:rPr>
              <a:t>Free vibration: </a:t>
            </a:r>
            <a:r>
              <a:rPr lang="en-US" sz="1600" dirty="0">
                <a:latin typeface="Arial" panose="020B0604020202020204" pitchFamily="34" charset="0"/>
                <a:cs typeface="Arial" panose="020B0604020202020204" pitchFamily="34" charset="0"/>
              </a:rPr>
              <a:t>the liquid is set into motion by some initial disturbance and will continue oscillating on its own </a:t>
            </a:r>
            <a:r>
              <a:rPr lang="en-US" sz="1600" b="1" dirty="0">
                <a:latin typeface="Arial" panose="020B0604020202020204" pitchFamily="34" charset="0"/>
                <a:cs typeface="Arial" panose="020B0604020202020204" pitchFamily="34" charset="0"/>
              </a:rPr>
              <a:t>without further excitation.</a:t>
            </a:r>
          </a:p>
        </p:txBody>
      </p:sp>
      <p:sp>
        <p:nvSpPr>
          <p:cNvPr id="2" name="Rectangle: Rounded Corners 1">
            <a:extLst>
              <a:ext uri="{FF2B5EF4-FFF2-40B4-BE49-F238E27FC236}">
                <a16:creationId xmlns:a16="http://schemas.microsoft.com/office/drawing/2014/main" id="{2FEB5308-AD7C-49D5-A18D-C8E821CE1769}"/>
              </a:ext>
            </a:extLst>
          </p:cNvPr>
          <p:cNvSpPr/>
          <p:nvPr/>
        </p:nvSpPr>
        <p:spPr>
          <a:xfrm>
            <a:off x="601250" y="2041742"/>
            <a:ext cx="3450920" cy="1455189"/>
          </a:xfrm>
          <a:prstGeom prst="roundRect">
            <a:avLst/>
          </a:prstGeom>
          <a:noFill/>
          <a:ln w="38100">
            <a:solidFill>
              <a:srgbClr val="0028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Arial" panose="020B0604020202020204" pitchFamily="34" charset="0"/>
                <a:cs typeface="Arial" panose="020B0604020202020204" pitchFamily="34" charset="0"/>
              </a:rPr>
              <a:t>With damping:</a:t>
            </a:r>
          </a:p>
          <a:p>
            <a:pPr algn="ctr"/>
            <a:endParaRPr lang="en-US" sz="1800" b="1" dirty="0">
              <a:solidFill>
                <a:schemeClr val="tx1"/>
              </a:solidFill>
              <a:latin typeface="Arial" panose="020B0604020202020204" pitchFamily="34" charset="0"/>
              <a:cs typeface="Arial" panose="020B0604020202020204" pitchFamily="34" charset="0"/>
            </a:endParaRPr>
          </a:p>
          <a:p>
            <a:pPr algn="ctr"/>
            <a:r>
              <a:rPr lang="en-US" sz="1800" b="1" dirty="0">
                <a:solidFill>
                  <a:schemeClr val="tx1"/>
                </a:solidFill>
                <a:latin typeface="Arial" panose="020B0604020202020204" pitchFamily="34" charset="0"/>
                <a:cs typeface="Arial" panose="020B0604020202020204" pitchFamily="34" charset="0"/>
              </a:rPr>
              <a:t> </a:t>
            </a:r>
            <a:r>
              <a:rPr lang="en-US" sz="1800" dirty="0">
                <a:solidFill>
                  <a:schemeClr val="tx1"/>
                </a:solidFill>
                <a:latin typeface="Arial" panose="020B0604020202020204" pitchFamily="34" charset="0"/>
                <a:cs typeface="Arial" panose="020B0604020202020204" pitchFamily="34" charset="0"/>
              </a:rPr>
              <a:t>the oscillation will decay with time and finally stop.</a:t>
            </a:r>
          </a:p>
        </p:txBody>
      </p:sp>
      <p:sp>
        <p:nvSpPr>
          <p:cNvPr id="6" name="Rectangle: Rounded Corners 5">
            <a:extLst>
              <a:ext uri="{FF2B5EF4-FFF2-40B4-BE49-F238E27FC236}">
                <a16:creationId xmlns:a16="http://schemas.microsoft.com/office/drawing/2014/main" id="{C232DFBA-5099-4010-9736-A572A582FAFE}"/>
              </a:ext>
            </a:extLst>
          </p:cNvPr>
          <p:cNvSpPr/>
          <p:nvPr/>
        </p:nvSpPr>
        <p:spPr>
          <a:xfrm>
            <a:off x="4656260" y="2041743"/>
            <a:ext cx="3350224" cy="145853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Without damping</a:t>
            </a:r>
            <a:r>
              <a:rPr lang="en-US" sz="1800" b="1" dirty="0">
                <a:solidFill>
                  <a:schemeClr val="tx1"/>
                </a:solidFill>
                <a:latin typeface="Arial" panose="020B0604020202020204" pitchFamily="34" charset="0"/>
                <a:cs typeface="Arial" panose="020B0604020202020204" pitchFamily="34" charset="0"/>
              </a:rPr>
              <a:t>:</a:t>
            </a:r>
          </a:p>
          <a:p>
            <a:pPr algn="ctr"/>
            <a:endParaRPr lang="en-US" sz="1800" b="1" dirty="0">
              <a:solidFill>
                <a:schemeClr val="tx1"/>
              </a:solidFill>
              <a:latin typeface="Arial" panose="020B0604020202020204" pitchFamily="34" charset="0"/>
              <a:cs typeface="Arial" panose="020B0604020202020204" pitchFamily="34" charset="0"/>
            </a:endParaRPr>
          </a:p>
          <a:p>
            <a:pPr algn="ctr"/>
            <a:r>
              <a:rPr lang="en-US" sz="1800" dirty="0">
                <a:solidFill>
                  <a:schemeClr val="tx1"/>
                </a:solidFill>
                <a:latin typeface="Arial" panose="020B0604020202020204" pitchFamily="34" charset="0"/>
                <a:cs typeface="Arial" panose="020B0604020202020204" pitchFamily="34" charset="0"/>
              </a:rPr>
              <a:t>the oscillation will always exist at its natural modes.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301518B-3F36-448A-8E86-3A2B37FDA125}"/>
                  </a:ext>
                </a:extLst>
              </p:cNvPr>
              <p:cNvSpPr txBox="1"/>
              <p:nvPr/>
            </p:nvSpPr>
            <p:spPr>
              <a:xfrm>
                <a:off x="461326" y="3830776"/>
                <a:ext cx="7981216" cy="1004057"/>
              </a:xfrm>
              <a:prstGeom prst="rect">
                <a:avLst/>
              </a:prstGeom>
              <a:noFill/>
            </p:spPr>
            <p:txBody>
              <a:bodyPr wrap="square">
                <a:spAutoFit/>
              </a:bodyPr>
              <a:lstStyle/>
              <a:p>
                <a:pPr algn="just"/>
                <a:r>
                  <a:rPr lang="en-US" sz="1400" b="1" dirty="0">
                    <a:latin typeface="Arial" panose="020B0604020202020204" pitchFamily="34" charset="0"/>
                    <a:cs typeface="Arial" panose="020B0604020202020204" pitchFamily="34" charset="0"/>
                  </a:rPr>
                  <a:t>Inviscid flow + non-viscous plate model     </a:t>
                </a:r>
                <a14:m>
                  <m:oMath xmlns:m="http://schemas.openxmlformats.org/officeDocument/2006/math">
                    <m:r>
                      <a:rPr lang="en-GB" sz="1600" b="1" i="1" smtClean="0">
                        <a:latin typeface="Cambria Math" panose="02040503050406030204" pitchFamily="18" charset="0"/>
                        <a:cs typeface="Arial" panose="020B0604020202020204" pitchFamily="34" charset="0"/>
                      </a:rPr>
                      <m:t>→</m:t>
                    </m:r>
                  </m:oMath>
                </a14:m>
                <a:r>
                  <a:rPr lang="en-US" sz="1600" b="1" dirty="0">
                    <a:latin typeface="Arial" panose="020B0604020202020204" pitchFamily="34" charset="0"/>
                    <a:cs typeface="Arial" panose="020B0604020202020204" pitchFamily="34" charset="0"/>
                  </a:rPr>
                  <a:t>   frequency domain  </a:t>
                </a:r>
                <a14:m>
                  <m:oMath xmlns:m="http://schemas.openxmlformats.org/officeDocument/2006/math">
                    <m:d>
                      <m:dPr>
                        <m:begChr m:val="{"/>
                        <m:endChr m:val=""/>
                        <m:ctrlPr>
                          <a:rPr lang="en-US" sz="1600" b="1" i="1" dirty="0" smtClean="0">
                            <a:latin typeface="Cambria Math" panose="02040503050406030204" pitchFamily="18" charset="0"/>
                            <a:cs typeface="Arial" panose="020B0604020202020204" pitchFamily="34" charset="0"/>
                          </a:rPr>
                        </m:ctrlPr>
                      </m:dPr>
                      <m:e>
                        <m:eqArr>
                          <m:eqArrPr>
                            <m:ctrlPr>
                              <a:rPr lang="en-US" sz="1600" b="0" i="1" dirty="0" smtClean="0">
                                <a:latin typeface="Cambria Math" panose="02040503050406030204" pitchFamily="18" charset="0"/>
                                <a:cs typeface="Arial" panose="020B0604020202020204" pitchFamily="34" charset="0"/>
                              </a:rPr>
                            </m:ctrlPr>
                          </m:eqArrPr>
                          <m:e>
                            <m:r>
                              <m:rPr>
                                <m:sty m:val="p"/>
                              </m:rPr>
                              <a:rPr lang="en-GB" sz="1600" b="0" i="0" dirty="0" smtClean="0">
                                <a:latin typeface="Cambria Math" panose="02040503050406030204" pitchFamily="18" charset="0"/>
                                <a:cs typeface="Arial" panose="020B0604020202020204" pitchFamily="34" charset="0"/>
                              </a:rPr>
                              <m:t>Φ</m:t>
                            </m:r>
                            <m:r>
                              <a:rPr lang="en-GB" sz="1600" b="0" i="0" dirty="0" smtClean="0">
                                <a:latin typeface="Cambria Math" panose="02040503050406030204" pitchFamily="18" charset="0"/>
                                <a:cs typeface="Arial" panose="020B0604020202020204" pitchFamily="34" charset="0"/>
                              </a:rPr>
                              <m:t>=</m:t>
                            </m:r>
                            <m:r>
                              <m:rPr>
                                <m:sty m:val="p"/>
                              </m:rPr>
                              <a:rPr lang="en-GB" sz="1600" b="0" i="0" dirty="0" smtClean="0">
                                <a:latin typeface="Cambria Math" panose="02040503050406030204" pitchFamily="18" charset="0"/>
                                <a:cs typeface="Arial" panose="020B0604020202020204" pitchFamily="34" charset="0"/>
                              </a:rPr>
                              <m:t>Re</m:t>
                            </m:r>
                            <m:d>
                              <m:dPr>
                                <m:begChr m:val="{"/>
                                <m:endChr m:val="}"/>
                                <m:ctrlPr>
                                  <a:rPr lang="en-GB" sz="1600" i="1" dirty="0" smtClean="0">
                                    <a:latin typeface="Cambria Math" panose="02040503050406030204" pitchFamily="18" charset="0"/>
                                    <a:cs typeface="Arial" panose="020B0604020202020204" pitchFamily="34" charset="0"/>
                                  </a:rPr>
                                </m:ctrlPr>
                              </m:dPr>
                              <m:e>
                                <m:r>
                                  <a:rPr lang="en-GB" sz="1600" b="0" i="1" dirty="0" smtClean="0">
                                    <a:latin typeface="Cambria Math" panose="02040503050406030204" pitchFamily="18" charset="0"/>
                                    <a:cs typeface="Arial" panose="020B0604020202020204" pitchFamily="34" charset="0"/>
                                  </a:rPr>
                                  <m:t>𝜙</m:t>
                                </m:r>
                                <m:r>
                                  <a:rPr lang="en-GB" sz="1600" b="0" i="1" dirty="0" smtClean="0">
                                    <a:latin typeface="Cambria Math" panose="02040503050406030204" pitchFamily="18" charset="0"/>
                                    <a:cs typeface="Arial" panose="020B0604020202020204" pitchFamily="34" charset="0"/>
                                  </a:rPr>
                                  <m:t>×</m:t>
                                </m:r>
                                <m:sSup>
                                  <m:sSupPr>
                                    <m:ctrlPr>
                                      <a:rPr lang="en-GB" sz="1600" i="1" dirty="0" smtClean="0">
                                        <a:latin typeface="Cambria Math" panose="02040503050406030204" pitchFamily="18" charset="0"/>
                                        <a:cs typeface="Arial" panose="020B0604020202020204" pitchFamily="34" charset="0"/>
                                      </a:rPr>
                                    </m:ctrlPr>
                                  </m:sSupPr>
                                  <m:e>
                                    <m:r>
                                      <a:rPr lang="en-GB" sz="1600" b="0" i="1" dirty="0" smtClean="0">
                                        <a:latin typeface="Cambria Math" panose="02040503050406030204" pitchFamily="18" charset="0"/>
                                        <a:cs typeface="Arial" panose="020B0604020202020204" pitchFamily="34" charset="0"/>
                                      </a:rPr>
                                      <m:t>𝑒</m:t>
                                    </m:r>
                                  </m:e>
                                  <m:sup>
                                    <m:r>
                                      <a:rPr lang="en-GB" sz="1600" b="0" i="1" dirty="0" smtClean="0">
                                        <a:latin typeface="Cambria Math" panose="02040503050406030204" pitchFamily="18" charset="0"/>
                                        <a:cs typeface="Arial" panose="020B0604020202020204" pitchFamily="34" charset="0"/>
                                      </a:rPr>
                                      <m:t>−</m:t>
                                    </m:r>
                                    <m:r>
                                      <m:rPr>
                                        <m:sty m:val="p"/>
                                      </m:rPr>
                                      <a:rPr lang="en-GB" sz="1600" b="0" i="0" dirty="0" smtClean="0">
                                        <a:latin typeface="Cambria Math" panose="02040503050406030204" pitchFamily="18" charset="0"/>
                                        <a:cs typeface="Arial" panose="020B0604020202020204" pitchFamily="34" charset="0"/>
                                      </a:rPr>
                                      <m:t>i</m:t>
                                    </m:r>
                                    <m:r>
                                      <a:rPr lang="en-GB" sz="1600" b="0" i="1" dirty="0" smtClean="0">
                                        <a:latin typeface="Cambria Math" panose="02040503050406030204" pitchFamily="18" charset="0"/>
                                        <a:cs typeface="Arial" panose="020B0604020202020204" pitchFamily="34" charset="0"/>
                                      </a:rPr>
                                      <m:t>𝜔</m:t>
                                    </m:r>
                                    <m:r>
                                      <a:rPr lang="en-GB" sz="1600" b="0" i="1" dirty="0" smtClean="0">
                                        <a:latin typeface="Cambria Math" panose="02040503050406030204" pitchFamily="18" charset="0"/>
                                        <a:cs typeface="Arial" panose="020B0604020202020204" pitchFamily="34" charset="0"/>
                                      </a:rPr>
                                      <m:t>𝑡</m:t>
                                    </m:r>
                                  </m:sup>
                                </m:sSup>
                              </m:e>
                            </m:d>
                          </m:e>
                          <m:e>
                            <m:r>
                              <a:rPr lang="en-GB" sz="1600" b="0" i="1" dirty="0" smtClean="0">
                                <a:latin typeface="Cambria Math" panose="02040503050406030204" pitchFamily="18" charset="0"/>
                                <a:cs typeface="Arial" panose="020B0604020202020204" pitchFamily="34" charset="0"/>
                              </a:rPr>
                              <m:t> </m:t>
                            </m:r>
                          </m:e>
                          <m:e>
                            <m:r>
                              <a:rPr lang="en-GB" sz="1600" b="0" i="1" dirty="0" smtClean="0">
                                <a:latin typeface="Cambria Math" panose="02040503050406030204" pitchFamily="18" charset="0"/>
                                <a:cs typeface="Arial" panose="020B0604020202020204" pitchFamily="34" charset="0"/>
                              </a:rPr>
                              <m:t>𝑊</m:t>
                            </m:r>
                            <m:r>
                              <a:rPr lang="en-GB" sz="1600" b="0" dirty="0">
                                <a:latin typeface="Cambria Math" panose="02040503050406030204" pitchFamily="18" charset="0"/>
                                <a:cs typeface="Arial" panose="020B0604020202020204" pitchFamily="34" charset="0"/>
                              </a:rPr>
                              <m:t>=</m:t>
                            </m:r>
                            <m:r>
                              <m:rPr>
                                <m:sty m:val="p"/>
                              </m:rPr>
                              <a:rPr lang="en-GB" sz="1600" b="0" i="0" dirty="0">
                                <a:latin typeface="Cambria Math" panose="02040503050406030204" pitchFamily="18" charset="0"/>
                                <a:cs typeface="Arial" panose="020B0604020202020204" pitchFamily="34" charset="0"/>
                              </a:rPr>
                              <m:t>Re</m:t>
                            </m:r>
                            <m:d>
                              <m:dPr>
                                <m:begChr m:val="{"/>
                                <m:endChr m:val="}"/>
                                <m:ctrlPr>
                                  <a:rPr lang="en-GB" sz="1600" i="1" dirty="0">
                                    <a:latin typeface="Cambria Math" panose="02040503050406030204" pitchFamily="18" charset="0"/>
                                    <a:cs typeface="Arial" panose="020B0604020202020204" pitchFamily="34" charset="0"/>
                                  </a:rPr>
                                </m:ctrlPr>
                              </m:dPr>
                              <m:e>
                                <m:r>
                                  <a:rPr lang="en-GB" sz="1600" b="0" i="1" dirty="0" smtClean="0">
                                    <a:latin typeface="Cambria Math" panose="02040503050406030204" pitchFamily="18" charset="0"/>
                                    <a:cs typeface="Arial" panose="020B0604020202020204" pitchFamily="34" charset="0"/>
                                  </a:rPr>
                                  <m:t>𝑤</m:t>
                                </m:r>
                                <m:r>
                                  <a:rPr lang="en-GB" sz="1600" b="0" i="1" dirty="0">
                                    <a:latin typeface="Cambria Math" panose="02040503050406030204" pitchFamily="18" charset="0"/>
                                    <a:cs typeface="Arial" panose="020B0604020202020204" pitchFamily="34" charset="0"/>
                                  </a:rPr>
                                  <m:t>×</m:t>
                                </m:r>
                                <m:sSup>
                                  <m:sSupPr>
                                    <m:ctrlPr>
                                      <a:rPr lang="en-GB" sz="1600" i="1" dirty="0">
                                        <a:latin typeface="Cambria Math" panose="02040503050406030204" pitchFamily="18" charset="0"/>
                                        <a:cs typeface="Arial" panose="020B0604020202020204" pitchFamily="34" charset="0"/>
                                      </a:rPr>
                                    </m:ctrlPr>
                                  </m:sSupPr>
                                  <m:e>
                                    <m:r>
                                      <a:rPr lang="en-GB" sz="1600" b="0" i="1" dirty="0">
                                        <a:latin typeface="Cambria Math" panose="02040503050406030204" pitchFamily="18" charset="0"/>
                                        <a:cs typeface="Arial" panose="020B0604020202020204" pitchFamily="34" charset="0"/>
                                      </a:rPr>
                                      <m:t>𝑒</m:t>
                                    </m:r>
                                  </m:e>
                                  <m:sup>
                                    <m:r>
                                      <a:rPr lang="en-GB" sz="1600" b="0" i="1" dirty="0">
                                        <a:latin typeface="Cambria Math" panose="02040503050406030204" pitchFamily="18" charset="0"/>
                                        <a:cs typeface="Arial" panose="020B0604020202020204" pitchFamily="34" charset="0"/>
                                      </a:rPr>
                                      <m:t>−</m:t>
                                    </m:r>
                                    <m:r>
                                      <m:rPr>
                                        <m:sty m:val="p"/>
                                      </m:rPr>
                                      <a:rPr lang="en-GB" sz="1600" b="0" i="0" dirty="0">
                                        <a:latin typeface="Cambria Math" panose="02040503050406030204" pitchFamily="18" charset="0"/>
                                        <a:cs typeface="Arial" panose="020B0604020202020204" pitchFamily="34" charset="0"/>
                                      </a:rPr>
                                      <m:t>i</m:t>
                                    </m:r>
                                    <m:r>
                                      <a:rPr lang="en-GB" sz="1600" b="0" i="1" dirty="0">
                                        <a:latin typeface="Cambria Math" panose="02040503050406030204" pitchFamily="18" charset="0"/>
                                        <a:cs typeface="Arial" panose="020B0604020202020204" pitchFamily="34" charset="0"/>
                                      </a:rPr>
                                      <m:t>𝜔</m:t>
                                    </m:r>
                                    <m:r>
                                      <a:rPr lang="en-GB" sz="1600" b="0" i="1" dirty="0">
                                        <a:latin typeface="Cambria Math" panose="02040503050406030204" pitchFamily="18" charset="0"/>
                                        <a:cs typeface="Arial" panose="020B0604020202020204" pitchFamily="34" charset="0"/>
                                      </a:rPr>
                                      <m:t>𝑡</m:t>
                                    </m:r>
                                  </m:sup>
                                </m:sSup>
                              </m:e>
                            </m:d>
                          </m:e>
                        </m:eqArr>
                      </m:e>
                    </m:d>
                  </m:oMath>
                </a14:m>
                <a:endParaRPr lang="en-US" sz="1400" b="1" dirty="0">
                  <a:latin typeface="Arial" panose="020B060402020202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7301518B-3F36-448A-8E86-3A2B37FDA125}"/>
                  </a:ext>
                </a:extLst>
              </p:cNvPr>
              <p:cNvSpPr txBox="1">
                <a:spLocks noRot="1" noChangeAspect="1" noMove="1" noResize="1" noEditPoints="1" noAdjustHandles="1" noChangeArrowheads="1" noChangeShapeType="1" noTextEdit="1"/>
              </p:cNvSpPr>
              <p:nvPr/>
            </p:nvSpPr>
            <p:spPr>
              <a:xfrm>
                <a:off x="461326" y="3830776"/>
                <a:ext cx="7981216" cy="1004057"/>
              </a:xfrm>
              <a:prstGeom prst="rect">
                <a:avLst/>
              </a:prstGeom>
              <a:blipFill>
                <a:blip r:embed="rId3"/>
                <a:stretch>
                  <a:fillRect l="-229"/>
                </a:stretch>
              </a:blipFill>
            </p:spPr>
            <p:txBody>
              <a:bodyPr/>
              <a:lstStyle/>
              <a:p>
                <a:r>
                  <a:rPr lang="en-GB">
                    <a:noFill/>
                  </a:rPr>
                  <a:t> </a:t>
                </a:r>
              </a:p>
            </p:txBody>
          </p:sp>
        </mc:Fallback>
      </mc:AlternateContent>
    </p:spTree>
    <p:extLst>
      <p:ext uri="{BB962C8B-B14F-4D97-AF65-F5344CB8AC3E}">
        <p14:creationId xmlns:p14="http://schemas.microsoft.com/office/powerpoint/2010/main" val="362570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1DC045-D810-4FE5-A8FC-7AC72188D70D}"/>
              </a:ext>
            </a:extLst>
          </p:cNvPr>
          <p:cNvPicPr>
            <a:picLocks noChangeAspect="1"/>
          </p:cNvPicPr>
          <p:nvPr/>
        </p:nvPicPr>
        <p:blipFill>
          <a:blip r:embed="rId3"/>
          <a:stretch>
            <a:fillRect/>
          </a:stretch>
        </p:blipFill>
        <p:spPr>
          <a:xfrm>
            <a:off x="265000" y="867165"/>
            <a:ext cx="3438704" cy="3672023"/>
          </a:xfrm>
          <a:prstGeom prst="rect">
            <a:avLst/>
          </a:prstGeom>
        </p:spPr>
      </p:pic>
      <p:sp>
        <p:nvSpPr>
          <p:cNvPr id="9" name="Text Placeholder 8">
            <a:extLst>
              <a:ext uri="{FF2B5EF4-FFF2-40B4-BE49-F238E27FC236}">
                <a16:creationId xmlns:a16="http://schemas.microsoft.com/office/drawing/2014/main" id="{CCAE21D4-5B2B-4195-8E1A-C75924CEAE38}"/>
              </a:ext>
            </a:extLst>
          </p:cNvPr>
          <p:cNvSpPr txBox="1">
            <a:spLocks/>
          </p:cNvSpPr>
          <p:nvPr/>
        </p:nvSpPr>
        <p:spPr>
          <a:xfrm>
            <a:off x="216000" y="320125"/>
            <a:ext cx="3585649" cy="293044"/>
          </a:xfrm>
          <a:prstGeom prst="rect">
            <a:avLst/>
          </a:prstGeom>
        </p:spPr>
        <p:txBody>
          <a:bodyPr vert="horz" lIns="0" tIns="0" rIns="0" bIns="0" rtlCol="0">
            <a:noAutofit/>
          </a:bodyPr>
          <a:lstStyle>
            <a:lvl1pPr marL="0" indent="0" algn="l" defTabSz="685800" rtl="0" eaLnBrk="1" latinLnBrk="0" hangingPunct="1">
              <a:lnSpc>
                <a:spcPct val="80000"/>
              </a:lnSpc>
              <a:spcBef>
                <a:spcPts val="750"/>
              </a:spcBef>
              <a:buFont typeface="Arial" panose="020B0604020202020204" pitchFamily="34" charset="0"/>
              <a:buNone/>
              <a:defRPr sz="1100" b="1" kern="1200" baseline="0">
                <a:solidFill>
                  <a:schemeClr val="bg1"/>
                </a:solidFill>
                <a:latin typeface="Arial" charset="0"/>
                <a:ea typeface="Arial" charset="0"/>
                <a:cs typeface="Arial" charset="0"/>
              </a:defRPr>
            </a:lvl1pPr>
            <a:lvl2pPr marL="0" indent="0" algn="l" defTabSz="685800" rtl="0" eaLnBrk="1" latinLnBrk="0" hangingPunct="1">
              <a:lnSpc>
                <a:spcPct val="80000"/>
              </a:lnSpc>
              <a:spcBef>
                <a:spcPts val="375"/>
              </a:spcBef>
              <a:buFont typeface="Arial" panose="020B0604020202020204" pitchFamily="34" charset="0"/>
              <a:buNone/>
              <a:defRPr sz="1100" kern="1200">
                <a:solidFill>
                  <a:schemeClr val="bg1"/>
                </a:solidFill>
                <a:latin typeface="Arial" charset="0"/>
                <a:ea typeface="Arial" charset="0"/>
                <a:cs typeface="Arial" charset="0"/>
              </a:defRPr>
            </a:lvl2pPr>
            <a:lvl3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3pPr>
            <a:lvl4pPr marL="0" indent="0" algn="l" defTabSz="685800" rtl="0" eaLnBrk="1" latinLnBrk="0" hangingPunct="1">
              <a:lnSpc>
                <a:spcPct val="90000"/>
              </a:lnSpc>
              <a:spcBef>
                <a:spcPts val="375"/>
              </a:spcBef>
              <a:buFont typeface="Arial" panose="020B0604020202020204" pitchFamily="34" charset="0"/>
              <a:buNone/>
              <a:defRPr sz="1100" kern="1200">
                <a:solidFill>
                  <a:schemeClr val="tx1"/>
                </a:solidFill>
                <a:latin typeface="Arial" charset="0"/>
                <a:ea typeface="Arial" charset="0"/>
                <a:cs typeface="Arial" charset="0"/>
              </a:defRPr>
            </a:lvl4pPr>
            <a:lvl5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Circular cylindrical tank case  </a:t>
            </a:r>
          </a:p>
          <a:p>
            <a:r>
              <a:rPr lang="en-US" sz="2000" dirty="0"/>
              <a:t> </a:t>
            </a:r>
          </a:p>
        </p:txBody>
      </p:sp>
      <p:sp>
        <p:nvSpPr>
          <p:cNvPr id="8" name="TextBox 7">
            <a:extLst>
              <a:ext uri="{FF2B5EF4-FFF2-40B4-BE49-F238E27FC236}">
                <a16:creationId xmlns:a16="http://schemas.microsoft.com/office/drawing/2014/main" id="{1A24850E-468F-4638-AFDC-43CD7037B918}"/>
              </a:ext>
            </a:extLst>
          </p:cNvPr>
          <p:cNvSpPr txBox="1"/>
          <p:nvPr/>
        </p:nvSpPr>
        <p:spPr>
          <a:xfrm>
            <a:off x="201399" y="4607931"/>
            <a:ext cx="8615942" cy="400110"/>
          </a:xfrm>
          <a:prstGeom prst="rect">
            <a:avLst/>
          </a:prstGeom>
          <a:noFill/>
        </p:spPr>
        <p:txBody>
          <a:bodyPr wrap="square">
            <a:spAutoFit/>
          </a:bodyPr>
          <a:lstStyle/>
          <a:p>
            <a:pPr marL="171450" indent="-171450">
              <a:buFontTx/>
              <a:buChar char="-"/>
            </a:pPr>
            <a:r>
              <a:rPr lang="en-US" sz="1000" dirty="0">
                <a:latin typeface="Arial" panose="020B0604020202020204" pitchFamily="34" charset="0"/>
                <a:cs typeface="Arial" panose="020B0604020202020204" pitchFamily="34" charset="0"/>
              </a:rPr>
              <a:t>H.F. Bauer, “Coupled frequencies of a liquid in a circular cylindrical container with elastic liquid surface cover,” </a:t>
            </a:r>
            <a:r>
              <a:rPr lang="en-US" sz="1000" i="1" dirty="0">
                <a:latin typeface="Arial" panose="020B0604020202020204" pitchFamily="34" charset="0"/>
                <a:cs typeface="Arial" panose="020B0604020202020204" pitchFamily="34" charset="0"/>
              </a:rPr>
              <a:t>J. Sound Vib</a:t>
            </a:r>
            <a:r>
              <a:rPr lang="en-US" sz="1000" dirty="0">
                <a:latin typeface="Arial" panose="020B0604020202020204" pitchFamily="34" charset="0"/>
                <a:cs typeface="Arial" panose="020B0604020202020204" pitchFamily="34" charset="0"/>
              </a:rPr>
              <a:t>. 180, 689–704 (1995).</a:t>
            </a:r>
          </a:p>
          <a:p>
            <a:pPr marL="171450" indent="-171450">
              <a:buFontTx/>
              <a:buChar char="-"/>
            </a:pPr>
            <a:r>
              <a:rPr lang="en-US" sz="1000" dirty="0">
                <a:latin typeface="Arial" panose="020B0604020202020204" pitchFamily="34" charset="0"/>
                <a:cs typeface="Arial" panose="020B0604020202020204" pitchFamily="34" charset="0"/>
              </a:rPr>
              <a:t>K. Ren, G.X. Wu, and Z.F. Li. "Natural modes of liquid sloshing in a cylindrical container with an elastic cover." </a:t>
            </a:r>
            <a:r>
              <a:rPr lang="en-US" sz="1000" i="1" dirty="0">
                <a:latin typeface="Arial" panose="020B0604020202020204" pitchFamily="34" charset="0"/>
                <a:cs typeface="Arial" panose="020B0604020202020204" pitchFamily="34" charset="0"/>
              </a:rPr>
              <a:t> J. Sound Vib</a:t>
            </a:r>
            <a:r>
              <a:rPr lang="en-US" sz="1000" dirty="0">
                <a:latin typeface="Arial" panose="020B0604020202020204" pitchFamily="34" charset="0"/>
                <a:cs typeface="Arial" panose="020B0604020202020204" pitchFamily="34" charset="0"/>
              </a:rPr>
              <a:t>. 512, 116390 (2021). </a:t>
            </a:r>
          </a:p>
        </p:txBody>
      </p:sp>
      <p:pic>
        <p:nvPicPr>
          <p:cNvPr id="5" name="Picture 4">
            <a:extLst>
              <a:ext uri="{FF2B5EF4-FFF2-40B4-BE49-F238E27FC236}">
                <a16:creationId xmlns:a16="http://schemas.microsoft.com/office/drawing/2014/main" id="{0E3962BE-6A84-4F3E-A53E-D981C2466AA6}"/>
              </a:ext>
            </a:extLst>
          </p:cNvPr>
          <p:cNvPicPr>
            <a:picLocks noChangeAspect="1"/>
          </p:cNvPicPr>
          <p:nvPr/>
        </p:nvPicPr>
        <p:blipFill>
          <a:blip r:embed="rId4"/>
          <a:stretch>
            <a:fillRect/>
          </a:stretch>
        </p:blipFill>
        <p:spPr>
          <a:xfrm>
            <a:off x="3547128" y="1294871"/>
            <a:ext cx="5233367" cy="29564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4185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41F5720-4A55-4EFC-BA64-8DAE0F152C90}"/>
              </a:ext>
            </a:extLst>
          </p:cNvPr>
          <p:cNvSpPr txBox="1"/>
          <p:nvPr/>
        </p:nvSpPr>
        <p:spPr>
          <a:xfrm>
            <a:off x="288099" y="917929"/>
            <a:ext cx="3375764" cy="385362"/>
          </a:xfrm>
          <a:prstGeom prst="rect">
            <a:avLst/>
          </a:prstGeom>
          <a:noFill/>
        </p:spPr>
        <p:txBody>
          <a:bodyPr wrap="square" rtlCol="0">
            <a:spAutoFit/>
          </a:bodyPr>
          <a:lstStyle>
            <a:defPPr>
              <a:defRPr lang="en-US"/>
            </a:defPPr>
            <a:lvl1pPr algn="just">
              <a:lnSpc>
                <a:spcPts val="2500"/>
              </a:lnSpc>
              <a:defRPr b="1">
                <a:solidFill>
                  <a:srgbClr val="002060"/>
                </a:solidFill>
                <a:latin typeface="Arial" panose="020B0604020202020204" pitchFamily="34" charset="0"/>
                <a:cs typeface="Arial" panose="020B0604020202020204" pitchFamily="34" charset="0"/>
              </a:defRPr>
            </a:lvl1pPr>
          </a:lstStyle>
          <a:p>
            <a:r>
              <a:rPr lang="en-US" dirty="0"/>
              <a:t>Bessel-Fourier expansions:</a:t>
            </a:r>
          </a:p>
        </p:txBody>
      </p:sp>
      <p:sp>
        <p:nvSpPr>
          <p:cNvPr id="9" name="Text Placeholder 8">
            <a:extLst>
              <a:ext uri="{FF2B5EF4-FFF2-40B4-BE49-F238E27FC236}">
                <a16:creationId xmlns:a16="http://schemas.microsoft.com/office/drawing/2014/main" id="{FDCD15F6-846D-47B6-AF71-9CBDFFA5D274}"/>
              </a:ext>
            </a:extLst>
          </p:cNvPr>
          <p:cNvSpPr txBox="1">
            <a:spLocks/>
          </p:cNvSpPr>
          <p:nvPr/>
        </p:nvSpPr>
        <p:spPr>
          <a:xfrm>
            <a:off x="216000" y="320125"/>
            <a:ext cx="3616964" cy="293044"/>
          </a:xfrm>
          <a:prstGeom prst="rect">
            <a:avLst/>
          </a:prstGeom>
        </p:spPr>
        <p:txBody>
          <a:bodyPr vert="horz" lIns="0" tIns="0" rIns="0" bIns="0" rtlCol="0">
            <a:noAutofit/>
          </a:bodyPr>
          <a:lstStyle>
            <a:lvl1pPr marL="0" indent="0" algn="l" defTabSz="685800" rtl="0" eaLnBrk="1" latinLnBrk="0" hangingPunct="1">
              <a:lnSpc>
                <a:spcPct val="80000"/>
              </a:lnSpc>
              <a:spcBef>
                <a:spcPts val="750"/>
              </a:spcBef>
              <a:buFont typeface="Arial" panose="020B0604020202020204" pitchFamily="34" charset="0"/>
              <a:buNone/>
              <a:defRPr sz="1100" b="1" kern="1200" baseline="0">
                <a:solidFill>
                  <a:schemeClr val="bg1"/>
                </a:solidFill>
                <a:latin typeface="Arial" charset="0"/>
                <a:ea typeface="Arial" charset="0"/>
                <a:cs typeface="Arial" charset="0"/>
              </a:defRPr>
            </a:lvl1pPr>
            <a:lvl2pPr marL="0" indent="0" algn="l" defTabSz="685800" rtl="0" eaLnBrk="1" latinLnBrk="0" hangingPunct="1">
              <a:lnSpc>
                <a:spcPct val="80000"/>
              </a:lnSpc>
              <a:spcBef>
                <a:spcPts val="375"/>
              </a:spcBef>
              <a:buFont typeface="Arial" panose="020B0604020202020204" pitchFamily="34" charset="0"/>
              <a:buNone/>
              <a:defRPr sz="1100" kern="1200">
                <a:solidFill>
                  <a:schemeClr val="bg1"/>
                </a:solidFill>
                <a:latin typeface="Arial" charset="0"/>
                <a:ea typeface="Arial" charset="0"/>
                <a:cs typeface="Arial" charset="0"/>
              </a:defRPr>
            </a:lvl2pPr>
            <a:lvl3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3pPr>
            <a:lvl4pPr marL="0" indent="0" algn="l" defTabSz="685800" rtl="0" eaLnBrk="1" latinLnBrk="0" hangingPunct="1">
              <a:lnSpc>
                <a:spcPct val="90000"/>
              </a:lnSpc>
              <a:spcBef>
                <a:spcPts val="375"/>
              </a:spcBef>
              <a:buFont typeface="Arial" panose="020B0604020202020204" pitchFamily="34" charset="0"/>
              <a:buNone/>
              <a:defRPr sz="1100" kern="1200">
                <a:solidFill>
                  <a:schemeClr val="tx1"/>
                </a:solidFill>
                <a:latin typeface="Arial" charset="0"/>
                <a:ea typeface="Arial" charset="0"/>
                <a:cs typeface="Arial" charset="0"/>
              </a:defRPr>
            </a:lvl4pPr>
            <a:lvl5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Circular cylindrical tank case</a:t>
            </a:r>
          </a:p>
          <a:p>
            <a:r>
              <a:rPr lang="en-US" sz="2000" dirty="0"/>
              <a:t> </a:t>
            </a:r>
          </a:p>
        </p:txBody>
      </p:sp>
      <p:graphicFrame>
        <p:nvGraphicFramePr>
          <p:cNvPr id="5" name="Table 5">
            <a:extLst>
              <a:ext uri="{FF2B5EF4-FFF2-40B4-BE49-F238E27FC236}">
                <a16:creationId xmlns:a16="http://schemas.microsoft.com/office/drawing/2014/main" id="{8A990F1B-E875-4DE0-BD79-81DBF33391F5}"/>
              </a:ext>
            </a:extLst>
          </p:cNvPr>
          <p:cNvGraphicFramePr>
            <a:graphicFrameLocks noGrp="1"/>
          </p:cNvGraphicFramePr>
          <p:nvPr>
            <p:extLst>
              <p:ext uri="{D42A27DB-BD31-4B8C-83A1-F6EECF244321}">
                <p14:modId xmlns:p14="http://schemas.microsoft.com/office/powerpoint/2010/main" val="2046068686"/>
              </p:ext>
            </p:extLst>
          </p:nvPr>
        </p:nvGraphicFramePr>
        <p:xfrm>
          <a:off x="369518" y="1427967"/>
          <a:ext cx="8467595" cy="3302805"/>
        </p:xfrm>
        <a:graphic>
          <a:graphicData uri="http://schemas.openxmlformats.org/drawingml/2006/table">
            <a:tbl>
              <a:tblPr firstRow="1" bandRow="1">
                <a:tableStyleId>{5C22544A-7EE6-4342-B048-85BDC9FD1C3A}</a:tableStyleId>
              </a:tblPr>
              <a:tblGrid>
                <a:gridCol w="1747381">
                  <a:extLst>
                    <a:ext uri="{9D8B030D-6E8A-4147-A177-3AD203B41FA5}">
                      <a16:colId xmlns:a16="http://schemas.microsoft.com/office/drawing/2014/main" val="3773273549"/>
                    </a:ext>
                  </a:extLst>
                </a:gridCol>
                <a:gridCol w="3789123">
                  <a:extLst>
                    <a:ext uri="{9D8B030D-6E8A-4147-A177-3AD203B41FA5}">
                      <a16:colId xmlns:a16="http://schemas.microsoft.com/office/drawing/2014/main" val="3944293216"/>
                    </a:ext>
                  </a:extLst>
                </a:gridCol>
                <a:gridCol w="2931091">
                  <a:extLst>
                    <a:ext uri="{9D8B030D-6E8A-4147-A177-3AD203B41FA5}">
                      <a16:colId xmlns:a16="http://schemas.microsoft.com/office/drawing/2014/main" val="2276617916"/>
                    </a:ext>
                  </a:extLst>
                </a:gridCol>
              </a:tblGrid>
              <a:tr h="532545">
                <a:tc>
                  <a:txBody>
                    <a:bodyPr/>
                    <a:lstStyle/>
                    <a:p>
                      <a:endParaRPr lang="en-GB" dirty="0"/>
                    </a:p>
                  </a:txBody>
                  <a:tcPr/>
                </a:tc>
                <a:tc>
                  <a:txBody>
                    <a:bodyPr/>
                    <a:lstStyle/>
                    <a:p>
                      <a:pPr algn="ctr"/>
                      <a:r>
                        <a:rPr lang="en-GB" sz="1600" dirty="0"/>
                        <a:t>Bauer (1995, JSV)</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600" dirty="0"/>
                        <a:t>Ren et.al. (2021, JSV)</a:t>
                      </a:r>
                    </a:p>
                  </a:txBody>
                  <a:tcPr/>
                </a:tc>
                <a:extLst>
                  <a:ext uri="{0D108BD9-81ED-4DB2-BD59-A6C34878D82A}">
                    <a16:rowId xmlns:a16="http://schemas.microsoft.com/office/drawing/2014/main" val="839187117"/>
                  </a:ext>
                </a:extLst>
              </a:tr>
              <a:tr h="532545">
                <a:tc>
                  <a:txBody>
                    <a:bodyPr/>
                    <a:lstStyle/>
                    <a:p>
                      <a:r>
                        <a:rPr lang="en-US" sz="1400" dirty="0">
                          <a:latin typeface="Arial" panose="020B0604020202020204" pitchFamily="34" charset="0"/>
                          <a:cs typeface="Arial" panose="020B0604020202020204" pitchFamily="34" charset="0"/>
                        </a:rPr>
                        <a:t>Velocity potential: </a:t>
                      </a:r>
                      <a:endParaRPr lang="en-GB" dirty="0"/>
                    </a:p>
                  </a:txBody>
                  <a:tcPr/>
                </a:tc>
                <a:tc gridSpan="2">
                  <a:txBody>
                    <a:bodyPr/>
                    <a:lstStyle/>
                    <a:p>
                      <a:pPr algn="ctr"/>
                      <a:r>
                        <a:rPr lang="en-GB" sz="1200" dirty="0">
                          <a:latin typeface="Arial" panose="020B0604020202020204" pitchFamily="34" charset="0"/>
                          <a:cs typeface="Arial" panose="020B0604020202020204" pitchFamily="34" charset="0"/>
                        </a:rPr>
                        <a:t>Bessel-Fourier expansions in the horizontal directions: double series</a:t>
                      </a:r>
                    </a:p>
                  </a:txBody>
                  <a:tcPr/>
                </a:tc>
                <a:tc hMerge="1">
                  <a:txBody>
                    <a:bodyPr/>
                    <a:lstStyle/>
                    <a:p>
                      <a:pPr algn="ctr"/>
                      <a:endParaRPr lang="en-GB"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22389770"/>
                  </a:ext>
                </a:extLst>
              </a:tr>
              <a:tr h="532545">
                <a:tc>
                  <a:txBody>
                    <a:bodyPr/>
                    <a:lstStyle/>
                    <a:p>
                      <a:pPr marL="0" algn="l" defTabSz="685800" rtl="0" eaLnBrk="1" latinLnBrk="0" hangingPunct="1"/>
                      <a:r>
                        <a:rPr lang="en-GB" sz="1400" kern="1200" dirty="0">
                          <a:solidFill>
                            <a:schemeClr val="dk1"/>
                          </a:solidFill>
                          <a:latin typeface="Arial" panose="020B0604020202020204" pitchFamily="34" charset="0"/>
                          <a:ea typeface="+mn-ea"/>
                          <a:cs typeface="Arial" panose="020B0604020202020204" pitchFamily="34" charset="0"/>
                        </a:rPr>
                        <a:t>Cover deflection:</a:t>
                      </a:r>
                    </a:p>
                  </a:txBody>
                  <a:tcPr/>
                </a:tc>
                <a:tc>
                  <a:txBody>
                    <a:bodyPr/>
                    <a:lstStyle/>
                    <a:p>
                      <a:pPr algn="ctr"/>
                      <a:r>
                        <a:rPr lang="en-GB" sz="1200" dirty="0">
                          <a:latin typeface="Arial" panose="020B0604020202020204" pitchFamily="34" charset="0"/>
                          <a:cs typeface="Arial" panose="020B0604020202020204" pitchFamily="34" charset="0"/>
                        </a:rPr>
                        <a:t>One double series + One single series:</a:t>
                      </a:r>
                    </a:p>
                    <a:p>
                      <a:pPr algn="ctr"/>
                      <a:r>
                        <a:rPr lang="en-GB" sz="1200" dirty="0">
                          <a:latin typeface="Arial" panose="020B0604020202020204" pitchFamily="34" charset="0"/>
                          <a:cs typeface="Arial" panose="020B0604020202020204" pitchFamily="34" charset="0"/>
                        </a:rPr>
                        <a:t>the latter differs from that in velocity potential.</a:t>
                      </a:r>
                    </a:p>
                  </a:txBody>
                  <a:tcPr/>
                </a:tc>
                <a:tc>
                  <a:txBody>
                    <a:bodyPr/>
                    <a:lstStyle/>
                    <a:p>
                      <a:pPr algn="ctr"/>
                      <a:r>
                        <a:rPr lang="en-GB" sz="1200" dirty="0">
                          <a:latin typeface="Arial" panose="020B0604020202020204" pitchFamily="34" charset="0"/>
                          <a:cs typeface="Arial" panose="020B0604020202020204" pitchFamily="34" charset="0"/>
                        </a:rPr>
                        <a:t>Same type of expansions as the velocity potential.</a:t>
                      </a:r>
                    </a:p>
                  </a:txBody>
                  <a:tcPr/>
                </a:tc>
                <a:extLst>
                  <a:ext uri="{0D108BD9-81ED-4DB2-BD59-A6C34878D82A}">
                    <a16:rowId xmlns:a16="http://schemas.microsoft.com/office/drawing/2014/main" val="1738264923"/>
                  </a:ext>
                </a:extLst>
              </a:tr>
              <a:tr h="532545">
                <a:tc>
                  <a:txBody>
                    <a:bodyPr/>
                    <a:lstStyle/>
                    <a:p>
                      <a:r>
                        <a:rPr lang="en-GB" dirty="0">
                          <a:latin typeface="Arial" panose="020B0604020202020204" pitchFamily="34" charset="0"/>
                          <a:cs typeface="Arial" panose="020B0604020202020204" pitchFamily="34" charset="0"/>
                        </a:rPr>
                        <a:t>Matching conditions on the interface:</a:t>
                      </a:r>
                    </a:p>
                  </a:txBody>
                  <a:tcPr/>
                </a:tc>
                <a:tc>
                  <a:txBody>
                    <a:bodyPr/>
                    <a:lstStyle/>
                    <a:p>
                      <a:pPr algn="ctr"/>
                      <a:r>
                        <a:rPr lang="en-GB" sz="1200" dirty="0">
                          <a:latin typeface="Arial" panose="020B0604020202020204" pitchFamily="34" charset="0"/>
                          <a:cs typeface="Arial" panose="020B0604020202020204" pitchFamily="34" charset="0"/>
                        </a:rPr>
                        <a:t>Each element in the single series should be expanded into Bessel series first, the unknowns are coupled.</a:t>
                      </a:r>
                    </a:p>
                  </a:txBody>
                  <a:tcPr/>
                </a:tc>
                <a:tc>
                  <a:txBody>
                    <a:bodyPr/>
                    <a:lstStyle/>
                    <a:p>
                      <a:pPr algn="ctr"/>
                      <a:r>
                        <a:rPr lang="en-GB" sz="1200" dirty="0">
                          <a:latin typeface="Arial" panose="020B0604020202020204" pitchFamily="34" charset="0"/>
                          <a:cs typeface="Arial" panose="020B0604020202020204" pitchFamily="34" charset="0"/>
                        </a:rPr>
                        <a:t>Orthogonality can be used to get a one-to-one relationship of coefficients in velocity potential and cover deflection.</a:t>
                      </a:r>
                    </a:p>
                  </a:txBody>
                  <a:tcPr/>
                </a:tc>
                <a:extLst>
                  <a:ext uri="{0D108BD9-81ED-4DB2-BD59-A6C34878D82A}">
                    <a16:rowId xmlns:a16="http://schemas.microsoft.com/office/drawing/2014/main" val="1185973380"/>
                  </a:ext>
                </a:extLst>
              </a:tr>
              <a:tr h="532545">
                <a:tc>
                  <a:txBody>
                    <a:bodyPr/>
                    <a:lstStyle/>
                    <a:p>
                      <a:pPr algn="ctr"/>
                      <a:r>
                        <a:rPr lang="en-GB" dirty="0">
                          <a:latin typeface="Arial" panose="020B0604020202020204" pitchFamily="34" charset="0"/>
                          <a:cs typeface="Arial" panose="020B0604020202020204" pitchFamily="34" charset="0"/>
                        </a:rPr>
                        <a:t>Size of the coefficient matrix:</a:t>
                      </a:r>
                    </a:p>
                  </a:txBody>
                  <a:tcPr/>
                </a:tc>
                <a:tc>
                  <a:txBody>
                    <a:bodyPr/>
                    <a:lstStyle/>
                    <a:p>
                      <a:pPr algn="ctr"/>
                      <a:r>
                        <a:rPr lang="en-GB" sz="1200" dirty="0">
                          <a:latin typeface="Arial" panose="020B0604020202020204" pitchFamily="34" charset="0"/>
                          <a:cs typeface="Arial" panose="020B0604020202020204" pitchFamily="34" charset="0"/>
                        </a:rPr>
                        <a:t>Infinite.</a:t>
                      </a:r>
                    </a:p>
                  </a:txBody>
                  <a:tcPr/>
                </a:tc>
                <a:tc>
                  <a:txBody>
                    <a:bodyPr/>
                    <a:lstStyle/>
                    <a:p>
                      <a:pPr algn="ctr"/>
                      <a:r>
                        <a:rPr lang="en-GB" sz="1200" dirty="0">
                          <a:latin typeface="Arial" panose="020B0604020202020204" pitchFamily="34" charset="0"/>
                          <a:cs typeface="Arial" panose="020B0604020202020204" pitchFamily="34" charset="0"/>
                        </a:rPr>
                        <a:t>Only 2-by-2.</a:t>
                      </a:r>
                    </a:p>
                  </a:txBody>
                  <a:tcPr/>
                </a:tc>
                <a:extLst>
                  <a:ext uri="{0D108BD9-81ED-4DB2-BD59-A6C34878D82A}">
                    <a16:rowId xmlns:a16="http://schemas.microsoft.com/office/drawing/2014/main" val="66926913"/>
                  </a:ext>
                </a:extLst>
              </a:tr>
              <a:tr h="532545">
                <a:tc>
                  <a:txBody>
                    <a:bodyPr/>
                    <a:lstStyle/>
                    <a:p>
                      <a:r>
                        <a:rPr lang="en-GB" dirty="0">
                          <a:latin typeface="Arial" panose="020B0604020202020204" pitchFamily="34" charset="0"/>
                          <a:cs typeface="Arial" panose="020B0604020202020204" pitchFamily="34" charset="0"/>
                        </a:rPr>
                        <a:t>Natural frequencies:</a:t>
                      </a:r>
                    </a:p>
                  </a:txBody>
                  <a:tcPr/>
                </a:tc>
                <a:tc>
                  <a:txBody>
                    <a:bodyPr/>
                    <a:lstStyle/>
                    <a:p>
                      <a:pPr algn="ctr"/>
                      <a:r>
                        <a:rPr lang="en-GB" sz="1200" kern="1200" dirty="0">
                          <a:solidFill>
                            <a:schemeClr val="dk1"/>
                          </a:solidFill>
                          <a:latin typeface="Arial" panose="020B0604020202020204" pitchFamily="34" charset="0"/>
                          <a:ea typeface="+mn-ea"/>
                          <a:cs typeface="Arial" panose="020B0604020202020204" pitchFamily="34" charset="0"/>
                        </a:rPr>
                        <a:t>Determinant of truncated coefficient matrix = 0</a:t>
                      </a:r>
                    </a:p>
                  </a:txBody>
                  <a:tcPr/>
                </a:tc>
                <a:tc>
                  <a:txBody>
                    <a:bodyPr/>
                    <a:lstStyle/>
                    <a:p>
                      <a:pPr algn="ctr"/>
                      <a:r>
                        <a:rPr lang="en-GB" sz="1200" kern="1200" dirty="0">
                          <a:solidFill>
                            <a:schemeClr val="dk1"/>
                          </a:solidFill>
                          <a:latin typeface="Arial" panose="020B0604020202020204" pitchFamily="34" charset="0"/>
                          <a:ea typeface="+mn-ea"/>
                          <a:cs typeface="Arial" panose="020B0604020202020204" pitchFamily="34" charset="0"/>
                        </a:rPr>
                        <a:t>Explicit equations can be easily obtained</a:t>
                      </a:r>
                    </a:p>
                  </a:txBody>
                  <a:tcPr/>
                </a:tc>
                <a:extLst>
                  <a:ext uri="{0D108BD9-81ED-4DB2-BD59-A6C34878D82A}">
                    <a16:rowId xmlns:a16="http://schemas.microsoft.com/office/drawing/2014/main" val="3418754782"/>
                  </a:ext>
                </a:extLst>
              </a:tr>
            </a:tbl>
          </a:graphicData>
        </a:graphic>
      </p:graphicFrame>
    </p:spTree>
    <p:extLst>
      <p:ext uri="{BB962C8B-B14F-4D97-AF65-F5344CB8AC3E}">
        <p14:creationId xmlns:p14="http://schemas.microsoft.com/office/powerpoint/2010/main" val="1241414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41F5720-4A55-4EFC-BA64-8DAE0F152C90}"/>
              </a:ext>
            </a:extLst>
          </p:cNvPr>
          <p:cNvSpPr txBox="1"/>
          <p:nvPr/>
        </p:nvSpPr>
        <p:spPr>
          <a:xfrm>
            <a:off x="288098" y="917929"/>
            <a:ext cx="7866345" cy="385362"/>
          </a:xfrm>
          <a:prstGeom prst="rect">
            <a:avLst/>
          </a:prstGeom>
          <a:noFill/>
        </p:spPr>
        <p:txBody>
          <a:bodyPr wrap="square" rtlCol="0">
            <a:spAutoFit/>
          </a:bodyPr>
          <a:lstStyle>
            <a:defPPr>
              <a:defRPr lang="en-US"/>
            </a:defPPr>
            <a:lvl1pPr algn="just">
              <a:lnSpc>
                <a:spcPts val="2500"/>
              </a:lnSpc>
              <a:defRPr b="1">
                <a:solidFill>
                  <a:srgbClr val="002060"/>
                </a:solidFill>
                <a:latin typeface="Arial" panose="020B0604020202020204" pitchFamily="34" charset="0"/>
                <a:cs typeface="Arial" panose="020B0604020202020204" pitchFamily="34" charset="0"/>
              </a:defRPr>
            </a:lvl1pPr>
          </a:lstStyle>
          <a:p>
            <a:r>
              <a:rPr lang="en-US" dirty="0"/>
              <a:t>Bessel-Fourier expansions: dealing with the high-order derivatives</a:t>
            </a:r>
          </a:p>
        </p:txBody>
      </p:sp>
      <p:sp>
        <p:nvSpPr>
          <p:cNvPr id="9" name="Text Placeholder 8">
            <a:extLst>
              <a:ext uri="{FF2B5EF4-FFF2-40B4-BE49-F238E27FC236}">
                <a16:creationId xmlns:a16="http://schemas.microsoft.com/office/drawing/2014/main" id="{FDCD15F6-846D-47B6-AF71-9CBDFFA5D274}"/>
              </a:ext>
            </a:extLst>
          </p:cNvPr>
          <p:cNvSpPr txBox="1">
            <a:spLocks/>
          </p:cNvSpPr>
          <p:nvPr/>
        </p:nvSpPr>
        <p:spPr>
          <a:xfrm>
            <a:off x="216000" y="320125"/>
            <a:ext cx="3616964" cy="293044"/>
          </a:xfrm>
          <a:prstGeom prst="rect">
            <a:avLst/>
          </a:prstGeom>
        </p:spPr>
        <p:txBody>
          <a:bodyPr vert="horz" lIns="0" tIns="0" rIns="0" bIns="0" rtlCol="0">
            <a:noAutofit/>
          </a:bodyPr>
          <a:lstStyle>
            <a:lvl1pPr marL="0" indent="0" algn="l" defTabSz="685800" rtl="0" eaLnBrk="1" latinLnBrk="0" hangingPunct="1">
              <a:lnSpc>
                <a:spcPct val="80000"/>
              </a:lnSpc>
              <a:spcBef>
                <a:spcPts val="750"/>
              </a:spcBef>
              <a:buFont typeface="Arial" panose="020B0604020202020204" pitchFamily="34" charset="0"/>
              <a:buNone/>
              <a:defRPr sz="1100" b="1" kern="1200" baseline="0">
                <a:solidFill>
                  <a:schemeClr val="bg1"/>
                </a:solidFill>
                <a:latin typeface="Arial" charset="0"/>
                <a:ea typeface="Arial" charset="0"/>
                <a:cs typeface="Arial" charset="0"/>
              </a:defRPr>
            </a:lvl1pPr>
            <a:lvl2pPr marL="0" indent="0" algn="l" defTabSz="685800" rtl="0" eaLnBrk="1" latinLnBrk="0" hangingPunct="1">
              <a:lnSpc>
                <a:spcPct val="80000"/>
              </a:lnSpc>
              <a:spcBef>
                <a:spcPts val="375"/>
              </a:spcBef>
              <a:buFont typeface="Arial" panose="020B0604020202020204" pitchFamily="34" charset="0"/>
              <a:buNone/>
              <a:defRPr sz="1100" kern="1200">
                <a:solidFill>
                  <a:schemeClr val="bg1"/>
                </a:solidFill>
                <a:latin typeface="Arial" charset="0"/>
                <a:ea typeface="Arial" charset="0"/>
                <a:cs typeface="Arial" charset="0"/>
              </a:defRPr>
            </a:lvl2pPr>
            <a:lvl3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3pPr>
            <a:lvl4pPr marL="0" indent="0" algn="l" defTabSz="685800" rtl="0" eaLnBrk="1" latinLnBrk="0" hangingPunct="1">
              <a:lnSpc>
                <a:spcPct val="90000"/>
              </a:lnSpc>
              <a:spcBef>
                <a:spcPts val="375"/>
              </a:spcBef>
              <a:buFont typeface="Arial" panose="020B0604020202020204" pitchFamily="34" charset="0"/>
              <a:buNone/>
              <a:defRPr sz="1100" kern="1200">
                <a:solidFill>
                  <a:schemeClr val="tx1"/>
                </a:solidFill>
                <a:latin typeface="Arial" charset="0"/>
                <a:ea typeface="Arial" charset="0"/>
                <a:cs typeface="Arial" charset="0"/>
              </a:defRPr>
            </a:lvl4pPr>
            <a:lvl5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Circular cylindrical tank case</a:t>
            </a:r>
          </a:p>
          <a:p>
            <a:r>
              <a:rPr lang="en-US" sz="2000" dirty="0"/>
              <a:t> </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F6CF1A0-BD9A-40E8-901D-EB60552E53F8}"/>
                  </a:ext>
                </a:extLst>
              </p:cNvPr>
              <p:cNvSpPr txBox="1"/>
              <p:nvPr/>
            </p:nvSpPr>
            <p:spPr>
              <a:xfrm>
                <a:off x="294361" y="1496861"/>
                <a:ext cx="8448805" cy="2733441"/>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If we expand the deflection </a:t>
                </a:r>
                <a14:m>
                  <m:oMath xmlns:m="http://schemas.openxmlformats.org/officeDocument/2006/math">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𝑤</m:t>
                        </m:r>
                      </m:e>
                      <m:sub>
                        <m:r>
                          <a:rPr lang="en-GB" sz="1600" b="0" i="1" smtClean="0">
                            <a:latin typeface="Cambria Math" panose="02040503050406030204" pitchFamily="18" charset="0"/>
                          </a:rPr>
                          <m:t>𝑛</m:t>
                        </m:r>
                      </m:sub>
                    </m:sSub>
                  </m:oMath>
                </a14:m>
                <a:r>
                  <a:rPr lang="en-GB" sz="1600" dirty="0">
                    <a:latin typeface="Arial" panose="020B0604020202020204" pitchFamily="34" charset="0"/>
                    <a:cs typeface="Arial" panose="020B0604020202020204" pitchFamily="34" charset="0"/>
                  </a:rPr>
                  <a:t> as </a:t>
                </a:r>
              </a:p>
              <a:p>
                <a:endParaRPr lang="en-GB" sz="1600" b="0" i="1" dirty="0">
                  <a:latin typeface="Cambria Math" panose="02040503050406030204" pitchFamily="18"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sSub>
                        <m:sSubPr>
                          <m:ctrlPr>
                            <a:rPr lang="en-GB" sz="1600" b="0" i="1" smtClean="0">
                              <a:latin typeface="Cambria Math" panose="02040503050406030204" pitchFamily="18" charset="0"/>
                              <a:cs typeface="Arial" panose="020B0604020202020204" pitchFamily="34" charset="0"/>
                            </a:rPr>
                          </m:ctrlPr>
                        </m:sSubPr>
                        <m:e>
                          <m:r>
                            <a:rPr lang="en-GB" sz="1600" b="0" i="1" smtClean="0">
                              <a:latin typeface="Cambria Math" panose="02040503050406030204" pitchFamily="18" charset="0"/>
                              <a:cs typeface="Arial" panose="020B0604020202020204" pitchFamily="34" charset="0"/>
                            </a:rPr>
                            <m:t>𝑤</m:t>
                          </m:r>
                        </m:e>
                        <m:sub>
                          <m:r>
                            <a:rPr lang="en-GB" sz="1600" b="0" i="1" smtClean="0">
                              <a:latin typeface="Cambria Math" panose="02040503050406030204" pitchFamily="18" charset="0"/>
                              <a:cs typeface="Arial" panose="020B0604020202020204" pitchFamily="34" charset="0"/>
                            </a:rPr>
                            <m:t>𝑛</m:t>
                          </m:r>
                        </m:sub>
                      </m:sSub>
                      <m:r>
                        <a:rPr lang="en-GB" sz="1600" b="0" i="1" smtClean="0">
                          <a:latin typeface="Cambria Math" panose="02040503050406030204" pitchFamily="18" charset="0"/>
                          <a:cs typeface="Arial" panose="020B0604020202020204" pitchFamily="34" charset="0"/>
                        </a:rPr>
                        <m:t>=</m:t>
                      </m:r>
                      <m:nary>
                        <m:naryPr>
                          <m:chr m:val="∑"/>
                          <m:ctrlPr>
                            <a:rPr lang="en-GB" sz="1600" b="0" i="1" smtClean="0">
                              <a:latin typeface="Cambria Math" panose="02040503050406030204" pitchFamily="18" charset="0"/>
                              <a:cs typeface="Arial" panose="020B0604020202020204" pitchFamily="34" charset="0"/>
                            </a:rPr>
                          </m:ctrlPr>
                        </m:naryPr>
                        <m:sub>
                          <m:r>
                            <m:rPr>
                              <m:brk m:alnAt="23"/>
                            </m:rPr>
                            <a:rPr lang="en-GB" sz="1600" b="0" i="1" smtClean="0">
                              <a:latin typeface="Cambria Math" panose="02040503050406030204" pitchFamily="18" charset="0"/>
                              <a:cs typeface="Arial" panose="020B0604020202020204" pitchFamily="34" charset="0"/>
                            </a:rPr>
                            <m:t>𝑚</m:t>
                          </m:r>
                          <m:r>
                            <a:rPr lang="en-GB" sz="1600" b="0" i="1" smtClean="0">
                              <a:latin typeface="Cambria Math" panose="02040503050406030204" pitchFamily="18" charset="0"/>
                              <a:cs typeface="Arial" panose="020B0604020202020204" pitchFamily="34" charset="0"/>
                            </a:rPr>
                            <m:t>=1</m:t>
                          </m:r>
                        </m:sub>
                        <m:sup>
                          <m:r>
                            <a:rPr lang="en-GB" sz="1600" b="0" i="1" smtClean="0">
                              <a:latin typeface="Cambria Math" panose="02040503050406030204" pitchFamily="18" charset="0"/>
                              <a:cs typeface="Arial" panose="020B0604020202020204" pitchFamily="34" charset="0"/>
                            </a:rPr>
                            <m:t>∞</m:t>
                          </m:r>
                        </m:sup>
                        <m:e>
                          <m:sSub>
                            <m:sSubPr>
                              <m:ctrlPr>
                                <a:rPr lang="en-GB" sz="1600" b="0" i="1" smtClean="0">
                                  <a:latin typeface="Cambria Math" panose="02040503050406030204" pitchFamily="18" charset="0"/>
                                  <a:cs typeface="Arial" panose="020B0604020202020204" pitchFamily="34" charset="0"/>
                                </a:rPr>
                              </m:ctrlPr>
                            </m:sSubPr>
                            <m:e>
                              <m:r>
                                <a:rPr lang="en-GB" sz="1600" b="0" i="1" smtClean="0">
                                  <a:latin typeface="Cambria Math" panose="02040503050406030204" pitchFamily="18" charset="0"/>
                                  <a:cs typeface="Arial" panose="020B0604020202020204" pitchFamily="34" charset="0"/>
                                </a:rPr>
                                <m:t>𝑒</m:t>
                              </m:r>
                            </m:e>
                            <m:sub>
                              <m:r>
                                <a:rPr lang="en-GB" sz="1600" b="0" i="1" smtClean="0">
                                  <a:latin typeface="Cambria Math" panose="02040503050406030204" pitchFamily="18" charset="0"/>
                                  <a:cs typeface="Arial" panose="020B0604020202020204" pitchFamily="34" charset="0"/>
                                </a:rPr>
                                <m:t>𝑚</m:t>
                              </m:r>
                            </m:sub>
                          </m:sSub>
                          <m:r>
                            <a:rPr lang="en-GB" sz="1600" b="0" i="1" smtClean="0">
                              <a:latin typeface="Cambria Math" panose="02040503050406030204" pitchFamily="18" charset="0"/>
                              <a:cs typeface="Arial" panose="020B0604020202020204" pitchFamily="34" charset="0"/>
                            </a:rPr>
                            <m:t> </m:t>
                          </m:r>
                          <m:sSub>
                            <m:sSubPr>
                              <m:ctrlPr>
                                <a:rPr lang="en-GB" sz="1600" b="0" i="1" smtClean="0">
                                  <a:latin typeface="Cambria Math" panose="02040503050406030204" pitchFamily="18" charset="0"/>
                                  <a:cs typeface="Arial" panose="020B0604020202020204" pitchFamily="34" charset="0"/>
                                </a:rPr>
                              </m:ctrlPr>
                            </m:sSubPr>
                            <m:e>
                              <m:r>
                                <a:rPr lang="en-GB" sz="1600" b="0" i="1" smtClean="0">
                                  <a:latin typeface="Cambria Math" panose="02040503050406030204" pitchFamily="18" charset="0"/>
                                  <a:cs typeface="Arial" panose="020B0604020202020204" pitchFamily="34" charset="0"/>
                                </a:rPr>
                                <m:t>𝐽</m:t>
                              </m:r>
                            </m:e>
                            <m:sub>
                              <m:r>
                                <a:rPr lang="en-GB" sz="1600" b="0" i="1" smtClean="0">
                                  <a:latin typeface="Cambria Math" panose="02040503050406030204" pitchFamily="18" charset="0"/>
                                  <a:cs typeface="Arial" panose="020B0604020202020204" pitchFamily="34" charset="0"/>
                                </a:rPr>
                                <m:t>𝑛</m:t>
                              </m:r>
                            </m:sub>
                          </m:sSub>
                          <m:d>
                            <m:dPr>
                              <m:ctrlPr>
                                <a:rPr lang="en-GB" sz="1600" b="0" i="1" smtClean="0">
                                  <a:latin typeface="Cambria Math" panose="02040503050406030204" pitchFamily="18" charset="0"/>
                                  <a:cs typeface="Arial" panose="020B0604020202020204" pitchFamily="34" charset="0"/>
                                </a:rPr>
                              </m:ctrlPr>
                            </m:dPr>
                            <m:e>
                              <m:sSub>
                                <m:sSubPr>
                                  <m:ctrlPr>
                                    <a:rPr lang="en-GB" sz="1600" b="0" i="1" smtClean="0">
                                      <a:latin typeface="Cambria Math" panose="02040503050406030204" pitchFamily="18" charset="0"/>
                                      <a:cs typeface="Arial" panose="020B0604020202020204" pitchFamily="34" charset="0"/>
                                    </a:rPr>
                                  </m:ctrlPr>
                                </m:sSubPr>
                                <m:e>
                                  <m:r>
                                    <a:rPr lang="en-GB" sz="1600" b="0" i="1" smtClean="0">
                                      <a:latin typeface="Cambria Math" panose="02040503050406030204" pitchFamily="18" charset="0"/>
                                      <a:cs typeface="Arial" panose="020B0604020202020204" pitchFamily="34" charset="0"/>
                                    </a:rPr>
                                    <m:t>𝛼</m:t>
                                  </m:r>
                                </m:e>
                                <m:sub>
                                  <m:r>
                                    <a:rPr lang="en-GB" sz="1600" b="0" i="1" smtClean="0">
                                      <a:latin typeface="Cambria Math" panose="02040503050406030204" pitchFamily="18" charset="0"/>
                                      <a:cs typeface="Arial" panose="020B0604020202020204" pitchFamily="34" charset="0"/>
                                    </a:rPr>
                                    <m:t>𝑛𝑚</m:t>
                                  </m:r>
                                </m:sub>
                              </m:sSub>
                              <m:r>
                                <a:rPr lang="en-GB" sz="1600" b="0" i="1" smtClean="0">
                                  <a:latin typeface="Cambria Math" panose="02040503050406030204" pitchFamily="18" charset="0"/>
                                  <a:cs typeface="Arial" panose="020B0604020202020204" pitchFamily="34" charset="0"/>
                                </a:rPr>
                                <m:t>𝑟</m:t>
                              </m:r>
                            </m:e>
                          </m:d>
                        </m:e>
                      </m:nary>
                    </m:oMath>
                  </m:oMathPara>
                </a14:m>
                <a:endParaRPr lang="en-GB" sz="16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pPr algn="ctr"/>
                <a:r>
                  <a:rPr lang="en-GB" sz="1600" dirty="0">
                    <a:solidFill>
                      <a:srgbClr val="0070C0"/>
                    </a:solidFill>
                    <a:latin typeface="Arial" panose="020B0604020202020204" pitchFamily="34" charset="0"/>
                    <a:cs typeface="Arial" panose="020B0604020202020204" pitchFamily="34" charset="0"/>
                  </a:rPr>
                  <a:t>how can we get the expansion for </a:t>
                </a:r>
                <a14:m>
                  <m:oMath xmlns:m="http://schemas.openxmlformats.org/officeDocument/2006/math">
                    <m:sSup>
                      <m:sSupPr>
                        <m:ctrlPr>
                          <a:rPr lang="en-GB" sz="1600" i="1" smtClean="0">
                            <a:solidFill>
                              <a:srgbClr val="0070C0"/>
                            </a:solidFill>
                            <a:latin typeface="Cambria Math" panose="02040503050406030204" pitchFamily="18" charset="0"/>
                          </a:rPr>
                        </m:ctrlPr>
                      </m:sSupPr>
                      <m:e>
                        <m:r>
                          <m:rPr>
                            <m:sty m:val="p"/>
                          </m:rPr>
                          <a:rPr lang="en-GB" sz="1600" b="0" i="0" smtClean="0">
                            <a:solidFill>
                              <a:srgbClr val="0070C0"/>
                            </a:solidFill>
                            <a:latin typeface="Cambria Math" panose="02040503050406030204" pitchFamily="18" charset="0"/>
                          </a:rPr>
                          <m:t>∇</m:t>
                        </m:r>
                      </m:e>
                      <m:sup>
                        <m:r>
                          <a:rPr lang="en-GB" sz="1600" b="0" i="1" smtClean="0">
                            <a:solidFill>
                              <a:srgbClr val="0070C0"/>
                            </a:solidFill>
                            <a:latin typeface="Cambria Math" panose="02040503050406030204" pitchFamily="18" charset="0"/>
                          </a:rPr>
                          <m:t>2</m:t>
                        </m:r>
                      </m:sup>
                    </m:sSup>
                    <m:sSub>
                      <m:sSubPr>
                        <m:ctrlPr>
                          <a:rPr lang="en-GB" sz="1600" b="0" i="1" smtClean="0">
                            <a:solidFill>
                              <a:srgbClr val="0070C0"/>
                            </a:solidFill>
                            <a:latin typeface="Cambria Math" panose="02040503050406030204" pitchFamily="18" charset="0"/>
                          </a:rPr>
                        </m:ctrlPr>
                      </m:sSubPr>
                      <m:e>
                        <m:r>
                          <a:rPr lang="en-GB" sz="1600" b="0" i="1" smtClean="0">
                            <a:solidFill>
                              <a:srgbClr val="0070C0"/>
                            </a:solidFill>
                            <a:latin typeface="Cambria Math" panose="02040503050406030204" pitchFamily="18" charset="0"/>
                          </a:rPr>
                          <m:t>𝑤</m:t>
                        </m:r>
                      </m:e>
                      <m:sub>
                        <m:r>
                          <a:rPr lang="en-GB" sz="1600" b="0" i="1" smtClean="0">
                            <a:solidFill>
                              <a:srgbClr val="0070C0"/>
                            </a:solidFill>
                            <a:latin typeface="Cambria Math" panose="02040503050406030204" pitchFamily="18" charset="0"/>
                          </a:rPr>
                          <m:t>𝑛</m:t>
                        </m:r>
                      </m:sub>
                    </m:sSub>
                  </m:oMath>
                </a14:m>
                <a:r>
                  <a:rPr lang="en-GB" sz="1600" dirty="0">
                    <a:solidFill>
                      <a:srgbClr val="0070C0"/>
                    </a:solidFill>
                    <a:latin typeface="Arial" panose="020B0604020202020204" pitchFamily="34" charset="0"/>
                    <a:cs typeface="Arial" panose="020B0604020202020204" pitchFamily="34" charset="0"/>
                  </a:rPr>
                  <a:t> and </a:t>
                </a:r>
                <a14:m>
                  <m:oMath xmlns:m="http://schemas.openxmlformats.org/officeDocument/2006/math">
                    <m:sSup>
                      <m:sSupPr>
                        <m:ctrlPr>
                          <a:rPr lang="en-GB" sz="1600" i="1" smtClean="0">
                            <a:solidFill>
                              <a:srgbClr val="0070C0"/>
                            </a:solidFill>
                            <a:latin typeface="Cambria Math" panose="02040503050406030204" pitchFamily="18" charset="0"/>
                          </a:rPr>
                        </m:ctrlPr>
                      </m:sSupPr>
                      <m:e>
                        <m:r>
                          <m:rPr>
                            <m:sty m:val="p"/>
                          </m:rPr>
                          <a:rPr lang="en-GB" sz="1600" b="0" i="0" smtClean="0">
                            <a:solidFill>
                              <a:srgbClr val="0070C0"/>
                            </a:solidFill>
                            <a:latin typeface="Cambria Math" panose="02040503050406030204" pitchFamily="18" charset="0"/>
                          </a:rPr>
                          <m:t>∇</m:t>
                        </m:r>
                      </m:e>
                      <m:sup>
                        <m:r>
                          <a:rPr lang="en-GB" sz="1600" b="0" i="1" smtClean="0">
                            <a:solidFill>
                              <a:srgbClr val="0070C0"/>
                            </a:solidFill>
                            <a:latin typeface="Cambria Math" panose="02040503050406030204" pitchFamily="18" charset="0"/>
                          </a:rPr>
                          <m:t>4</m:t>
                        </m:r>
                      </m:sup>
                    </m:sSup>
                    <m:sSub>
                      <m:sSubPr>
                        <m:ctrlPr>
                          <a:rPr lang="en-GB" sz="1600" b="0" i="1" smtClean="0">
                            <a:solidFill>
                              <a:srgbClr val="0070C0"/>
                            </a:solidFill>
                            <a:latin typeface="Cambria Math" panose="02040503050406030204" pitchFamily="18" charset="0"/>
                          </a:rPr>
                        </m:ctrlPr>
                      </m:sSubPr>
                      <m:e>
                        <m:r>
                          <a:rPr lang="en-GB" sz="1600" b="0" i="1" smtClean="0">
                            <a:solidFill>
                              <a:srgbClr val="0070C0"/>
                            </a:solidFill>
                            <a:latin typeface="Cambria Math" panose="02040503050406030204" pitchFamily="18" charset="0"/>
                          </a:rPr>
                          <m:t>𝑤</m:t>
                        </m:r>
                      </m:e>
                      <m:sub>
                        <m:r>
                          <a:rPr lang="en-GB" sz="1600" b="0" i="1" smtClean="0">
                            <a:solidFill>
                              <a:srgbClr val="0070C0"/>
                            </a:solidFill>
                            <a:latin typeface="Cambria Math" panose="02040503050406030204" pitchFamily="18" charset="0"/>
                          </a:rPr>
                          <m:t>𝑛</m:t>
                        </m:r>
                      </m:sub>
                    </m:sSub>
                  </m:oMath>
                </a14:m>
                <a:r>
                  <a:rPr lang="en-GB" sz="1600" b="1" dirty="0">
                    <a:solidFill>
                      <a:srgbClr val="0070C0"/>
                    </a:solidFill>
                    <a:latin typeface="Arial" panose="020B0604020202020204" pitchFamily="34" charset="0"/>
                    <a:cs typeface="Arial" panose="020B0604020202020204" pitchFamily="34" charset="0"/>
                  </a:rPr>
                  <a:t>?</a:t>
                </a:r>
              </a:p>
              <a:p>
                <a:endParaRPr lang="en-GB" sz="16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If we apply the operator </a:t>
                </a:r>
                <a14:m>
                  <m:oMath xmlns:m="http://schemas.openxmlformats.org/officeDocument/2006/math">
                    <m:sSup>
                      <m:sSupPr>
                        <m:ctrlPr>
                          <a:rPr lang="en-GB" sz="1600" b="0" i="1" smtClean="0">
                            <a:latin typeface="Cambria Math" panose="02040503050406030204" pitchFamily="18" charset="0"/>
                            <a:cs typeface="Arial" panose="020B0604020202020204" pitchFamily="34" charset="0"/>
                          </a:rPr>
                        </m:ctrlPr>
                      </m:sSupPr>
                      <m:e>
                        <m:r>
                          <m:rPr>
                            <m:sty m:val="p"/>
                          </m:rPr>
                          <a:rPr lang="en-GB" sz="1600" b="0" i="0" smtClean="0">
                            <a:latin typeface="Cambria Math" panose="02040503050406030204" pitchFamily="18" charset="0"/>
                            <a:cs typeface="Arial" panose="020B0604020202020204" pitchFamily="34" charset="0"/>
                          </a:rPr>
                          <m:t>∇</m:t>
                        </m:r>
                      </m:e>
                      <m:sup>
                        <m:r>
                          <a:rPr lang="en-GB" sz="1600" b="0" i="1" smtClean="0">
                            <a:latin typeface="Cambria Math" panose="02040503050406030204" pitchFamily="18" charset="0"/>
                            <a:cs typeface="Arial" panose="020B0604020202020204" pitchFamily="34" charset="0"/>
                          </a:rPr>
                          <m:t>2</m:t>
                        </m:r>
                      </m:sup>
                    </m:sSup>
                  </m:oMath>
                </a14:m>
                <a:r>
                  <a:rPr lang="en-GB" sz="1600" dirty="0">
                    <a:latin typeface="Arial" panose="020B0604020202020204" pitchFamily="34" charset="0"/>
                    <a:cs typeface="Arial" panose="020B0604020202020204" pitchFamily="34" charset="0"/>
                  </a:rPr>
                  <a:t> and </a:t>
                </a:r>
                <a14:m>
                  <m:oMath xmlns:m="http://schemas.openxmlformats.org/officeDocument/2006/math">
                    <m:sSup>
                      <m:sSupPr>
                        <m:ctrlPr>
                          <a:rPr lang="en-GB" sz="1600" b="0" i="1" smtClean="0">
                            <a:latin typeface="Cambria Math" panose="02040503050406030204" pitchFamily="18" charset="0"/>
                            <a:cs typeface="Arial" panose="020B0604020202020204" pitchFamily="34" charset="0"/>
                          </a:rPr>
                        </m:ctrlPr>
                      </m:sSupPr>
                      <m:e>
                        <m:r>
                          <m:rPr>
                            <m:sty m:val="p"/>
                          </m:rPr>
                          <a:rPr lang="en-GB" sz="1600" b="0" i="0" smtClean="0">
                            <a:latin typeface="Cambria Math" panose="02040503050406030204" pitchFamily="18" charset="0"/>
                            <a:cs typeface="Arial" panose="020B0604020202020204" pitchFamily="34" charset="0"/>
                          </a:rPr>
                          <m:t>∇</m:t>
                        </m:r>
                      </m:e>
                      <m:sup>
                        <m:r>
                          <a:rPr lang="en-GB" sz="1600" b="0" i="1" smtClean="0">
                            <a:latin typeface="Cambria Math" panose="02040503050406030204" pitchFamily="18" charset="0"/>
                            <a:cs typeface="Arial" panose="020B0604020202020204" pitchFamily="34" charset="0"/>
                          </a:rPr>
                          <m:t>4</m:t>
                        </m:r>
                      </m:sup>
                    </m:sSup>
                  </m:oMath>
                </a14:m>
                <a:r>
                  <a:rPr lang="en-GB" sz="1600" dirty="0">
                    <a:latin typeface="Arial" panose="020B0604020202020204" pitchFamily="34" charset="0"/>
                    <a:cs typeface="Arial" panose="020B0604020202020204" pitchFamily="34" charset="0"/>
                  </a:rPr>
                  <a:t> directly to each term of the expansion of </a:t>
                </a:r>
                <a14:m>
                  <m:oMath xmlns:m="http://schemas.openxmlformats.org/officeDocument/2006/math">
                    <m:sSub>
                      <m:sSubPr>
                        <m:ctrlPr>
                          <a:rPr lang="en-GB" sz="1600" b="0" i="1" smtClean="0">
                            <a:latin typeface="Cambria Math" panose="02040503050406030204" pitchFamily="18" charset="0"/>
                            <a:cs typeface="Arial" panose="020B0604020202020204" pitchFamily="34" charset="0"/>
                          </a:rPr>
                        </m:ctrlPr>
                      </m:sSubPr>
                      <m:e>
                        <m:r>
                          <a:rPr lang="en-GB" sz="1600" b="0" i="1" smtClean="0">
                            <a:latin typeface="Cambria Math" panose="02040503050406030204" pitchFamily="18" charset="0"/>
                            <a:cs typeface="Arial" panose="020B0604020202020204" pitchFamily="34" charset="0"/>
                          </a:rPr>
                          <m:t>𝑤</m:t>
                        </m:r>
                      </m:e>
                      <m:sub>
                        <m:r>
                          <a:rPr lang="en-GB" sz="1600" b="0" i="1" smtClean="0">
                            <a:latin typeface="Cambria Math" panose="02040503050406030204" pitchFamily="18" charset="0"/>
                            <a:cs typeface="Arial" panose="020B0604020202020204" pitchFamily="34" charset="0"/>
                          </a:rPr>
                          <m:t>𝑛</m:t>
                        </m:r>
                      </m:sub>
                    </m:sSub>
                  </m:oMath>
                </a14:m>
                <a:r>
                  <a:rPr lang="en-GB" sz="1600" dirty="0">
                    <a:latin typeface="Arial" panose="020B0604020202020204" pitchFamily="34" charset="0"/>
                    <a:cs typeface="Arial" panose="020B0604020202020204" pitchFamily="34" charset="0"/>
                  </a:rPr>
                  <a:t> and then sum them up, the obtained infinite series usually become divergent. </a:t>
                </a:r>
              </a:p>
            </p:txBody>
          </p:sp>
        </mc:Choice>
        <mc:Fallback xmlns="">
          <p:sp>
            <p:nvSpPr>
              <p:cNvPr id="2" name="TextBox 1">
                <a:extLst>
                  <a:ext uri="{FF2B5EF4-FFF2-40B4-BE49-F238E27FC236}">
                    <a16:creationId xmlns:a16="http://schemas.microsoft.com/office/drawing/2014/main" id="{4F6CF1A0-BD9A-40E8-901D-EB60552E53F8}"/>
                  </a:ext>
                </a:extLst>
              </p:cNvPr>
              <p:cNvSpPr txBox="1">
                <a:spLocks noRot="1" noChangeAspect="1" noMove="1" noResize="1" noEditPoints="1" noAdjustHandles="1" noChangeArrowheads="1" noChangeShapeType="1" noTextEdit="1"/>
              </p:cNvSpPr>
              <p:nvPr/>
            </p:nvSpPr>
            <p:spPr>
              <a:xfrm>
                <a:off x="294361" y="1496861"/>
                <a:ext cx="8448805" cy="2733441"/>
              </a:xfrm>
              <a:prstGeom prst="rect">
                <a:avLst/>
              </a:prstGeom>
              <a:blipFill>
                <a:blip r:embed="rId3"/>
                <a:stretch>
                  <a:fillRect l="-361" t="-670" b="-2009"/>
                </a:stretch>
              </a:blipFill>
            </p:spPr>
            <p:txBody>
              <a:bodyPr/>
              <a:lstStyle/>
              <a:p>
                <a:r>
                  <a:rPr lang="en-GB">
                    <a:noFill/>
                  </a:rPr>
                  <a:t> </a:t>
                </a:r>
              </a:p>
            </p:txBody>
          </p:sp>
        </mc:Fallback>
      </mc:AlternateContent>
      <p:sp>
        <p:nvSpPr>
          <p:cNvPr id="7" name="TextBox 6">
            <a:extLst>
              <a:ext uri="{FF2B5EF4-FFF2-40B4-BE49-F238E27FC236}">
                <a16:creationId xmlns:a16="http://schemas.microsoft.com/office/drawing/2014/main" id="{4801EFF5-4002-4BFA-9ED8-4491922C96D7}"/>
              </a:ext>
            </a:extLst>
          </p:cNvPr>
          <p:cNvSpPr txBox="1"/>
          <p:nvPr/>
        </p:nvSpPr>
        <p:spPr>
          <a:xfrm>
            <a:off x="281837" y="4309307"/>
            <a:ext cx="8260914" cy="738664"/>
          </a:xfrm>
          <a:prstGeom prst="rect">
            <a:avLst/>
          </a:prstGeom>
          <a:noFill/>
        </p:spPr>
        <p:txBody>
          <a:bodyPr wrap="square">
            <a:spAutoFit/>
          </a:bodyPr>
          <a:lstStyle/>
          <a:p>
            <a:r>
              <a:rPr lang="en-US" sz="1400" b="1" dirty="0">
                <a:solidFill>
                  <a:srgbClr val="0070C0"/>
                </a:solidFill>
                <a:latin typeface="Arial" panose="020B0604020202020204" pitchFamily="34" charset="0"/>
                <a:cs typeface="Arial" panose="020B0604020202020204" pitchFamily="34" charset="0"/>
              </a:rPr>
              <a:t>We may find some clues by comparing Bessel series with the Fourier series.</a:t>
            </a:r>
          </a:p>
          <a:p>
            <a:endParaRPr lang="en-US" sz="1400" b="1" dirty="0">
              <a:solidFill>
                <a:srgbClr val="0070C0"/>
              </a:solidFill>
              <a:latin typeface="Arial" panose="020B0604020202020204" pitchFamily="34" charset="0"/>
              <a:cs typeface="Arial" panose="020B0604020202020204" pitchFamily="34" charset="0"/>
            </a:endParaRPr>
          </a:p>
          <a:p>
            <a:r>
              <a:rPr lang="en-US" sz="1400" b="1" dirty="0">
                <a:solidFill>
                  <a:srgbClr val="0070C0"/>
                </a:solidFill>
                <a:latin typeface="Arial" panose="020B0604020202020204" pitchFamily="34" charset="0"/>
                <a:cs typeface="Arial" panose="020B0604020202020204" pitchFamily="34" charset="0"/>
              </a:rPr>
              <a:t>                               Fourier series is not always differentiable but </a:t>
            </a:r>
            <a:r>
              <a:rPr lang="en-GB" sz="1400" b="1" dirty="0">
                <a:solidFill>
                  <a:srgbClr val="0070C0"/>
                </a:solidFill>
                <a:latin typeface="Arial" panose="020B0604020202020204" pitchFamily="34" charset="0"/>
                <a:cs typeface="Arial" panose="020B0604020202020204" pitchFamily="34" charset="0"/>
              </a:rPr>
              <a:t>integratable.</a:t>
            </a:r>
            <a:endParaRPr lang="en-GB" sz="1400" dirty="0">
              <a:solidFill>
                <a:srgbClr val="0070C0"/>
              </a:solidFill>
            </a:endParaRPr>
          </a:p>
        </p:txBody>
      </p:sp>
    </p:spTree>
    <p:extLst>
      <p:ext uri="{BB962C8B-B14F-4D97-AF65-F5344CB8AC3E}">
        <p14:creationId xmlns:p14="http://schemas.microsoft.com/office/powerpoint/2010/main" val="116743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41F5720-4A55-4EFC-BA64-8DAE0F152C90}"/>
              </a:ext>
            </a:extLst>
          </p:cNvPr>
          <p:cNvSpPr txBox="1"/>
          <p:nvPr/>
        </p:nvSpPr>
        <p:spPr>
          <a:xfrm>
            <a:off x="288098" y="917929"/>
            <a:ext cx="7604617" cy="385362"/>
          </a:xfrm>
          <a:prstGeom prst="rect">
            <a:avLst/>
          </a:prstGeom>
          <a:noFill/>
        </p:spPr>
        <p:txBody>
          <a:bodyPr wrap="square" rtlCol="0">
            <a:spAutoFit/>
          </a:bodyPr>
          <a:lstStyle>
            <a:defPPr>
              <a:defRPr lang="en-US"/>
            </a:defPPr>
            <a:lvl1pPr algn="just">
              <a:lnSpc>
                <a:spcPts val="2500"/>
              </a:lnSpc>
              <a:defRPr b="1">
                <a:solidFill>
                  <a:srgbClr val="002060"/>
                </a:solidFill>
                <a:latin typeface="Arial" panose="020B0604020202020204" pitchFamily="34" charset="0"/>
                <a:cs typeface="Arial" panose="020B0604020202020204" pitchFamily="34" charset="0"/>
              </a:defRPr>
            </a:lvl1pPr>
          </a:lstStyle>
          <a:p>
            <a:r>
              <a:rPr lang="en-US" dirty="0"/>
              <a:t>Bessel-Fourier expansions: dealing with the high-order derivatives</a:t>
            </a:r>
          </a:p>
        </p:txBody>
      </p:sp>
      <p:sp>
        <p:nvSpPr>
          <p:cNvPr id="9" name="Text Placeholder 8">
            <a:extLst>
              <a:ext uri="{FF2B5EF4-FFF2-40B4-BE49-F238E27FC236}">
                <a16:creationId xmlns:a16="http://schemas.microsoft.com/office/drawing/2014/main" id="{FDCD15F6-846D-47B6-AF71-9CBDFFA5D274}"/>
              </a:ext>
            </a:extLst>
          </p:cNvPr>
          <p:cNvSpPr txBox="1">
            <a:spLocks/>
          </p:cNvSpPr>
          <p:nvPr/>
        </p:nvSpPr>
        <p:spPr>
          <a:xfrm>
            <a:off x="216000" y="320125"/>
            <a:ext cx="3616964" cy="293044"/>
          </a:xfrm>
          <a:prstGeom prst="rect">
            <a:avLst/>
          </a:prstGeom>
        </p:spPr>
        <p:txBody>
          <a:bodyPr vert="horz" lIns="0" tIns="0" rIns="0" bIns="0" rtlCol="0">
            <a:noAutofit/>
          </a:bodyPr>
          <a:lstStyle>
            <a:lvl1pPr marL="0" indent="0" algn="l" defTabSz="685800" rtl="0" eaLnBrk="1" latinLnBrk="0" hangingPunct="1">
              <a:lnSpc>
                <a:spcPct val="80000"/>
              </a:lnSpc>
              <a:spcBef>
                <a:spcPts val="750"/>
              </a:spcBef>
              <a:buFont typeface="Arial" panose="020B0604020202020204" pitchFamily="34" charset="0"/>
              <a:buNone/>
              <a:defRPr sz="1100" b="1" kern="1200" baseline="0">
                <a:solidFill>
                  <a:schemeClr val="bg1"/>
                </a:solidFill>
                <a:latin typeface="Arial" charset="0"/>
                <a:ea typeface="Arial" charset="0"/>
                <a:cs typeface="Arial" charset="0"/>
              </a:defRPr>
            </a:lvl1pPr>
            <a:lvl2pPr marL="0" indent="0" algn="l" defTabSz="685800" rtl="0" eaLnBrk="1" latinLnBrk="0" hangingPunct="1">
              <a:lnSpc>
                <a:spcPct val="80000"/>
              </a:lnSpc>
              <a:spcBef>
                <a:spcPts val="375"/>
              </a:spcBef>
              <a:buFont typeface="Arial" panose="020B0604020202020204" pitchFamily="34" charset="0"/>
              <a:buNone/>
              <a:defRPr sz="1100" kern="1200">
                <a:solidFill>
                  <a:schemeClr val="bg1"/>
                </a:solidFill>
                <a:latin typeface="Arial" charset="0"/>
                <a:ea typeface="Arial" charset="0"/>
                <a:cs typeface="Arial" charset="0"/>
              </a:defRPr>
            </a:lvl2pPr>
            <a:lvl3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3pPr>
            <a:lvl4pPr marL="0" indent="0" algn="l" defTabSz="685800" rtl="0" eaLnBrk="1" latinLnBrk="0" hangingPunct="1">
              <a:lnSpc>
                <a:spcPct val="90000"/>
              </a:lnSpc>
              <a:spcBef>
                <a:spcPts val="375"/>
              </a:spcBef>
              <a:buFont typeface="Arial" panose="020B0604020202020204" pitchFamily="34" charset="0"/>
              <a:buNone/>
              <a:defRPr sz="1100" kern="1200">
                <a:solidFill>
                  <a:schemeClr val="tx1"/>
                </a:solidFill>
                <a:latin typeface="Arial" charset="0"/>
                <a:ea typeface="Arial" charset="0"/>
                <a:cs typeface="Arial" charset="0"/>
              </a:defRPr>
            </a:lvl4pPr>
            <a:lvl5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Circular cylindrical tank case</a:t>
            </a:r>
          </a:p>
          <a:p>
            <a:r>
              <a:rPr lang="en-US" sz="2000" dirty="0"/>
              <a:t> </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F6CF1A0-BD9A-40E8-901D-EB60552E53F8}"/>
                  </a:ext>
                </a:extLst>
              </p:cNvPr>
              <p:cNvSpPr txBox="1"/>
              <p:nvPr/>
            </p:nvSpPr>
            <p:spPr>
              <a:xfrm>
                <a:off x="294361" y="1472637"/>
                <a:ext cx="8448805" cy="3525389"/>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Instead, </a:t>
                </a:r>
                <a:r>
                  <a:rPr lang="en-GB" sz="1600" b="1" dirty="0">
                    <a:solidFill>
                      <a:srgbClr val="002060"/>
                    </a:solidFill>
                    <a:latin typeface="Arial" panose="020B0604020202020204" pitchFamily="34" charset="0"/>
                    <a:cs typeface="Arial" panose="020B0604020202020204" pitchFamily="34" charset="0"/>
                  </a:rPr>
                  <a:t>integration by part </a:t>
                </a:r>
                <a:r>
                  <a:rPr lang="en-GB" sz="1600" dirty="0">
                    <a:latin typeface="Arial" panose="020B0604020202020204" pitchFamily="34" charset="0"/>
                    <a:cs typeface="Arial" panose="020B0604020202020204" pitchFamily="34" charset="0"/>
                  </a:rPr>
                  <a:t>is applied to get the expansion of </a:t>
                </a:r>
                <a14:m>
                  <m:oMath xmlns:m="http://schemas.openxmlformats.org/officeDocument/2006/math">
                    <m:sSup>
                      <m:sSupPr>
                        <m:ctrlPr>
                          <a:rPr lang="en-GB" sz="1600" b="0" i="1" smtClean="0">
                            <a:latin typeface="Cambria Math" panose="02040503050406030204" pitchFamily="18" charset="0"/>
                            <a:cs typeface="Arial" panose="020B0604020202020204" pitchFamily="34" charset="0"/>
                          </a:rPr>
                        </m:ctrlPr>
                      </m:sSupPr>
                      <m:e>
                        <m:r>
                          <m:rPr>
                            <m:sty m:val="p"/>
                          </m:rPr>
                          <a:rPr lang="en-GB" sz="1600" b="0" i="0" smtClean="0">
                            <a:latin typeface="Cambria Math" panose="02040503050406030204" pitchFamily="18" charset="0"/>
                            <a:cs typeface="Arial" panose="020B0604020202020204" pitchFamily="34" charset="0"/>
                          </a:rPr>
                          <m:t>∇</m:t>
                        </m:r>
                      </m:e>
                      <m:sup>
                        <m:r>
                          <a:rPr lang="en-GB" sz="1600" b="0" i="1" smtClean="0">
                            <a:latin typeface="Cambria Math" panose="02040503050406030204" pitchFamily="18" charset="0"/>
                            <a:cs typeface="Arial" panose="020B0604020202020204" pitchFamily="34" charset="0"/>
                          </a:rPr>
                          <m:t>2</m:t>
                        </m:r>
                      </m:sup>
                    </m:sSup>
                    <m:sSub>
                      <m:sSubPr>
                        <m:ctrlPr>
                          <a:rPr lang="en-GB" sz="1600" b="0" i="1" smtClean="0">
                            <a:latin typeface="Cambria Math" panose="02040503050406030204" pitchFamily="18" charset="0"/>
                            <a:cs typeface="Arial" panose="020B0604020202020204" pitchFamily="34" charset="0"/>
                          </a:rPr>
                        </m:ctrlPr>
                      </m:sSubPr>
                      <m:e>
                        <m:r>
                          <a:rPr lang="en-GB" sz="1600" b="0" i="1" smtClean="0">
                            <a:latin typeface="Cambria Math" panose="02040503050406030204" pitchFamily="18" charset="0"/>
                            <a:cs typeface="Arial" panose="020B0604020202020204" pitchFamily="34" charset="0"/>
                          </a:rPr>
                          <m:t>𝑤</m:t>
                        </m:r>
                      </m:e>
                      <m:sub>
                        <m:r>
                          <a:rPr lang="en-GB" sz="1600" b="0" i="1" smtClean="0">
                            <a:latin typeface="Cambria Math" panose="02040503050406030204" pitchFamily="18" charset="0"/>
                            <a:cs typeface="Arial" panose="020B0604020202020204" pitchFamily="34" charset="0"/>
                          </a:rPr>
                          <m:t>𝑛</m:t>
                        </m:r>
                      </m:sub>
                    </m:sSub>
                  </m:oMath>
                </a14:m>
                <a:r>
                  <a:rPr lang="en-GB" sz="1600" dirty="0">
                    <a:latin typeface="Arial" panose="020B0604020202020204" pitchFamily="34" charset="0"/>
                    <a:cs typeface="Arial" panose="020B0604020202020204" pitchFamily="34" charset="0"/>
                  </a:rPr>
                  <a:t> and </a:t>
                </a:r>
                <a14:m>
                  <m:oMath xmlns:m="http://schemas.openxmlformats.org/officeDocument/2006/math">
                    <m:sSup>
                      <m:sSupPr>
                        <m:ctrlPr>
                          <a:rPr lang="en-GB" sz="1600" b="0" i="1" smtClean="0">
                            <a:latin typeface="Cambria Math" panose="02040503050406030204" pitchFamily="18" charset="0"/>
                            <a:cs typeface="Arial" panose="020B0604020202020204" pitchFamily="34" charset="0"/>
                          </a:rPr>
                        </m:ctrlPr>
                      </m:sSupPr>
                      <m:e>
                        <m:r>
                          <m:rPr>
                            <m:sty m:val="p"/>
                          </m:rPr>
                          <a:rPr lang="en-GB" sz="1600" b="0" i="0" smtClean="0">
                            <a:latin typeface="Cambria Math" panose="02040503050406030204" pitchFamily="18" charset="0"/>
                            <a:cs typeface="Arial" panose="020B0604020202020204" pitchFamily="34" charset="0"/>
                          </a:rPr>
                          <m:t>∇</m:t>
                        </m:r>
                      </m:e>
                      <m:sup>
                        <m:r>
                          <a:rPr lang="en-GB" sz="1600" b="0" i="1" smtClean="0">
                            <a:latin typeface="Cambria Math" panose="02040503050406030204" pitchFamily="18" charset="0"/>
                            <a:cs typeface="Arial" panose="020B0604020202020204" pitchFamily="34" charset="0"/>
                          </a:rPr>
                          <m:t>4</m:t>
                        </m:r>
                      </m:sup>
                    </m:sSup>
                    <m:sSub>
                      <m:sSubPr>
                        <m:ctrlPr>
                          <a:rPr lang="en-GB" sz="1600" b="0" i="1" smtClean="0">
                            <a:latin typeface="Cambria Math" panose="02040503050406030204" pitchFamily="18" charset="0"/>
                            <a:cs typeface="Arial" panose="020B0604020202020204" pitchFamily="34" charset="0"/>
                          </a:rPr>
                        </m:ctrlPr>
                      </m:sSubPr>
                      <m:e>
                        <m:r>
                          <a:rPr lang="en-GB" sz="1600" b="0" i="1" smtClean="0">
                            <a:latin typeface="Cambria Math" panose="02040503050406030204" pitchFamily="18" charset="0"/>
                            <a:cs typeface="Arial" panose="020B0604020202020204" pitchFamily="34" charset="0"/>
                          </a:rPr>
                          <m:t>𝑤</m:t>
                        </m:r>
                      </m:e>
                      <m:sub>
                        <m:r>
                          <a:rPr lang="en-GB" sz="1600" b="0" i="1" smtClean="0">
                            <a:latin typeface="Cambria Math" panose="02040503050406030204" pitchFamily="18" charset="0"/>
                            <a:cs typeface="Arial" panose="020B0604020202020204" pitchFamily="34" charset="0"/>
                          </a:rPr>
                          <m:t>𝑛</m:t>
                        </m:r>
                      </m:sub>
                    </m:sSub>
                  </m:oMath>
                </a14:m>
                <a:endParaRPr lang="en-GB" sz="16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pPr algn="ctr"/>
                <a14:m>
                  <m:oMathPara xmlns:m="http://schemas.openxmlformats.org/officeDocument/2006/math">
                    <m:oMathParaPr>
                      <m:jc m:val="left"/>
                    </m:oMathParaPr>
                    <m:oMath xmlns:m="http://schemas.openxmlformats.org/officeDocument/2006/math">
                      <m:r>
                        <a:rPr lang="en-GB" sz="1400" b="0" i="1" smtClean="0">
                          <a:latin typeface="Cambria Math" panose="02040503050406030204" pitchFamily="18" charset="0"/>
                          <a:cs typeface="Arial" panose="020B0604020202020204" pitchFamily="34" charset="0"/>
                        </a:rPr>
                        <m:t>                                                            </m:t>
                      </m:r>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𝐿</m:t>
                          </m:r>
                        </m:e>
                        <m:sub>
                          <m:r>
                            <a:rPr lang="en-US" sz="1400" b="0" i="1" smtClean="0">
                              <a:latin typeface="Cambria Math" panose="02040503050406030204" pitchFamily="18" charset="0"/>
                              <a:cs typeface="Arial" panose="020B0604020202020204" pitchFamily="34" charset="0"/>
                            </a:rPr>
                            <m:t>𝑛</m:t>
                          </m:r>
                        </m:sub>
                      </m:sSub>
                      <m:d>
                        <m:dPr>
                          <m:ctrlPr>
                            <a:rPr lang="en-US" sz="1400" b="0" i="1" smtClean="0">
                              <a:latin typeface="Cambria Math" panose="02040503050406030204" pitchFamily="18" charset="0"/>
                              <a:cs typeface="Arial" panose="020B0604020202020204" pitchFamily="34" charset="0"/>
                            </a:rPr>
                          </m:ctrlPr>
                        </m:dPr>
                        <m:e>
                          <m:r>
                            <a:rPr lang="en-US" sz="1400" b="0" i="1" smtClean="0">
                              <a:latin typeface="Cambria Math" panose="02040503050406030204" pitchFamily="18" charset="0"/>
                              <a:cs typeface="Arial" panose="020B0604020202020204" pitchFamily="34" charset="0"/>
                            </a:rPr>
                            <m:t>𝑟</m:t>
                          </m:r>
                        </m:e>
                      </m:d>
                      <m:r>
                        <a:rPr lang="en-GB" sz="1400" b="0" i="1" smtClean="0">
                          <a:latin typeface="Cambria Math" panose="02040503050406030204" pitchFamily="18" charset="0"/>
                          <a:cs typeface="Arial" panose="020B0604020202020204" pitchFamily="34" charset="0"/>
                        </a:rPr>
                        <m:t>=</m:t>
                      </m:r>
                      <m:sSup>
                        <m:sSupPr>
                          <m:ctrlPr>
                            <a:rPr lang="en-GB" sz="1400" b="0" i="1" smtClean="0">
                              <a:latin typeface="Cambria Math" panose="02040503050406030204" pitchFamily="18" charset="0"/>
                              <a:cs typeface="Arial" panose="020B0604020202020204" pitchFamily="34" charset="0"/>
                            </a:rPr>
                          </m:ctrlPr>
                        </m:sSupPr>
                        <m:e>
                          <m:r>
                            <m:rPr>
                              <m:sty m:val="p"/>
                            </m:rPr>
                            <a:rPr lang="en-GB" sz="1400" b="0" i="0" smtClean="0">
                              <a:latin typeface="Cambria Math" panose="02040503050406030204" pitchFamily="18" charset="0"/>
                              <a:cs typeface="Arial" panose="020B0604020202020204" pitchFamily="34" charset="0"/>
                            </a:rPr>
                            <m:t>∇</m:t>
                          </m:r>
                        </m:e>
                        <m:sup>
                          <m:r>
                            <a:rPr lang="en-GB" sz="1400" b="0" i="1" smtClean="0">
                              <a:latin typeface="Cambria Math" panose="02040503050406030204" pitchFamily="18" charset="0"/>
                              <a:cs typeface="Arial" panose="020B0604020202020204" pitchFamily="34" charset="0"/>
                            </a:rPr>
                            <m:t>2</m:t>
                          </m:r>
                        </m:sup>
                      </m:sSup>
                      <m:sSub>
                        <m:sSubPr>
                          <m:ctrlPr>
                            <a:rPr lang="en-GB" sz="1400" b="0" i="1" smtClean="0">
                              <a:latin typeface="Cambria Math" panose="02040503050406030204" pitchFamily="18" charset="0"/>
                              <a:cs typeface="Arial" panose="020B0604020202020204" pitchFamily="34" charset="0"/>
                            </a:rPr>
                          </m:ctrlPr>
                        </m:sSubPr>
                        <m:e>
                          <m:r>
                            <a:rPr lang="en-GB" sz="1400" b="0" i="1" smtClean="0">
                              <a:latin typeface="Cambria Math" panose="02040503050406030204" pitchFamily="18" charset="0"/>
                              <a:cs typeface="Arial" panose="020B0604020202020204" pitchFamily="34" charset="0"/>
                            </a:rPr>
                            <m:t>𝑤</m:t>
                          </m:r>
                        </m:e>
                        <m:sub>
                          <m:r>
                            <a:rPr lang="en-GB" sz="1400" b="0" i="1" smtClean="0">
                              <a:latin typeface="Cambria Math" panose="02040503050406030204" pitchFamily="18" charset="0"/>
                              <a:cs typeface="Arial" panose="020B0604020202020204" pitchFamily="34" charset="0"/>
                            </a:rPr>
                            <m:t>𝑛</m:t>
                          </m:r>
                        </m:sub>
                      </m:sSub>
                      <m:r>
                        <a:rPr lang="en-US" sz="1400" b="0" i="1" smtClean="0">
                          <a:latin typeface="Cambria Math" panose="02040503050406030204" pitchFamily="18" charset="0"/>
                          <a:cs typeface="Arial" panose="020B0604020202020204" pitchFamily="34" charset="0"/>
                        </a:rPr>
                        <m:t>=</m:t>
                      </m:r>
                      <m:nary>
                        <m:naryPr>
                          <m:chr m:val="∑"/>
                          <m:ctrlPr>
                            <a:rPr lang="en-US" sz="1400" b="0" i="1" smtClean="0">
                              <a:latin typeface="Cambria Math" panose="02040503050406030204" pitchFamily="18" charset="0"/>
                              <a:cs typeface="Arial" panose="020B0604020202020204" pitchFamily="34" charset="0"/>
                            </a:rPr>
                          </m:ctrlPr>
                        </m:naryPr>
                        <m:sub>
                          <m:r>
                            <m:rPr>
                              <m:brk m:alnAt="23"/>
                            </m:rPr>
                            <a:rPr lang="en-US" sz="1400" b="0" i="1" smtClean="0">
                              <a:latin typeface="Cambria Math" panose="02040503050406030204" pitchFamily="18" charset="0"/>
                              <a:cs typeface="Arial" panose="020B0604020202020204" pitchFamily="34" charset="0"/>
                            </a:rPr>
                            <m:t>𝑚</m:t>
                          </m:r>
                          <m:r>
                            <a:rPr lang="en-US" sz="1400" b="0" i="1" smtClean="0">
                              <a:latin typeface="Cambria Math" panose="02040503050406030204" pitchFamily="18" charset="0"/>
                              <a:cs typeface="Arial" panose="020B0604020202020204" pitchFamily="34" charset="0"/>
                            </a:rPr>
                            <m:t>=1</m:t>
                          </m:r>
                        </m:sub>
                        <m:sup>
                          <m:r>
                            <a:rPr lang="en-US" sz="1400" b="0" i="1" smtClean="0">
                              <a:latin typeface="Cambria Math" panose="02040503050406030204" pitchFamily="18" charset="0"/>
                              <a:cs typeface="Arial" panose="020B0604020202020204" pitchFamily="34" charset="0"/>
                            </a:rPr>
                            <m:t>∞</m:t>
                          </m:r>
                        </m:sup>
                        <m:e>
                          <m:f>
                            <m:fPr>
                              <m:ctrlPr>
                                <a:rPr lang="en-US" sz="1400" b="0" i="1" smtClean="0">
                                  <a:latin typeface="Cambria Math" panose="02040503050406030204" pitchFamily="18" charset="0"/>
                                  <a:cs typeface="Arial" panose="020B0604020202020204" pitchFamily="34" charset="0"/>
                                </a:rPr>
                              </m:ctrlPr>
                            </m:fPr>
                            <m:num>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𝐼</m:t>
                                  </m:r>
                                </m:e>
                                <m:sub>
                                  <m:r>
                                    <a:rPr lang="en-US" sz="1400" b="0" i="1" smtClean="0">
                                      <a:latin typeface="Cambria Math" panose="02040503050406030204" pitchFamily="18" charset="0"/>
                                      <a:cs typeface="Arial" panose="020B0604020202020204" pitchFamily="34" charset="0"/>
                                    </a:rPr>
                                    <m:t>𝑚</m:t>
                                  </m:r>
                                </m:sub>
                              </m:sSub>
                            </m:num>
                            <m:den>
                              <m:sSub>
                                <m:sSubPr>
                                  <m:ctrlPr>
                                    <a:rPr lang="en-US" sz="1400" b="0" i="1" smtClean="0">
                                      <a:latin typeface="Cambria Math" panose="02040503050406030204" pitchFamily="18" charset="0"/>
                                      <a:cs typeface="Arial" panose="020B0604020202020204" pitchFamily="34" charset="0"/>
                                    </a:rPr>
                                  </m:ctrlPr>
                                </m:sSubPr>
                                <m:e>
                                  <m:r>
                                    <m:rPr>
                                      <m:sty m:val="p"/>
                                    </m:rPr>
                                    <a:rPr lang="en-US" sz="1400" b="0" i="0" smtClean="0">
                                      <a:latin typeface="Cambria Math" panose="02040503050406030204" pitchFamily="18" charset="0"/>
                                      <a:cs typeface="Arial" panose="020B0604020202020204" pitchFamily="34" charset="0"/>
                                    </a:rPr>
                                    <m:t>Ω</m:t>
                                  </m:r>
                                </m:e>
                                <m:sub>
                                  <m:r>
                                    <a:rPr lang="en-US" sz="1400" b="0" i="1" smtClean="0">
                                      <a:latin typeface="Cambria Math" panose="02040503050406030204" pitchFamily="18" charset="0"/>
                                      <a:cs typeface="Arial" panose="020B0604020202020204" pitchFamily="34" charset="0"/>
                                    </a:rPr>
                                    <m:t>𝑛𝑚</m:t>
                                  </m:r>
                                </m:sub>
                              </m:sSub>
                            </m:den>
                          </m:f>
                          <m:r>
                            <a:rPr lang="en-US" sz="1400" b="0" i="1" smtClean="0">
                              <a:latin typeface="Cambria Math" panose="02040503050406030204" pitchFamily="18" charset="0"/>
                              <a:cs typeface="Arial" panose="020B0604020202020204" pitchFamily="34" charset="0"/>
                            </a:rPr>
                            <m:t> </m:t>
                          </m:r>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𝐽</m:t>
                              </m:r>
                            </m:e>
                            <m:sub>
                              <m:r>
                                <a:rPr lang="en-US" sz="1400" b="0" i="1" smtClean="0">
                                  <a:latin typeface="Cambria Math" panose="02040503050406030204" pitchFamily="18" charset="0"/>
                                  <a:cs typeface="Arial" panose="020B0604020202020204" pitchFamily="34" charset="0"/>
                                </a:rPr>
                                <m:t>𝑛</m:t>
                              </m:r>
                            </m:sub>
                          </m:sSub>
                          <m:d>
                            <m:dPr>
                              <m:ctrlPr>
                                <a:rPr lang="en-US" sz="1400" b="0" i="1" smtClean="0">
                                  <a:latin typeface="Cambria Math" panose="02040503050406030204" pitchFamily="18" charset="0"/>
                                  <a:cs typeface="Arial" panose="020B0604020202020204" pitchFamily="34" charset="0"/>
                                </a:rPr>
                              </m:ctrlPr>
                            </m:dPr>
                            <m:e>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𝛼</m:t>
                                  </m:r>
                                </m:e>
                                <m:sub>
                                  <m:r>
                                    <a:rPr lang="en-US" sz="1400" b="0" i="1" smtClean="0">
                                      <a:latin typeface="Cambria Math" panose="02040503050406030204" pitchFamily="18" charset="0"/>
                                      <a:cs typeface="Arial" panose="020B0604020202020204" pitchFamily="34" charset="0"/>
                                    </a:rPr>
                                    <m:t>𝑛𝑚</m:t>
                                  </m:r>
                                </m:sub>
                              </m:sSub>
                              <m:r>
                                <a:rPr lang="en-US" sz="1400" b="0" i="1" smtClean="0">
                                  <a:latin typeface="Cambria Math" panose="02040503050406030204" pitchFamily="18" charset="0"/>
                                  <a:cs typeface="Arial" panose="020B0604020202020204" pitchFamily="34" charset="0"/>
                                </a:rPr>
                                <m:t>𝑟</m:t>
                              </m:r>
                            </m:e>
                          </m:d>
                        </m:e>
                      </m:nary>
                      <m:r>
                        <a:rPr lang="en-GB" sz="1400" b="0" i="1" smtClean="0">
                          <a:latin typeface="Cambria Math" panose="02040503050406030204" pitchFamily="18" charset="0"/>
                          <a:cs typeface="Arial" panose="020B0604020202020204" pitchFamily="34" charset="0"/>
                        </a:rPr>
                        <m:t>,</m:t>
                      </m:r>
                    </m:oMath>
                  </m:oMathPara>
                </a14:m>
                <a:endParaRPr lang="en-GB" sz="1400" b="0" i="0" dirty="0">
                  <a:latin typeface="Cambria Math" panose="02040503050406030204" pitchFamily="18" charset="0"/>
                  <a:cs typeface="Arial" panose="020B0604020202020204" pitchFamily="34" charset="0"/>
                </a:endParaRPr>
              </a:p>
              <a:p>
                <a:pPr algn="ctr"/>
                <a14:m>
                  <m:oMathPara xmlns:m="http://schemas.openxmlformats.org/officeDocument/2006/math">
                    <m:oMathParaPr>
                      <m:jc m:val="left"/>
                    </m:oMathParaPr>
                    <m:oMath xmlns:m="http://schemas.openxmlformats.org/officeDocument/2006/math">
                      <m:r>
                        <a:rPr lang="en-GB" sz="1400" b="0" i="1" smtClean="0">
                          <a:latin typeface="Cambria Math" panose="02040503050406030204" pitchFamily="18" charset="0"/>
                          <a:cs typeface="Arial" panose="020B0604020202020204" pitchFamily="34" charset="0"/>
                        </a:rPr>
                        <m:t>                                                           </m:t>
                      </m:r>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𝑀</m:t>
                          </m:r>
                        </m:e>
                        <m:sub>
                          <m:r>
                            <a:rPr lang="en-US" sz="1400" b="0" i="1" smtClean="0">
                              <a:latin typeface="Cambria Math" panose="02040503050406030204" pitchFamily="18" charset="0"/>
                              <a:cs typeface="Arial" panose="020B0604020202020204" pitchFamily="34" charset="0"/>
                            </a:rPr>
                            <m:t>𝑛</m:t>
                          </m:r>
                        </m:sub>
                      </m:sSub>
                      <m:d>
                        <m:dPr>
                          <m:ctrlPr>
                            <a:rPr lang="en-US" sz="1400" b="0" i="1" smtClean="0">
                              <a:latin typeface="Cambria Math" panose="02040503050406030204" pitchFamily="18" charset="0"/>
                              <a:cs typeface="Arial" panose="020B0604020202020204" pitchFamily="34" charset="0"/>
                            </a:rPr>
                          </m:ctrlPr>
                        </m:dPr>
                        <m:e>
                          <m:r>
                            <a:rPr lang="en-US" sz="1400" b="0" i="1" smtClean="0">
                              <a:latin typeface="Cambria Math" panose="02040503050406030204" pitchFamily="18" charset="0"/>
                              <a:cs typeface="Arial" panose="020B0604020202020204" pitchFamily="34" charset="0"/>
                            </a:rPr>
                            <m:t>𝑟</m:t>
                          </m:r>
                        </m:e>
                      </m:d>
                      <m:r>
                        <a:rPr lang="en-GB" sz="1400" b="0" i="1" smtClean="0">
                          <a:latin typeface="Cambria Math" panose="02040503050406030204" pitchFamily="18" charset="0"/>
                          <a:cs typeface="Arial" panose="020B0604020202020204" pitchFamily="34" charset="0"/>
                        </a:rPr>
                        <m:t>=</m:t>
                      </m:r>
                      <m:sSup>
                        <m:sSupPr>
                          <m:ctrlPr>
                            <a:rPr lang="en-GB" sz="1400" b="0" i="1" smtClean="0">
                              <a:latin typeface="Cambria Math" panose="02040503050406030204" pitchFamily="18" charset="0"/>
                              <a:cs typeface="Arial" panose="020B0604020202020204" pitchFamily="34" charset="0"/>
                            </a:rPr>
                          </m:ctrlPr>
                        </m:sSupPr>
                        <m:e>
                          <m:r>
                            <m:rPr>
                              <m:sty m:val="p"/>
                            </m:rPr>
                            <a:rPr lang="en-GB" sz="1400" b="0" i="0" smtClean="0">
                              <a:latin typeface="Cambria Math" panose="02040503050406030204" pitchFamily="18" charset="0"/>
                              <a:cs typeface="Arial" panose="020B0604020202020204" pitchFamily="34" charset="0"/>
                            </a:rPr>
                            <m:t>∇</m:t>
                          </m:r>
                        </m:e>
                        <m:sup>
                          <m:r>
                            <a:rPr lang="en-GB" sz="1400" b="0" i="1" smtClean="0">
                              <a:latin typeface="Cambria Math" panose="02040503050406030204" pitchFamily="18" charset="0"/>
                              <a:cs typeface="Arial" panose="020B0604020202020204" pitchFamily="34" charset="0"/>
                            </a:rPr>
                            <m:t>4</m:t>
                          </m:r>
                        </m:sup>
                      </m:sSup>
                      <m:sSub>
                        <m:sSubPr>
                          <m:ctrlPr>
                            <a:rPr lang="en-GB" sz="1400" b="0" i="1" smtClean="0">
                              <a:latin typeface="Cambria Math" panose="02040503050406030204" pitchFamily="18" charset="0"/>
                              <a:cs typeface="Arial" panose="020B0604020202020204" pitchFamily="34" charset="0"/>
                            </a:rPr>
                          </m:ctrlPr>
                        </m:sSubPr>
                        <m:e>
                          <m:r>
                            <a:rPr lang="en-GB" sz="1400" b="0" i="1" smtClean="0">
                              <a:latin typeface="Cambria Math" panose="02040503050406030204" pitchFamily="18" charset="0"/>
                              <a:cs typeface="Arial" panose="020B0604020202020204" pitchFamily="34" charset="0"/>
                            </a:rPr>
                            <m:t>𝑤</m:t>
                          </m:r>
                        </m:e>
                        <m:sub>
                          <m:r>
                            <a:rPr lang="en-GB" sz="1400" b="0" i="1" smtClean="0">
                              <a:latin typeface="Cambria Math" panose="02040503050406030204" pitchFamily="18" charset="0"/>
                              <a:cs typeface="Arial" panose="020B0604020202020204" pitchFamily="34" charset="0"/>
                            </a:rPr>
                            <m:t>𝑛</m:t>
                          </m:r>
                        </m:sub>
                      </m:sSub>
                      <m:r>
                        <a:rPr lang="en-US" sz="1400" b="0" i="1" smtClean="0">
                          <a:latin typeface="Cambria Math" panose="02040503050406030204" pitchFamily="18" charset="0"/>
                          <a:cs typeface="Arial" panose="020B0604020202020204" pitchFamily="34" charset="0"/>
                        </a:rPr>
                        <m:t>=</m:t>
                      </m:r>
                      <m:nary>
                        <m:naryPr>
                          <m:chr m:val="∑"/>
                          <m:ctrlPr>
                            <a:rPr lang="en-US" sz="1400" b="0" i="1" smtClean="0">
                              <a:latin typeface="Cambria Math" panose="02040503050406030204" pitchFamily="18" charset="0"/>
                              <a:cs typeface="Arial" panose="020B0604020202020204" pitchFamily="34" charset="0"/>
                            </a:rPr>
                          </m:ctrlPr>
                        </m:naryPr>
                        <m:sub>
                          <m:r>
                            <m:rPr>
                              <m:brk m:alnAt="23"/>
                            </m:rPr>
                            <a:rPr lang="en-US" sz="1400" b="0" i="1" smtClean="0">
                              <a:latin typeface="Cambria Math" panose="02040503050406030204" pitchFamily="18" charset="0"/>
                              <a:cs typeface="Arial" panose="020B0604020202020204" pitchFamily="34" charset="0"/>
                            </a:rPr>
                            <m:t>𝑚</m:t>
                          </m:r>
                          <m:r>
                            <a:rPr lang="en-US" sz="1400" b="0" i="1" smtClean="0">
                              <a:latin typeface="Cambria Math" panose="02040503050406030204" pitchFamily="18" charset="0"/>
                              <a:cs typeface="Arial" panose="020B0604020202020204" pitchFamily="34" charset="0"/>
                            </a:rPr>
                            <m:t>=1</m:t>
                          </m:r>
                        </m:sub>
                        <m:sup>
                          <m:r>
                            <a:rPr lang="en-US" sz="1400" b="0" i="1" smtClean="0">
                              <a:latin typeface="Cambria Math" panose="02040503050406030204" pitchFamily="18" charset="0"/>
                              <a:cs typeface="Arial" panose="020B0604020202020204" pitchFamily="34" charset="0"/>
                            </a:rPr>
                            <m:t>∞</m:t>
                          </m:r>
                        </m:sup>
                        <m:e>
                          <m:f>
                            <m:fPr>
                              <m:ctrlPr>
                                <a:rPr lang="en-US" sz="1400" b="0" i="1" smtClean="0">
                                  <a:latin typeface="Cambria Math" panose="02040503050406030204" pitchFamily="18" charset="0"/>
                                  <a:cs typeface="Arial" panose="020B0604020202020204" pitchFamily="34" charset="0"/>
                                </a:rPr>
                              </m:ctrlPr>
                            </m:fPr>
                            <m:num>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𝐾</m:t>
                                  </m:r>
                                </m:e>
                                <m:sub>
                                  <m:r>
                                    <a:rPr lang="en-US" sz="1400" b="0" i="1" smtClean="0">
                                      <a:latin typeface="Cambria Math" panose="02040503050406030204" pitchFamily="18" charset="0"/>
                                      <a:cs typeface="Arial" panose="020B0604020202020204" pitchFamily="34" charset="0"/>
                                    </a:rPr>
                                    <m:t>𝑚</m:t>
                                  </m:r>
                                </m:sub>
                              </m:sSub>
                            </m:num>
                            <m:den>
                              <m:sSub>
                                <m:sSubPr>
                                  <m:ctrlPr>
                                    <a:rPr lang="en-US" sz="1400" b="0" i="1" smtClean="0">
                                      <a:latin typeface="Cambria Math" panose="02040503050406030204" pitchFamily="18" charset="0"/>
                                      <a:cs typeface="Arial" panose="020B0604020202020204" pitchFamily="34" charset="0"/>
                                    </a:rPr>
                                  </m:ctrlPr>
                                </m:sSubPr>
                                <m:e>
                                  <m:r>
                                    <m:rPr>
                                      <m:sty m:val="p"/>
                                    </m:rPr>
                                    <a:rPr lang="en-US" sz="1400" b="0" i="0" smtClean="0">
                                      <a:latin typeface="Cambria Math" panose="02040503050406030204" pitchFamily="18" charset="0"/>
                                      <a:cs typeface="Arial" panose="020B0604020202020204" pitchFamily="34" charset="0"/>
                                    </a:rPr>
                                    <m:t>Ω</m:t>
                                  </m:r>
                                </m:e>
                                <m:sub>
                                  <m:r>
                                    <a:rPr lang="en-US" sz="1400" b="0" i="1" smtClean="0">
                                      <a:latin typeface="Cambria Math" panose="02040503050406030204" pitchFamily="18" charset="0"/>
                                      <a:cs typeface="Arial" panose="020B0604020202020204" pitchFamily="34" charset="0"/>
                                    </a:rPr>
                                    <m:t>𝑛𝑚</m:t>
                                  </m:r>
                                </m:sub>
                              </m:sSub>
                            </m:den>
                          </m:f>
                          <m:r>
                            <a:rPr lang="en-US" sz="1400" b="0" i="1" smtClean="0">
                              <a:latin typeface="Cambria Math" panose="02040503050406030204" pitchFamily="18" charset="0"/>
                              <a:cs typeface="Arial" panose="020B0604020202020204" pitchFamily="34" charset="0"/>
                            </a:rPr>
                            <m:t> </m:t>
                          </m:r>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𝐽</m:t>
                              </m:r>
                            </m:e>
                            <m:sub>
                              <m:r>
                                <a:rPr lang="en-US" sz="1400" b="0" i="1" smtClean="0">
                                  <a:latin typeface="Cambria Math" panose="02040503050406030204" pitchFamily="18" charset="0"/>
                                  <a:cs typeface="Arial" panose="020B0604020202020204" pitchFamily="34" charset="0"/>
                                </a:rPr>
                                <m:t>𝑛</m:t>
                              </m:r>
                            </m:sub>
                          </m:sSub>
                          <m:d>
                            <m:dPr>
                              <m:ctrlPr>
                                <a:rPr lang="en-US" sz="1400" b="0" i="1" smtClean="0">
                                  <a:latin typeface="Cambria Math" panose="02040503050406030204" pitchFamily="18" charset="0"/>
                                  <a:cs typeface="Arial" panose="020B0604020202020204" pitchFamily="34" charset="0"/>
                                </a:rPr>
                              </m:ctrlPr>
                            </m:dPr>
                            <m:e>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𝛼</m:t>
                                  </m:r>
                                </m:e>
                                <m:sub>
                                  <m:r>
                                    <a:rPr lang="en-US" sz="1400" b="0" i="1" smtClean="0">
                                      <a:latin typeface="Cambria Math" panose="02040503050406030204" pitchFamily="18" charset="0"/>
                                      <a:cs typeface="Arial" panose="020B0604020202020204" pitchFamily="34" charset="0"/>
                                    </a:rPr>
                                    <m:t>𝑛𝑚</m:t>
                                  </m:r>
                                </m:sub>
                              </m:sSub>
                              <m:r>
                                <a:rPr lang="en-US" sz="1400" b="0" i="1" smtClean="0">
                                  <a:latin typeface="Cambria Math" panose="02040503050406030204" pitchFamily="18" charset="0"/>
                                  <a:cs typeface="Arial" panose="020B0604020202020204" pitchFamily="34" charset="0"/>
                                </a:rPr>
                                <m:t>𝑟</m:t>
                              </m:r>
                            </m:e>
                          </m:d>
                        </m:e>
                      </m:nary>
                      <m:r>
                        <a:rPr lang="en-GB" sz="1400" b="0" i="1" smtClean="0">
                          <a:latin typeface="Cambria Math" panose="02040503050406030204" pitchFamily="18" charset="0"/>
                          <a:cs typeface="Arial" panose="020B0604020202020204" pitchFamily="34" charset="0"/>
                        </a:rPr>
                        <m:t>,</m:t>
                      </m:r>
                    </m:oMath>
                  </m:oMathPara>
                </a14:m>
                <a:endParaRPr lang="en-US" sz="1400" dirty="0">
                  <a:latin typeface="Arial" panose="020B0604020202020204" pitchFamily="34" charset="0"/>
                  <a:cs typeface="Arial" panose="020B0604020202020204" pitchFamily="34" charset="0"/>
                </a:endParaRPr>
              </a:p>
              <a:p>
                <a:pPr algn="just"/>
                <a:r>
                  <a:rPr lang="en-US" sz="1400" dirty="0">
                    <a:latin typeface="Arial" panose="020B0604020202020204" pitchFamily="34" charset="0"/>
                    <a:cs typeface="Arial" panose="020B0604020202020204" pitchFamily="34" charset="0"/>
                  </a:rPr>
                  <a:t>where</a:t>
                </a:r>
              </a:p>
              <a:p>
                <a:pPr algn="just"/>
                <a14:m>
                  <m:oMathPara xmlns:m="http://schemas.openxmlformats.org/officeDocument/2006/math">
                    <m:oMathParaPr>
                      <m:jc m:val="left"/>
                    </m:oMathParaPr>
                    <m:oMath xmlns:m="http://schemas.openxmlformats.org/officeDocument/2006/math">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𝐼</m:t>
                          </m:r>
                        </m:e>
                        <m:sub>
                          <m:r>
                            <a:rPr lang="en-US" sz="1400" b="0" i="1" smtClean="0">
                              <a:latin typeface="Cambria Math" panose="02040503050406030204" pitchFamily="18" charset="0"/>
                              <a:cs typeface="Arial" panose="020B0604020202020204" pitchFamily="34" charset="0"/>
                            </a:rPr>
                            <m:t>𝑚</m:t>
                          </m:r>
                        </m:sub>
                      </m:sSub>
                      <m:r>
                        <a:rPr lang="en-US" sz="1400" b="0" i="1" smtClean="0">
                          <a:latin typeface="Cambria Math" panose="02040503050406030204" pitchFamily="18" charset="0"/>
                          <a:cs typeface="Arial" panose="020B0604020202020204" pitchFamily="34" charset="0"/>
                        </a:rPr>
                        <m:t>=</m:t>
                      </m:r>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𝑟</m:t>
                          </m:r>
                        </m:e>
                        <m:sub>
                          <m:r>
                            <a:rPr lang="en-US" sz="1400" b="0" i="1" smtClean="0">
                              <a:latin typeface="Cambria Math" panose="02040503050406030204" pitchFamily="18" charset="0"/>
                              <a:cs typeface="Arial" panose="020B0604020202020204" pitchFamily="34" charset="0"/>
                            </a:rPr>
                            <m:t>0</m:t>
                          </m:r>
                        </m:sub>
                      </m:sSub>
                      <m:r>
                        <a:rPr lang="en-US" sz="1400" b="0" i="1" smtClean="0">
                          <a:latin typeface="Cambria Math" panose="02040503050406030204" pitchFamily="18" charset="0"/>
                          <a:cs typeface="Arial" panose="020B0604020202020204" pitchFamily="34" charset="0"/>
                        </a:rPr>
                        <m:t> </m:t>
                      </m:r>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𝐽</m:t>
                          </m:r>
                        </m:e>
                        <m:sub>
                          <m:r>
                            <a:rPr lang="en-US" sz="1400" b="0" i="1" smtClean="0">
                              <a:latin typeface="Cambria Math" panose="02040503050406030204" pitchFamily="18" charset="0"/>
                              <a:cs typeface="Arial" panose="020B0604020202020204" pitchFamily="34" charset="0"/>
                            </a:rPr>
                            <m:t>𝑛</m:t>
                          </m:r>
                        </m:sub>
                      </m:sSub>
                      <m:d>
                        <m:dPr>
                          <m:ctrlPr>
                            <a:rPr lang="en-US" sz="1400" b="0" i="1" smtClean="0">
                              <a:latin typeface="Cambria Math" panose="02040503050406030204" pitchFamily="18" charset="0"/>
                              <a:cs typeface="Arial" panose="020B0604020202020204" pitchFamily="34" charset="0"/>
                            </a:rPr>
                          </m:ctrlPr>
                        </m:dPr>
                        <m:e>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𝛼</m:t>
                              </m:r>
                            </m:e>
                            <m:sub>
                              <m:r>
                                <a:rPr lang="en-US" sz="1400" b="0" i="1" smtClean="0">
                                  <a:latin typeface="Cambria Math" panose="02040503050406030204" pitchFamily="18" charset="0"/>
                                  <a:cs typeface="Arial" panose="020B0604020202020204" pitchFamily="34" charset="0"/>
                                </a:rPr>
                                <m:t>𝑛𝑚</m:t>
                              </m:r>
                            </m:sub>
                          </m:sSub>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𝑟</m:t>
                              </m:r>
                            </m:e>
                            <m:sub>
                              <m:r>
                                <a:rPr lang="en-US" sz="1400" b="0" i="1" smtClean="0">
                                  <a:latin typeface="Cambria Math" panose="02040503050406030204" pitchFamily="18" charset="0"/>
                                  <a:cs typeface="Arial" panose="020B0604020202020204" pitchFamily="34" charset="0"/>
                                </a:rPr>
                                <m:t>0</m:t>
                              </m:r>
                            </m:sub>
                          </m:sSub>
                        </m:e>
                      </m:d>
                      <m:sSub>
                        <m:sSubPr>
                          <m:ctrlPr>
                            <a:rPr lang="en-US" sz="1400" b="0" i="1" smtClean="0">
                              <a:solidFill>
                                <a:srgbClr val="0070C0"/>
                              </a:solidFill>
                              <a:latin typeface="Cambria Math" panose="02040503050406030204" pitchFamily="18" charset="0"/>
                              <a:cs typeface="Arial" panose="020B0604020202020204" pitchFamily="34" charset="0"/>
                            </a:rPr>
                          </m:ctrlPr>
                        </m:sSubPr>
                        <m:e>
                          <m:d>
                            <m:dPr>
                              <m:begChr m:val=""/>
                              <m:endChr m:val="|"/>
                              <m:ctrlPr>
                                <a:rPr lang="en-US" sz="1400" b="0" i="1" smtClean="0">
                                  <a:solidFill>
                                    <a:srgbClr val="0070C0"/>
                                  </a:solidFill>
                                  <a:latin typeface="Cambria Math" panose="02040503050406030204" pitchFamily="18" charset="0"/>
                                  <a:cs typeface="Arial" panose="020B0604020202020204" pitchFamily="34" charset="0"/>
                                </a:rPr>
                              </m:ctrlPr>
                            </m:dPr>
                            <m:e>
                              <m:f>
                                <m:fPr>
                                  <m:ctrlPr>
                                    <a:rPr lang="en-US" sz="1400" i="1">
                                      <a:solidFill>
                                        <a:srgbClr val="0070C0"/>
                                      </a:solidFill>
                                      <a:latin typeface="Cambria Math" panose="02040503050406030204" pitchFamily="18" charset="0"/>
                                      <a:cs typeface="Arial" panose="020B0604020202020204" pitchFamily="34" charset="0"/>
                                    </a:rPr>
                                  </m:ctrlPr>
                                </m:fPr>
                                <m:num>
                                  <m:r>
                                    <a:rPr lang="en-US" sz="1400" i="1">
                                      <a:solidFill>
                                        <a:srgbClr val="0070C0"/>
                                      </a:solidFill>
                                      <a:latin typeface="Cambria Math" panose="02040503050406030204" pitchFamily="18" charset="0"/>
                                      <a:cs typeface="Arial" panose="020B0604020202020204" pitchFamily="34" charset="0"/>
                                    </a:rPr>
                                    <m:t>𝜕</m:t>
                                  </m:r>
                                  <m:sSub>
                                    <m:sSubPr>
                                      <m:ctrlPr>
                                        <a:rPr lang="en-US" sz="1400" i="1">
                                          <a:solidFill>
                                            <a:srgbClr val="0070C0"/>
                                          </a:solidFill>
                                          <a:latin typeface="Cambria Math" panose="02040503050406030204" pitchFamily="18" charset="0"/>
                                          <a:cs typeface="Arial" panose="020B0604020202020204" pitchFamily="34" charset="0"/>
                                        </a:rPr>
                                      </m:ctrlPr>
                                    </m:sSubPr>
                                    <m:e>
                                      <m:r>
                                        <a:rPr lang="en-US" sz="1400" i="1">
                                          <a:solidFill>
                                            <a:srgbClr val="0070C0"/>
                                          </a:solidFill>
                                          <a:latin typeface="Cambria Math" panose="02040503050406030204" pitchFamily="18" charset="0"/>
                                          <a:cs typeface="Arial" panose="020B0604020202020204" pitchFamily="34" charset="0"/>
                                        </a:rPr>
                                        <m:t>𝑤</m:t>
                                      </m:r>
                                    </m:e>
                                    <m:sub>
                                      <m:r>
                                        <a:rPr lang="en-US" sz="1400" i="1">
                                          <a:solidFill>
                                            <a:srgbClr val="0070C0"/>
                                          </a:solidFill>
                                          <a:latin typeface="Cambria Math" panose="02040503050406030204" pitchFamily="18" charset="0"/>
                                          <a:cs typeface="Arial" panose="020B0604020202020204" pitchFamily="34" charset="0"/>
                                        </a:rPr>
                                        <m:t>𝑛</m:t>
                                      </m:r>
                                    </m:sub>
                                  </m:sSub>
                                </m:num>
                                <m:den>
                                  <m:r>
                                    <a:rPr lang="en-US" sz="1400" i="1">
                                      <a:solidFill>
                                        <a:srgbClr val="0070C0"/>
                                      </a:solidFill>
                                      <a:latin typeface="Cambria Math" panose="02040503050406030204" pitchFamily="18" charset="0"/>
                                      <a:cs typeface="Arial" panose="020B0604020202020204" pitchFamily="34" charset="0"/>
                                    </a:rPr>
                                    <m:t>𝜕</m:t>
                                  </m:r>
                                  <m:r>
                                    <a:rPr lang="en-US" sz="1400" i="1">
                                      <a:solidFill>
                                        <a:srgbClr val="0070C0"/>
                                      </a:solidFill>
                                      <a:latin typeface="Cambria Math" panose="02040503050406030204" pitchFamily="18" charset="0"/>
                                      <a:cs typeface="Arial" panose="020B0604020202020204" pitchFamily="34" charset="0"/>
                                    </a:rPr>
                                    <m:t>𝑟</m:t>
                                  </m:r>
                                </m:den>
                              </m:f>
                            </m:e>
                          </m:d>
                        </m:e>
                        <m:sub>
                          <m:r>
                            <a:rPr lang="en-US" sz="1400" b="0" i="1" smtClean="0">
                              <a:solidFill>
                                <a:srgbClr val="0070C0"/>
                              </a:solidFill>
                              <a:latin typeface="Cambria Math" panose="02040503050406030204" pitchFamily="18" charset="0"/>
                              <a:cs typeface="Arial" panose="020B0604020202020204" pitchFamily="34" charset="0"/>
                            </a:rPr>
                            <m:t>𝑟</m:t>
                          </m:r>
                          <m:r>
                            <a:rPr lang="en-US" sz="1400" b="0" i="1" smtClean="0">
                              <a:solidFill>
                                <a:srgbClr val="0070C0"/>
                              </a:solidFill>
                              <a:latin typeface="Cambria Math" panose="02040503050406030204" pitchFamily="18" charset="0"/>
                              <a:cs typeface="Arial" panose="020B0604020202020204" pitchFamily="34" charset="0"/>
                            </a:rPr>
                            <m:t>=</m:t>
                          </m:r>
                          <m:sSub>
                            <m:sSubPr>
                              <m:ctrlPr>
                                <a:rPr lang="en-US" sz="1400" b="0" i="1" smtClean="0">
                                  <a:solidFill>
                                    <a:srgbClr val="0070C0"/>
                                  </a:solidFill>
                                  <a:latin typeface="Cambria Math" panose="02040503050406030204" pitchFamily="18" charset="0"/>
                                  <a:cs typeface="Arial" panose="020B0604020202020204" pitchFamily="34" charset="0"/>
                                </a:rPr>
                              </m:ctrlPr>
                            </m:sSubPr>
                            <m:e>
                              <m:r>
                                <a:rPr lang="en-US" sz="1400" b="0" i="1" smtClean="0">
                                  <a:solidFill>
                                    <a:srgbClr val="0070C0"/>
                                  </a:solidFill>
                                  <a:latin typeface="Cambria Math" panose="02040503050406030204" pitchFamily="18" charset="0"/>
                                  <a:cs typeface="Arial" panose="020B0604020202020204" pitchFamily="34" charset="0"/>
                                </a:rPr>
                                <m:t>𝑟</m:t>
                              </m:r>
                            </m:e>
                            <m:sub>
                              <m:r>
                                <a:rPr lang="en-US" sz="1400" b="0" i="1" smtClean="0">
                                  <a:solidFill>
                                    <a:srgbClr val="0070C0"/>
                                  </a:solidFill>
                                  <a:latin typeface="Cambria Math" panose="02040503050406030204" pitchFamily="18" charset="0"/>
                                  <a:cs typeface="Arial" panose="020B0604020202020204" pitchFamily="34" charset="0"/>
                                </a:rPr>
                                <m:t>0</m:t>
                              </m:r>
                            </m:sub>
                          </m:sSub>
                        </m:sub>
                      </m:sSub>
                      <m:r>
                        <a:rPr lang="en-US" sz="1400" b="0" i="1" smtClean="0">
                          <a:latin typeface="Cambria Math" panose="02040503050406030204" pitchFamily="18" charset="0"/>
                          <a:cs typeface="Arial" panose="020B0604020202020204" pitchFamily="34" charset="0"/>
                        </a:rPr>
                        <m:t>−</m:t>
                      </m:r>
                      <m:sSubSup>
                        <m:sSubSupPr>
                          <m:ctrlPr>
                            <a:rPr lang="en-US" sz="1400" b="0" i="1" smtClean="0">
                              <a:latin typeface="Cambria Math" panose="02040503050406030204" pitchFamily="18" charset="0"/>
                              <a:cs typeface="Arial" panose="020B0604020202020204" pitchFamily="34" charset="0"/>
                            </a:rPr>
                          </m:ctrlPr>
                        </m:sSubSupPr>
                        <m:e>
                          <m:r>
                            <a:rPr lang="en-US" sz="1400" b="0" i="1" smtClean="0">
                              <a:latin typeface="Cambria Math" panose="02040503050406030204" pitchFamily="18" charset="0"/>
                              <a:cs typeface="Arial" panose="020B0604020202020204" pitchFamily="34" charset="0"/>
                            </a:rPr>
                            <m:t>𝛼</m:t>
                          </m:r>
                        </m:e>
                        <m:sub>
                          <m:r>
                            <a:rPr lang="en-US" sz="1400" b="0" i="1" smtClean="0">
                              <a:latin typeface="Cambria Math" panose="02040503050406030204" pitchFamily="18" charset="0"/>
                              <a:cs typeface="Arial" panose="020B0604020202020204" pitchFamily="34" charset="0"/>
                            </a:rPr>
                            <m:t>𝑛𝑚</m:t>
                          </m:r>
                        </m:sub>
                        <m:sup>
                          <m:r>
                            <a:rPr lang="en-US" sz="1400" b="0" i="1" smtClean="0">
                              <a:latin typeface="Cambria Math" panose="02040503050406030204" pitchFamily="18" charset="0"/>
                              <a:cs typeface="Arial" panose="020B0604020202020204" pitchFamily="34" charset="0"/>
                            </a:rPr>
                            <m:t>2</m:t>
                          </m:r>
                        </m:sup>
                      </m:sSubSup>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𝑒</m:t>
                          </m:r>
                        </m:e>
                        <m:sub>
                          <m:r>
                            <a:rPr lang="en-US" sz="1400" b="0" i="1" smtClean="0">
                              <a:latin typeface="Cambria Math" panose="02040503050406030204" pitchFamily="18" charset="0"/>
                              <a:cs typeface="Arial" panose="020B0604020202020204" pitchFamily="34" charset="0"/>
                            </a:rPr>
                            <m:t>𝑚</m:t>
                          </m:r>
                        </m:sub>
                      </m:sSub>
                      <m:sSub>
                        <m:sSubPr>
                          <m:ctrlPr>
                            <a:rPr lang="en-US" sz="1400" b="0" i="1" smtClean="0">
                              <a:latin typeface="Cambria Math" panose="02040503050406030204" pitchFamily="18" charset="0"/>
                              <a:cs typeface="Arial" panose="020B0604020202020204" pitchFamily="34" charset="0"/>
                            </a:rPr>
                          </m:ctrlPr>
                        </m:sSubPr>
                        <m:e>
                          <m:r>
                            <m:rPr>
                              <m:sty m:val="p"/>
                            </m:rPr>
                            <a:rPr lang="en-US" sz="1400" b="0" i="0" smtClean="0">
                              <a:latin typeface="Cambria Math" panose="02040503050406030204" pitchFamily="18" charset="0"/>
                              <a:cs typeface="Arial" panose="020B0604020202020204" pitchFamily="34" charset="0"/>
                            </a:rPr>
                            <m:t>Ω</m:t>
                          </m:r>
                        </m:e>
                        <m:sub>
                          <m:r>
                            <a:rPr lang="en-US" sz="1400" b="0" i="1" smtClean="0">
                              <a:latin typeface="Cambria Math" panose="02040503050406030204" pitchFamily="18" charset="0"/>
                              <a:cs typeface="Arial" panose="020B0604020202020204" pitchFamily="34" charset="0"/>
                            </a:rPr>
                            <m:t>𝑛𝑚</m:t>
                          </m:r>
                        </m:sub>
                      </m:sSub>
                      <m:r>
                        <a:rPr lang="en-GB" sz="1400" b="0" i="0" smtClean="0">
                          <a:latin typeface="Cambria Math" panose="02040503050406030204" pitchFamily="18" charset="0"/>
                          <a:cs typeface="Arial" panose="020B0604020202020204" pitchFamily="34" charset="0"/>
                        </a:rPr>
                        <m:t> ,</m:t>
                      </m:r>
                    </m:oMath>
                  </m:oMathPara>
                </a14:m>
                <a:endParaRPr lang="en-US" sz="1400" dirty="0">
                  <a:latin typeface="Arial" panose="020B0604020202020204" pitchFamily="34" charset="0"/>
                  <a:cs typeface="Arial" panose="020B0604020202020204" pitchFamily="34" charset="0"/>
                </a:endParaRPr>
              </a:p>
              <a:p>
                <a:pPr algn="just"/>
                <a14:m>
                  <m:oMathPara xmlns:m="http://schemas.openxmlformats.org/officeDocument/2006/math">
                    <m:oMathParaPr>
                      <m:jc m:val="left"/>
                    </m:oMathParaPr>
                    <m:oMath xmlns:m="http://schemas.openxmlformats.org/officeDocument/2006/math">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𝐾</m:t>
                          </m:r>
                        </m:e>
                        <m:sub>
                          <m:r>
                            <a:rPr lang="en-US" sz="1400" b="0" i="1" smtClean="0">
                              <a:latin typeface="Cambria Math" panose="02040503050406030204" pitchFamily="18" charset="0"/>
                              <a:cs typeface="Arial" panose="020B0604020202020204" pitchFamily="34" charset="0"/>
                            </a:rPr>
                            <m:t>𝑚</m:t>
                          </m:r>
                        </m:sub>
                      </m:sSub>
                      <m:r>
                        <a:rPr lang="en-US" sz="1400" b="0" i="1" smtClean="0">
                          <a:latin typeface="Cambria Math" panose="02040503050406030204" pitchFamily="18" charset="0"/>
                          <a:cs typeface="Arial" panose="020B0604020202020204" pitchFamily="34" charset="0"/>
                        </a:rPr>
                        <m:t>=</m:t>
                      </m:r>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𝑟</m:t>
                          </m:r>
                        </m:e>
                        <m:sub>
                          <m:r>
                            <a:rPr lang="en-US" sz="1400" b="0" i="1" smtClean="0">
                              <a:latin typeface="Cambria Math" panose="02040503050406030204" pitchFamily="18" charset="0"/>
                              <a:cs typeface="Arial" panose="020B0604020202020204" pitchFamily="34" charset="0"/>
                            </a:rPr>
                            <m:t>0</m:t>
                          </m:r>
                        </m:sub>
                      </m:sSub>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𝐽</m:t>
                          </m:r>
                        </m:e>
                        <m:sub>
                          <m:r>
                            <a:rPr lang="en-US" sz="1400" b="0" i="1" smtClean="0">
                              <a:latin typeface="Cambria Math" panose="02040503050406030204" pitchFamily="18" charset="0"/>
                              <a:cs typeface="Arial" panose="020B0604020202020204" pitchFamily="34" charset="0"/>
                            </a:rPr>
                            <m:t>𝑛</m:t>
                          </m:r>
                        </m:sub>
                      </m:sSub>
                      <m:d>
                        <m:dPr>
                          <m:ctrlPr>
                            <a:rPr lang="en-US" sz="1400" b="0" i="1" smtClean="0">
                              <a:latin typeface="Cambria Math" panose="02040503050406030204" pitchFamily="18" charset="0"/>
                              <a:cs typeface="Arial" panose="020B0604020202020204" pitchFamily="34" charset="0"/>
                            </a:rPr>
                          </m:ctrlPr>
                        </m:dPr>
                        <m:e>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𝛼</m:t>
                              </m:r>
                            </m:e>
                            <m:sub>
                              <m:r>
                                <a:rPr lang="en-US" sz="1400" b="0" i="1" smtClean="0">
                                  <a:latin typeface="Cambria Math" panose="02040503050406030204" pitchFamily="18" charset="0"/>
                                  <a:cs typeface="Arial" panose="020B0604020202020204" pitchFamily="34" charset="0"/>
                                </a:rPr>
                                <m:t>𝑛𝑚</m:t>
                              </m:r>
                            </m:sub>
                          </m:sSub>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𝑟</m:t>
                              </m:r>
                            </m:e>
                            <m:sub>
                              <m:r>
                                <a:rPr lang="en-US" sz="1400" b="0" i="1" smtClean="0">
                                  <a:latin typeface="Cambria Math" panose="02040503050406030204" pitchFamily="18" charset="0"/>
                                  <a:cs typeface="Arial" panose="020B0604020202020204" pitchFamily="34" charset="0"/>
                                </a:rPr>
                                <m:t>0</m:t>
                              </m:r>
                            </m:sub>
                          </m:sSub>
                        </m:e>
                      </m:d>
                      <m:sSub>
                        <m:sSubPr>
                          <m:ctrlPr>
                            <a:rPr lang="en-US" sz="1400" i="1" smtClean="0">
                              <a:solidFill>
                                <a:srgbClr val="0070C0"/>
                              </a:solidFill>
                              <a:latin typeface="Cambria Math" panose="02040503050406030204" pitchFamily="18" charset="0"/>
                              <a:cs typeface="Arial" panose="020B0604020202020204" pitchFamily="34" charset="0"/>
                            </a:rPr>
                          </m:ctrlPr>
                        </m:sSubPr>
                        <m:e>
                          <m:d>
                            <m:dPr>
                              <m:begChr m:val=""/>
                              <m:endChr m:val="|"/>
                              <m:ctrlPr>
                                <a:rPr lang="en-US" sz="1400" i="1">
                                  <a:solidFill>
                                    <a:srgbClr val="0070C0"/>
                                  </a:solidFill>
                                  <a:latin typeface="Cambria Math" panose="02040503050406030204" pitchFamily="18" charset="0"/>
                                  <a:cs typeface="Arial" panose="020B0604020202020204" pitchFamily="34" charset="0"/>
                                </a:rPr>
                              </m:ctrlPr>
                            </m:dPr>
                            <m:e>
                              <m:f>
                                <m:fPr>
                                  <m:ctrlPr>
                                    <a:rPr lang="en-US" sz="1400" i="1">
                                      <a:solidFill>
                                        <a:srgbClr val="0070C0"/>
                                      </a:solidFill>
                                      <a:latin typeface="Cambria Math" panose="02040503050406030204" pitchFamily="18" charset="0"/>
                                      <a:cs typeface="Arial" panose="020B0604020202020204" pitchFamily="34" charset="0"/>
                                    </a:rPr>
                                  </m:ctrlPr>
                                </m:fPr>
                                <m:num>
                                  <m:r>
                                    <a:rPr lang="en-US" sz="1400" i="1">
                                      <a:solidFill>
                                        <a:srgbClr val="0070C0"/>
                                      </a:solidFill>
                                      <a:latin typeface="Cambria Math" panose="02040503050406030204" pitchFamily="18" charset="0"/>
                                      <a:cs typeface="Arial" panose="020B0604020202020204" pitchFamily="34" charset="0"/>
                                    </a:rPr>
                                    <m:t>𝜕</m:t>
                                  </m:r>
                                  <m:sSub>
                                    <m:sSubPr>
                                      <m:ctrlPr>
                                        <a:rPr lang="en-US" sz="1400" i="1">
                                          <a:solidFill>
                                            <a:srgbClr val="0070C0"/>
                                          </a:solidFill>
                                          <a:latin typeface="Cambria Math" panose="02040503050406030204" pitchFamily="18" charset="0"/>
                                          <a:cs typeface="Arial" panose="020B0604020202020204" pitchFamily="34" charset="0"/>
                                        </a:rPr>
                                      </m:ctrlPr>
                                    </m:sSubPr>
                                    <m:e>
                                      <m:r>
                                        <a:rPr lang="en-US" sz="1400" b="0" i="1" smtClean="0">
                                          <a:solidFill>
                                            <a:srgbClr val="0070C0"/>
                                          </a:solidFill>
                                          <a:latin typeface="Cambria Math" panose="02040503050406030204" pitchFamily="18" charset="0"/>
                                          <a:cs typeface="Arial" panose="020B0604020202020204" pitchFamily="34" charset="0"/>
                                        </a:rPr>
                                        <m:t>𝐿</m:t>
                                      </m:r>
                                    </m:e>
                                    <m:sub>
                                      <m:r>
                                        <a:rPr lang="en-US" sz="1400" i="1">
                                          <a:solidFill>
                                            <a:srgbClr val="0070C0"/>
                                          </a:solidFill>
                                          <a:latin typeface="Cambria Math" panose="02040503050406030204" pitchFamily="18" charset="0"/>
                                          <a:cs typeface="Arial" panose="020B0604020202020204" pitchFamily="34" charset="0"/>
                                        </a:rPr>
                                        <m:t>𝑛</m:t>
                                      </m:r>
                                    </m:sub>
                                  </m:sSub>
                                </m:num>
                                <m:den>
                                  <m:r>
                                    <a:rPr lang="en-US" sz="1400" i="1">
                                      <a:solidFill>
                                        <a:srgbClr val="0070C0"/>
                                      </a:solidFill>
                                      <a:latin typeface="Cambria Math" panose="02040503050406030204" pitchFamily="18" charset="0"/>
                                      <a:cs typeface="Arial" panose="020B0604020202020204" pitchFamily="34" charset="0"/>
                                    </a:rPr>
                                    <m:t>𝜕</m:t>
                                  </m:r>
                                  <m:r>
                                    <a:rPr lang="en-US" sz="1400" i="1">
                                      <a:solidFill>
                                        <a:srgbClr val="0070C0"/>
                                      </a:solidFill>
                                      <a:latin typeface="Cambria Math" panose="02040503050406030204" pitchFamily="18" charset="0"/>
                                      <a:cs typeface="Arial" panose="020B0604020202020204" pitchFamily="34" charset="0"/>
                                    </a:rPr>
                                    <m:t>𝑟</m:t>
                                  </m:r>
                                </m:den>
                              </m:f>
                            </m:e>
                          </m:d>
                        </m:e>
                        <m:sub>
                          <m:r>
                            <a:rPr lang="en-US" sz="1400" i="1">
                              <a:solidFill>
                                <a:srgbClr val="0070C0"/>
                              </a:solidFill>
                              <a:latin typeface="Cambria Math" panose="02040503050406030204" pitchFamily="18" charset="0"/>
                              <a:cs typeface="Arial" panose="020B0604020202020204" pitchFamily="34" charset="0"/>
                            </a:rPr>
                            <m:t>𝑟</m:t>
                          </m:r>
                          <m:r>
                            <a:rPr lang="en-US" sz="1400" i="1">
                              <a:solidFill>
                                <a:srgbClr val="0070C0"/>
                              </a:solidFill>
                              <a:latin typeface="Cambria Math" panose="02040503050406030204" pitchFamily="18" charset="0"/>
                              <a:cs typeface="Arial" panose="020B0604020202020204" pitchFamily="34" charset="0"/>
                            </a:rPr>
                            <m:t>=</m:t>
                          </m:r>
                          <m:sSub>
                            <m:sSubPr>
                              <m:ctrlPr>
                                <a:rPr lang="en-US" sz="1400" i="1">
                                  <a:solidFill>
                                    <a:srgbClr val="0070C0"/>
                                  </a:solidFill>
                                  <a:latin typeface="Cambria Math" panose="02040503050406030204" pitchFamily="18" charset="0"/>
                                  <a:cs typeface="Arial" panose="020B0604020202020204" pitchFamily="34" charset="0"/>
                                </a:rPr>
                              </m:ctrlPr>
                            </m:sSubPr>
                            <m:e>
                              <m:r>
                                <a:rPr lang="en-US" sz="1400" i="1">
                                  <a:solidFill>
                                    <a:srgbClr val="0070C0"/>
                                  </a:solidFill>
                                  <a:latin typeface="Cambria Math" panose="02040503050406030204" pitchFamily="18" charset="0"/>
                                  <a:cs typeface="Arial" panose="020B0604020202020204" pitchFamily="34" charset="0"/>
                                </a:rPr>
                                <m:t>𝑟</m:t>
                              </m:r>
                            </m:e>
                            <m:sub>
                              <m:r>
                                <a:rPr lang="en-US" sz="1400" i="1">
                                  <a:solidFill>
                                    <a:srgbClr val="0070C0"/>
                                  </a:solidFill>
                                  <a:latin typeface="Cambria Math" panose="02040503050406030204" pitchFamily="18" charset="0"/>
                                  <a:cs typeface="Arial" panose="020B0604020202020204" pitchFamily="34" charset="0"/>
                                </a:rPr>
                                <m:t>0</m:t>
                              </m:r>
                            </m:sub>
                          </m:sSub>
                        </m:sub>
                      </m:sSub>
                      <m:r>
                        <a:rPr lang="en-US" sz="1400" b="0" i="1" smtClean="0">
                          <a:latin typeface="Cambria Math" panose="02040503050406030204" pitchFamily="18" charset="0"/>
                          <a:cs typeface="Arial" panose="020B0604020202020204" pitchFamily="34" charset="0"/>
                        </a:rPr>
                        <m:t>−</m:t>
                      </m:r>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𝑟</m:t>
                          </m:r>
                        </m:e>
                        <m:sub>
                          <m:r>
                            <a:rPr lang="en-US" sz="1400" b="0" i="1" smtClean="0">
                              <a:latin typeface="Cambria Math" panose="02040503050406030204" pitchFamily="18" charset="0"/>
                              <a:cs typeface="Arial" panose="020B0604020202020204" pitchFamily="34" charset="0"/>
                            </a:rPr>
                            <m:t>0</m:t>
                          </m:r>
                        </m:sub>
                      </m:sSub>
                      <m:sSubSup>
                        <m:sSubSupPr>
                          <m:ctrlPr>
                            <a:rPr lang="en-US" sz="1400" b="0" i="1" smtClean="0">
                              <a:latin typeface="Cambria Math" panose="02040503050406030204" pitchFamily="18" charset="0"/>
                              <a:cs typeface="Arial" panose="020B0604020202020204" pitchFamily="34" charset="0"/>
                            </a:rPr>
                          </m:ctrlPr>
                        </m:sSubSupPr>
                        <m:e>
                          <m:r>
                            <a:rPr lang="en-US" sz="1400" b="0" i="1" smtClean="0">
                              <a:latin typeface="Cambria Math" panose="02040503050406030204" pitchFamily="18" charset="0"/>
                              <a:cs typeface="Arial" panose="020B0604020202020204" pitchFamily="34" charset="0"/>
                            </a:rPr>
                            <m:t>𝛼</m:t>
                          </m:r>
                        </m:e>
                        <m:sub>
                          <m:r>
                            <a:rPr lang="en-US" sz="1400" b="0" i="1" smtClean="0">
                              <a:latin typeface="Cambria Math" panose="02040503050406030204" pitchFamily="18" charset="0"/>
                              <a:cs typeface="Arial" panose="020B0604020202020204" pitchFamily="34" charset="0"/>
                            </a:rPr>
                            <m:t>𝑛𝑚</m:t>
                          </m:r>
                        </m:sub>
                        <m:sup>
                          <m:r>
                            <a:rPr lang="en-US" sz="1400" b="0" i="1" smtClean="0">
                              <a:latin typeface="Cambria Math" panose="02040503050406030204" pitchFamily="18" charset="0"/>
                              <a:cs typeface="Arial" panose="020B0604020202020204" pitchFamily="34" charset="0"/>
                            </a:rPr>
                            <m:t>2</m:t>
                          </m:r>
                        </m:sup>
                      </m:sSubSup>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𝐽</m:t>
                          </m:r>
                        </m:e>
                        <m:sub>
                          <m:r>
                            <a:rPr lang="en-US" sz="1400" b="0" i="1" smtClean="0">
                              <a:latin typeface="Cambria Math" panose="02040503050406030204" pitchFamily="18" charset="0"/>
                              <a:cs typeface="Arial" panose="020B0604020202020204" pitchFamily="34" charset="0"/>
                            </a:rPr>
                            <m:t>𝑛</m:t>
                          </m:r>
                        </m:sub>
                      </m:sSub>
                      <m:d>
                        <m:dPr>
                          <m:ctrlPr>
                            <a:rPr lang="en-US" sz="1400" b="0" i="1" smtClean="0">
                              <a:latin typeface="Cambria Math" panose="02040503050406030204" pitchFamily="18" charset="0"/>
                              <a:cs typeface="Arial" panose="020B0604020202020204" pitchFamily="34" charset="0"/>
                            </a:rPr>
                          </m:ctrlPr>
                        </m:dPr>
                        <m:e>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𝛼</m:t>
                              </m:r>
                            </m:e>
                            <m:sub>
                              <m:r>
                                <a:rPr lang="en-US" sz="1400" b="0" i="1" smtClean="0">
                                  <a:latin typeface="Cambria Math" panose="02040503050406030204" pitchFamily="18" charset="0"/>
                                  <a:cs typeface="Arial" panose="020B0604020202020204" pitchFamily="34" charset="0"/>
                                </a:rPr>
                                <m:t>𝑛𝑚</m:t>
                              </m:r>
                            </m:sub>
                          </m:sSub>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𝑟</m:t>
                              </m:r>
                            </m:e>
                            <m:sub>
                              <m:r>
                                <a:rPr lang="en-US" sz="1400" b="0" i="1" smtClean="0">
                                  <a:latin typeface="Cambria Math" panose="02040503050406030204" pitchFamily="18" charset="0"/>
                                  <a:cs typeface="Arial" panose="020B0604020202020204" pitchFamily="34" charset="0"/>
                                </a:rPr>
                                <m:t>0</m:t>
                              </m:r>
                            </m:sub>
                          </m:sSub>
                        </m:e>
                      </m:d>
                      <m:sSub>
                        <m:sSubPr>
                          <m:ctrlPr>
                            <a:rPr lang="en-US" sz="1400" i="1">
                              <a:latin typeface="Cambria Math" panose="02040503050406030204" pitchFamily="18" charset="0"/>
                              <a:cs typeface="Arial" panose="020B0604020202020204" pitchFamily="34" charset="0"/>
                            </a:rPr>
                          </m:ctrlPr>
                        </m:sSubPr>
                        <m:e>
                          <m:d>
                            <m:dPr>
                              <m:begChr m:val=""/>
                              <m:endChr m:val="|"/>
                              <m:ctrlPr>
                                <a:rPr lang="en-US" sz="1400" i="1">
                                  <a:latin typeface="Cambria Math" panose="02040503050406030204" pitchFamily="18" charset="0"/>
                                  <a:cs typeface="Arial" panose="020B0604020202020204" pitchFamily="34" charset="0"/>
                                </a:rPr>
                              </m:ctrlPr>
                            </m:dPr>
                            <m:e>
                              <m:f>
                                <m:fPr>
                                  <m:ctrlPr>
                                    <a:rPr lang="en-US" sz="1400" i="1">
                                      <a:latin typeface="Cambria Math" panose="02040503050406030204" pitchFamily="18" charset="0"/>
                                      <a:cs typeface="Arial" panose="020B0604020202020204" pitchFamily="34" charset="0"/>
                                    </a:rPr>
                                  </m:ctrlPr>
                                </m:fPr>
                                <m:num>
                                  <m:r>
                                    <a:rPr lang="en-US" sz="1400" i="1">
                                      <a:latin typeface="Cambria Math" panose="02040503050406030204" pitchFamily="18" charset="0"/>
                                      <a:cs typeface="Arial" panose="020B0604020202020204" pitchFamily="34" charset="0"/>
                                    </a:rPr>
                                    <m:t>𝜕</m:t>
                                  </m:r>
                                  <m:sSub>
                                    <m:sSubPr>
                                      <m:ctrlPr>
                                        <a:rPr lang="en-US" sz="1400" i="1">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𝑤</m:t>
                                      </m:r>
                                    </m:e>
                                    <m:sub>
                                      <m:r>
                                        <a:rPr lang="en-US" sz="1400" i="1">
                                          <a:latin typeface="Cambria Math" panose="02040503050406030204" pitchFamily="18" charset="0"/>
                                          <a:cs typeface="Arial" panose="020B0604020202020204" pitchFamily="34" charset="0"/>
                                        </a:rPr>
                                        <m:t>𝑛</m:t>
                                      </m:r>
                                    </m:sub>
                                  </m:sSub>
                                </m:num>
                                <m:den>
                                  <m:r>
                                    <a:rPr lang="en-US" sz="1400" i="1">
                                      <a:latin typeface="Cambria Math" panose="02040503050406030204" pitchFamily="18" charset="0"/>
                                      <a:cs typeface="Arial" panose="020B0604020202020204" pitchFamily="34" charset="0"/>
                                    </a:rPr>
                                    <m:t>𝜕</m:t>
                                  </m:r>
                                  <m:r>
                                    <a:rPr lang="en-US" sz="1400" i="1">
                                      <a:latin typeface="Cambria Math" panose="02040503050406030204" pitchFamily="18" charset="0"/>
                                      <a:cs typeface="Arial" panose="020B0604020202020204" pitchFamily="34" charset="0"/>
                                    </a:rPr>
                                    <m:t>𝑟</m:t>
                                  </m:r>
                                </m:den>
                              </m:f>
                            </m:e>
                          </m:d>
                        </m:e>
                        <m:sub>
                          <m:r>
                            <a:rPr lang="en-US" sz="1400" i="1">
                              <a:latin typeface="Cambria Math" panose="02040503050406030204" pitchFamily="18" charset="0"/>
                              <a:cs typeface="Arial" panose="020B0604020202020204" pitchFamily="34" charset="0"/>
                            </a:rPr>
                            <m:t>𝑟</m:t>
                          </m:r>
                          <m:r>
                            <a:rPr lang="en-US" sz="1400" i="1">
                              <a:latin typeface="Cambria Math" panose="02040503050406030204" pitchFamily="18" charset="0"/>
                              <a:cs typeface="Arial" panose="020B0604020202020204" pitchFamily="34" charset="0"/>
                            </a:rPr>
                            <m:t>=</m:t>
                          </m:r>
                          <m:sSub>
                            <m:sSubPr>
                              <m:ctrlPr>
                                <a:rPr lang="en-US" sz="1400" i="1">
                                  <a:latin typeface="Cambria Math" panose="02040503050406030204" pitchFamily="18" charset="0"/>
                                  <a:cs typeface="Arial" panose="020B0604020202020204" pitchFamily="34" charset="0"/>
                                </a:rPr>
                              </m:ctrlPr>
                            </m:sSubPr>
                            <m:e>
                              <m:r>
                                <a:rPr lang="en-US" sz="1400" i="1">
                                  <a:latin typeface="Cambria Math" panose="02040503050406030204" pitchFamily="18" charset="0"/>
                                  <a:cs typeface="Arial" panose="020B0604020202020204" pitchFamily="34" charset="0"/>
                                </a:rPr>
                                <m:t>𝑟</m:t>
                              </m:r>
                            </m:e>
                            <m:sub>
                              <m:r>
                                <a:rPr lang="en-US" sz="1400" i="1">
                                  <a:latin typeface="Cambria Math" panose="02040503050406030204" pitchFamily="18" charset="0"/>
                                  <a:cs typeface="Arial" panose="020B0604020202020204" pitchFamily="34" charset="0"/>
                                </a:rPr>
                                <m:t>0</m:t>
                              </m:r>
                            </m:sub>
                          </m:sSub>
                        </m:sub>
                      </m:sSub>
                      <m:r>
                        <a:rPr lang="en-US" sz="1400" b="0" i="0" smtClean="0">
                          <a:latin typeface="Cambria Math" panose="02040503050406030204" pitchFamily="18" charset="0"/>
                          <a:cs typeface="Arial" panose="020B0604020202020204" pitchFamily="34" charset="0"/>
                        </a:rPr>
                        <m:t>+</m:t>
                      </m:r>
                      <m:sSubSup>
                        <m:sSubSupPr>
                          <m:ctrlPr>
                            <a:rPr lang="en-US" sz="1400" b="0" i="1" smtClean="0">
                              <a:latin typeface="Cambria Math" panose="02040503050406030204" pitchFamily="18" charset="0"/>
                              <a:cs typeface="Arial" panose="020B0604020202020204" pitchFamily="34" charset="0"/>
                            </a:rPr>
                          </m:ctrlPr>
                        </m:sSubSupPr>
                        <m:e>
                          <m:r>
                            <a:rPr lang="en-US" sz="1400" b="0" i="1" smtClean="0">
                              <a:latin typeface="Cambria Math" panose="02040503050406030204" pitchFamily="18" charset="0"/>
                              <a:cs typeface="Arial" panose="020B0604020202020204" pitchFamily="34" charset="0"/>
                            </a:rPr>
                            <m:t>𝛼</m:t>
                          </m:r>
                        </m:e>
                        <m:sub>
                          <m:r>
                            <a:rPr lang="en-US" sz="1400" b="0" i="1" smtClean="0">
                              <a:latin typeface="Cambria Math" panose="02040503050406030204" pitchFamily="18" charset="0"/>
                              <a:cs typeface="Arial" panose="020B0604020202020204" pitchFamily="34" charset="0"/>
                            </a:rPr>
                            <m:t>𝑛𝑚</m:t>
                          </m:r>
                        </m:sub>
                        <m:sup>
                          <m:r>
                            <a:rPr lang="en-US" sz="1400" b="0" i="1" smtClean="0">
                              <a:latin typeface="Cambria Math" panose="02040503050406030204" pitchFamily="18" charset="0"/>
                              <a:cs typeface="Arial" panose="020B0604020202020204" pitchFamily="34" charset="0"/>
                            </a:rPr>
                            <m:t>4</m:t>
                          </m:r>
                        </m:sup>
                      </m:sSubSup>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𝑒</m:t>
                          </m:r>
                        </m:e>
                        <m:sub>
                          <m:r>
                            <a:rPr lang="en-US" sz="1400" b="0" i="1" smtClean="0">
                              <a:latin typeface="Cambria Math" panose="02040503050406030204" pitchFamily="18" charset="0"/>
                              <a:cs typeface="Arial" panose="020B0604020202020204" pitchFamily="34" charset="0"/>
                            </a:rPr>
                            <m:t>𝑚</m:t>
                          </m:r>
                        </m:sub>
                      </m:sSub>
                      <m:sSub>
                        <m:sSubPr>
                          <m:ctrlPr>
                            <a:rPr lang="en-US" sz="1400" b="0" i="1" smtClean="0">
                              <a:latin typeface="Cambria Math" panose="02040503050406030204" pitchFamily="18" charset="0"/>
                              <a:cs typeface="Arial" panose="020B0604020202020204" pitchFamily="34" charset="0"/>
                            </a:rPr>
                          </m:ctrlPr>
                        </m:sSubPr>
                        <m:e>
                          <m:r>
                            <m:rPr>
                              <m:sty m:val="p"/>
                            </m:rPr>
                            <a:rPr lang="en-US" sz="1400" b="0" i="0" smtClean="0">
                              <a:latin typeface="Cambria Math" panose="02040503050406030204" pitchFamily="18" charset="0"/>
                              <a:cs typeface="Arial" panose="020B0604020202020204" pitchFamily="34" charset="0"/>
                            </a:rPr>
                            <m:t>Ω</m:t>
                          </m:r>
                        </m:e>
                        <m:sub>
                          <m:r>
                            <a:rPr lang="en-US" sz="1400" b="0" i="1" smtClean="0">
                              <a:latin typeface="Cambria Math" panose="02040503050406030204" pitchFamily="18" charset="0"/>
                              <a:cs typeface="Arial" panose="020B0604020202020204" pitchFamily="34" charset="0"/>
                            </a:rPr>
                            <m:t>𝑛𝑚</m:t>
                          </m:r>
                        </m:sub>
                      </m:sSub>
                      <m:r>
                        <a:rPr lang="en-GB" sz="1400" b="0" i="1" smtClean="0">
                          <a:latin typeface="Cambria Math" panose="02040503050406030204" pitchFamily="18" charset="0"/>
                          <a:cs typeface="Arial" panose="020B0604020202020204" pitchFamily="34" charset="0"/>
                        </a:rPr>
                        <m:t> ,</m:t>
                      </m:r>
                    </m:oMath>
                  </m:oMathPara>
                </a14:m>
                <a:endParaRPr lang="en-US" sz="1400" dirty="0">
                  <a:latin typeface="Arial" panose="020B0604020202020204" pitchFamily="34" charset="0"/>
                  <a:cs typeface="Arial" panose="020B0604020202020204" pitchFamily="34" charset="0"/>
                </a:endParaRPr>
              </a:p>
              <a:p>
                <a:pPr algn="just"/>
                <a14:m>
                  <m:oMathPara xmlns:m="http://schemas.openxmlformats.org/officeDocument/2006/math">
                    <m:oMathParaPr>
                      <m:jc m:val="left"/>
                    </m:oMathParaPr>
                    <m:oMath xmlns:m="http://schemas.openxmlformats.org/officeDocument/2006/math">
                      <m:sSub>
                        <m:sSubPr>
                          <m:ctrlPr>
                            <a:rPr lang="en-US" sz="1400" b="0" i="1" smtClean="0">
                              <a:latin typeface="Cambria Math" panose="02040503050406030204" pitchFamily="18" charset="0"/>
                              <a:cs typeface="Arial" panose="020B0604020202020204" pitchFamily="34" charset="0"/>
                            </a:rPr>
                          </m:ctrlPr>
                        </m:sSubPr>
                        <m:e>
                          <m:r>
                            <m:rPr>
                              <m:sty m:val="p"/>
                            </m:rPr>
                            <a:rPr lang="en-US" sz="1400" b="0" i="0" smtClean="0">
                              <a:latin typeface="Cambria Math" panose="02040503050406030204" pitchFamily="18" charset="0"/>
                              <a:cs typeface="Arial" panose="020B0604020202020204" pitchFamily="34" charset="0"/>
                            </a:rPr>
                            <m:t>Ω</m:t>
                          </m:r>
                        </m:e>
                        <m:sub>
                          <m:r>
                            <a:rPr lang="en-US" sz="1400" b="0" i="1" smtClean="0">
                              <a:latin typeface="Cambria Math" panose="02040503050406030204" pitchFamily="18" charset="0"/>
                              <a:cs typeface="Arial" panose="020B0604020202020204" pitchFamily="34" charset="0"/>
                            </a:rPr>
                            <m:t>𝑛𝑚</m:t>
                          </m:r>
                        </m:sub>
                      </m:sSub>
                      <m:r>
                        <a:rPr lang="en-US" sz="1400" b="0" i="1" smtClean="0">
                          <a:latin typeface="Cambria Math" panose="02040503050406030204" pitchFamily="18" charset="0"/>
                          <a:cs typeface="Arial" panose="020B0604020202020204" pitchFamily="34" charset="0"/>
                        </a:rPr>
                        <m:t>=</m:t>
                      </m:r>
                      <m:f>
                        <m:fPr>
                          <m:ctrlPr>
                            <a:rPr lang="en-US" sz="1400" b="0" i="1" smtClean="0">
                              <a:latin typeface="Cambria Math" panose="02040503050406030204" pitchFamily="18" charset="0"/>
                              <a:cs typeface="Arial" panose="020B0604020202020204" pitchFamily="34" charset="0"/>
                            </a:rPr>
                          </m:ctrlPr>
                        </m:fPr>
                        <m:num>
                          <m:d>
                            <m:dPr>
                              <m:ctrlPr>
                                <a:rPr lang="en-US" sz="1400" b="0" i="1" smtClean="0">
                                  <a:latin typeface="Cambria Math" panose="02040503050406030204" pitchFamily="18" charset="0"/>
                                  <a:cs typeface="Arial" panose="020B0604020202020204" pitchFamily="34" charset="0"/>
                                </a:rPr>
                              </m:ctrlPr>
                            </m:dPr>
                            <m:e>
                              <m:sSubSup>
                                <m:sSubSupPr>
                                  <m:ctrlPr>
                                    <a:rPr lang="en-US" sz="1400" b="0" i="1" smtClean="0">
                                      <a:latin typeface="Cambria Math" panose="02040503050406030204" pitchFamily="18" charset="0"/>
                                      <a:cs typeface="Arial" panose="020B0604020202020204" pitchFamily="34" charset="0"/>
                                    </a:rPr>
                                  </m:ctrlPr>
                                </m:sSubSupPr>
                                <m:e>
                                  <m:r>
                                    <a:rPr lang="en-US" sz="1400" b="0" i="1" smtClean="0">
                                      <a:latin typeface="Cambria Math" panose="02040503050406030204" pitchFamily="18" charset="0"/>
                                      <a:cs typeface="Arial" panose="020B0604020202020204" pitchFamily="34" charset="0"/>
                                    </a:rPr>
                                    <m:t>𝛼</m:t>
                                  </m:r>
                                </m:e>
                                <m:sub>
                                  <m:r>
                                    <a:rPr lang="en-US" sz="1400" b="0" i="1" smtClean="0">
                                      <a:latin typeface="Cambria Math" panose="02040503050406030204" pitchFamily="18" charset="0"/>
                                      <a:cs typeface="Arial" panose="020B0604020202020204" pitchFamily="34" charset="0"/>
                                    </a:rPr>
                                    <m:t>𝑛𝑚</m:t>
                                  </m:r>
                                </m:sub>
                                <m:sup>
                                  <m:r>
                                    <a:rPr lang="en-US" sz="1400" b="0" i="1" smtClean="0">
                                      <a:latin typeface="Cambria Math" panose="02040503050406030204" pitchFamily="18" charset="0"/>
                                      <a:cs typeface="Arial" panose="020B0604020202020204" pitchFamily="34" charset="0"/>
                                    </a:rPr>
                                    <m:t>2</m:t>
                                  </m:r>
                                </m:sup>
                              </m:sSubSup>
                              <m:sSubSup>
                                <m:sSubSupPr>
                                  <m:ctrlPr>
                                    <a:rPr lang="en-US" sz="1400" b="0" i="1" smtClean="0">
                                      <a:latin typeface="Cambria Math" panose="02040503050406030204" pitchFamily="18" charset="0"/>
                                      <a:cs typeface="Arial" panose="020B0604020202020204" pitchFamily="34" charset="0"/>
                                    </a:rPr>
                                  </m:ctrlPr>
                                </m:sSubSupPr>
                                <m:e>
                                  <m:r>
                                    <a:rPr lang="en-US" sz="1400" b="0" i="1" smtClean="0">
                                      <a:latin typeface="Cambria Math" panose="02040503050406030204" pitchFamily="18" charset="0"/>
                                      <a:cs typeface="Arial" panose="020B0604020202020204" pitchFamily="34" charset="0"/>
                                    </a:rPr>
                                    <m:t>𝑟</m:t>
                                  </m:r>
                                </m:e>
                                <m:sub>
                                  <m:r>
                                    <a:rPr lang="en-US" sz="1400" b="0" i="1" smtClean="0">
                                      <a:latin typeface="Cambria Math" panose="02040503050406030204" pitchFamily="18" charset="0"/>
                                      <a:cs typeface="Arial" panose="020B0604020202020204" pitchFamily="34" charset="0"/>
                                    </a:rPr>
                                    <m:t>0</m:t>
                                  </m:r>
                                </m:sub>
                                <m:sup>
                                  <m:r>
                                    <a:rPr lang="en-US" sz="1400" b="0" i="1" smtClean="0">
                                      <a:latin typeface="Cambria Math" panose="02040503050406030204" pitchFamily="18" charset="0"/>
                                      <a:cs typeface="Arial" panose="020B0604020202020204" pitchFamily="34" charset="0"/>
                                    </a:rPr>
                                    <m:t>2</m:t>
                                  </m:r>
                                </m:sup>
                              </m:sSubSup>
                              <m:r>
                                <a:rPr lang="en-US" sz="1400" b="0" i="1" smtClean="0">
                                  <a:latin typeface="Cambria Math" panose="02040503050406030204" pitchFamily="18" charset="0"/>
                                  <a:cs typeface="Arial" panose="020B0604020202020204" pitchFamily="34" charset="0"/>
                                </a:rPr>
                                <m:t>−</m:t>
                              </m:r>
                              <m:sSup>
                                <m:sSupPr>
                                  <m:ctrlPr>
                                    <a:rPr lang="en-US" sz="1400" b="0" i="1" smtClean="0">
                                      <a:latin typeface="Cambria Math" panose="02040503050406030204" pitchFamily="18" charset="0"/>
                                      <a:cs typeface="Arial" panose="020B0604020202020204" pitchFamily="34" charset="0"/>
                                    </a:rPr>
                                  </m:ctrlPr>
                                </m:sSupPr>
                                <m:e>
                                  <m:r>
                                    <a:rPr lang="en-US" sz="1400" b="0" i="1" smtClean="0">
                                      <a:latin typeface="Cambria Math" panose="02040503050406030204" pitchFamily="18" charset="0"/>
                                      <a:cs typeface="Arial" panose="020B0604020202020204" pitchFamily="34" charset="0"/>
                                    </a:rPr>
                                    <m:t>𝑛</m:t>
                                  </m:r>
                                </m:e>
                                <m:sup>
                                  <m:r>
                                    <a:rPr lang="en-US" sz="1400" b="0" i="1" smtClean="0">
                                      <a:latin typeface="Cambria Math" panose="02040503050406030204" pitchFamily="18" charset="0"/>
                                      <a:cs typeface="Arial" panose="020B0604020202020204" pitchFamily="34" charset="0"/>
                                    </a:rPr>
                                    <m:t>2</m:t>
                                  </m:r>
                                </m:sup>
                              </m:sSup>
                            </m:e>
                          </m:d>
                          <m:r>
                            <a:rPr lang="en-US" sz="1400" b="0" i="1" smtClean="0">
                              <a:latin typeface="Cambria Math" panose="02040503050406030204" pitchFamily="18" charset="0"/>
                              <a:cs typeface="Arial" panose="020B0604020202020204" pitchFamily="34" charset="0"/>
                            </a:rPr>
                            <m:t> </m:t>
                          </m:r>
                          <m:sSubSup>
                            <m:sSubSupPr>
                              <m:ctrlPr>
                                <a:rPr lang="en-US" sz="1400" b="0" i="1" smtClean="0">
                                  <a:latin typeface="Cambria Math" panose="02040503050406030204" pitchFamily="18" charset="0"/>
                                  <a:cs typeface="Arial" panose="020B0604020202020204" pitchFamily="34" charset="0"/>
                                </a:rPr>
                              </m:ctrlPr>
                            </m:sSubSupPr>
                            <m:e>
                              <m:r>
                                <a:rPr lang="en-US" sz="1400" b="0" i="1" smtClean="0">
                                  <a:latin typeface="Cambria Math" panose="02040503050406030204" pitchFamily="18" charset="0"/>
                                  <a:cs typeface="Arial" panose="020B0604020202020204" pitchFamily="34" charset="0"/>
                                </a:rPr>
                                <m:t>𝐽</m:t>
                              </m:r>
                            </m:e>
                            <m:sub>
                              <m:r>
                                <a:rPr lang="en-US" sz="1400" b="0" i="1" smtClean="0">
                                  <a:latin typeface="Cambria Math" panose="02040503050406030204" pitchFamily="18" charset="0"/>
                                  <a:cs typeface="Arial" panose="020B0604020202020204" pitchFamily="34" charset="0"/>
                                </a:rPr>
                                <m:t>𝑛</m:t>
                              </m:r>
                            </m:sub>
                            <m:sup>
                              <m:r>
                                <a:rPr lang="en-US" sz="1400" b="0" i="1" smtClean="0">
                                  <a:latin typeface="Cambria Math" panose="02040503050406030204" pitchFamily="18" charset="0"/>
                                  <a:cs typeface="Arial" panose="020B0604020202020204" pitchFamily="34" charset="0"/>
                                </a:rPr>
                                <m:t>2</m:t>
                              </m:r>
                            </m:sup>
                          </m:sSubSup>
                          <m:d>
                            <m:dPr>
                              <m:ctrlPr>
                                <a:rPr lang="en-US" sz="1400" b="0" i="1" smtClean="0">
                                  <a:latin typeface="Cambria Math" panose="02040503050406030204" pitchFamily="18" charset="0"/>
                                  <a:cs typeface="Arial" panose="020B0604020202020204" pitchFamily="34" charset="0"/>
                                </a:rPr>
                              </m:ctrlPr>
                            </m:dPr>
                            <m:e>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𝛼</m:t>
                                  </m:r>
                                </m:e>
                                <m:sub>
                                  <m:r>
                                    <a:rPr lang="en-US" sz="1400" b="0" i="1" smtClean="0">
                                      <a:latin typeface="Cambria Math" panose="02040503050406030204" pitchFamily="18" charset="0"/>
                                      <a:cs typeface="Arial" panose="020B0604020202020204" pitchFamily="34" charset="0"/>
                                    </a:rPr>
                                    <m:t>𝑛𝑚</m:t>
                                  </m:r>
                                </m:sub>
                              </m:sSub>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𝑟</m:t>
                                  </m:r>
                                </m:e>
                                <m:sub>
                                  <m:r>
                                    <a:rPr lang="en-US" sz="1400" b="0" i="1" smtClean="0">
                                      <a:latin typeface="Cambria Math" panose="02040503050406030204" pitchFamily="18" charset="0"/>
                                      <a:cs typeface="Arial" panose="020B0604020202020204" pitchFamily="34" charset="0"/>
                                    </a:rPr>
                                    <m:t>0</m:t>
                                  </m:r>
                                </m:sub>
                              </m:sSub>
                            </m:e>
                          </m:d>
                        </m:num>
                        <m:den>
                          <m:r>
                            <a:rPr lang="en-US" sz="1400" b="0" i="1" smtClean="0">
                              <a:latin typeface="Cambria Math" panose="02040503050406030204" pitchFamily="18" charset="0"/>
                              <a:cs typeface="Arial" panose="020B0604020202020204" pitchFamily="34" charset="0"/>
                            </a:rPr>
                            <m:t>2</m:t>
                          </m:r>
                          <m:sSubSup>
                            <m:sSubSupPr>
                              <m:ctrlPr>
                                <a:rPr lang="en-US" sz="1400" b="0" i="1" smtClean="0">
                                  <a:latin typeface="Cambria Math" panose="02040503050406030204" pitchFamily="18" charset="0"/>
                                  <a:cs typeface="Arial" panose="020B0604020202020204" pitchFamily="34" charset="0"/>
                                </a:rPr>
                              </m:ctrlPr>
                            </m:sSubSupPr>
                            <m:e>
                              <m:r>
                                <a:rPr lang="en-US" sz="1400" b="0" i="1" smtClean="0">
                                  <a:latin typeface="Cambria Math" panose="02040503050406030204" pitchFamily="18" charset="0"/>
                                  <a:cs typeface="Arial" panose="020B0604020202020204" pitchFamily="34" charset="0"/>
                                </a:rPr>
                                <m:t>𝛼</m:t>
                              </m:r>
                            </m:e>
                            <m:sub>
                              <m:r>
                                <a:rPr lang="en-US" sz="1400" b="0" i="1" smtClean="0">
                                  <a:latin typeface="Cambria Math" panose="02040503050406030204" pitchFamily="18" charset="0"/>
                                  <a:cs typeface="Arial" panose="020B0604020202020204" pitchFamily="34" charset="0"/>
                                </a:rPr>
                                <m:t>𝑛𝑚</m:t>
                              </m:r>
                            </m:sub>
                            <m:sup>
                              <m:r>
                                <a:rPr lang="en-US" sz="1400" b="0" i="1" smtClean="0">
                                  <a:latin typeface="Cambria Math" panose="02040503050406030204" pitchFamily="18" charset="0"/>
                                  <a:cs typeface="Arial" panose="020B0604020202020204" pitchFamily="34" charset="0"/>
                                </a:rPr>
                                <m:t>2</m:t>
                              </m:r>
                            </m:sup>
                          </m:sSubSup>
                        </m:den>
                      </m:f>
                      <m:r>
                        <a:rPr lang="en-GB" sz="1400" b="0" i="1" smtClean="0">
                          <a:latin typeface="Cambria Math" panose="02040503050406030204" pitchFamily="18" charset="0"/>
                          <a:cs typeface="Arial" panose="020B0604020202020204" pitchFamily="34" charset="0"/>
                        </a:rPr>
                        <m:t> .</m:t>
                      </m:r>
                    </m:oMath>
                  </m:oMathPara>
                </a14:m>
                <a:endParaRPr lang="en-US" sz="1400" dirty="0">
                  <a:latin typeface="Arial" panose="020B0604020202020204" pitchFamily="34" charset="0"/>
                  <a:cs typeface="Arial" panose="020B0604020202020204" pitchFamily="34" charset="0"/>
                </a:endParaRPr>
              </a:p>
            </p:txBody>
          </p:sp>
        </mc:Choice>
        <mc:Fallback xmlns="">
          <p:sp>
            <p:nvSpPr>
              <p:cNvPr id="2" name="TextBox 1">
                <a:extLst>
                  <a:ext uri="{FF2B5EF4-FFF2-40B4-BE49-F238E27FC236}">
                    <a16:creationId xmlns:a16="http://schemas.microsoft.com/office/drawing/2014/main" id="{4F6CF1A0-BD9A-40E8-901D-EB60552E53F8}"/>
                  </a:ext>
                </a:extLst>
              </p:cNvPr>
              <p:cNvSpPr txBox="1">
                <a:spLocks noRot="1" noChangeAspect="1" noMove="1" noResize="1" noEditPoints="1" noAdjustHandles="1" noChangeArrowheads="1" noChangeShapeType="1" noTextEdit="1"/>
              </p:cNvSpPr>
              <p:nvPr/>
            </p:nvSpPr>
            <p:spPr>
              <a:xfrm>
                <a:off x="294361" y="1472637"/>
                <a:ext cx="8448805" cy="3525389"/>
              </a:xfrm>
              <a:prstGeom prst="rect">
                <a:avLst/>
              </a:prstGeom>
              <a:blipFill>
                <a:blip r:embed="rId3"/>
                <a:stretch>
                  <a:fillRect l="-361" t="-519" b="-27163"/>
                </a:stretch>
              </a:blipFill>
            </p:spPr>
            <p:txBody>
              <a:bodyPr/>
              <a:lstStyle/>
              <a:p>
                <a:r>
                  <a:rPr lang="en-GB">
                    <a:noFill/>
                  </a:rPr>
                  <a:t> </a:t>
                </a:r>
              </a:p>
            </p:txBody>
          </p:sp>
        </mc:Fallback>
      </mc:AlternateContent>
    </p:spTree>
    <p:extLst>
      <p:ext uri="{BB962C8B-B14F-4D97-AF65-F5344CB8AC3E}">
        <p14:creationId xmlns:p14="http://schemas.microsoft.com/office/powerpoint/2010/main" val="1207788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41F5720-4A55-4EFC-BA64-8DAE0F152C90}"/>
              </a:ext>
            </a:extLst>
          </p:cNvPr>
          <p:cNvSpPr txBox="1"/>
          <p:nvPr/>
        </p:nvSpPr>
        <p:spPr>
          <a:xfrm>
            <a:off x="288098" y="917929"/>
            <a:ext cx="7604617" cy="385362"/>
          </a:xfrm>
          <a:prstGeom prst="rect">
            <a:avLst/>
          </a:prstGeom>
          <a:noFill/>
        </p:spPr>
        <p:txBody>
          <a:bodyPr wrap="square" rtlCol="0">
            <a:spAutoFit/>
          </a:bodyPr>
          <a:lstStyle>
            <a:defPPr>
              <a:defRPr lang="en-US"/>
            </a:defPPr>
            <a:lvl1pPr algn="just">
              <a:lnSpc>
                <a:spcPts val="2500"/>
              </a:lnSpc>
              <a:defRPr b="1">
                <a:solidFill>
                  <a:srgbClr val="002060"/>
                </a:solidFill>
                <a:latin typeface="Arial" panose="020B0604020202020204" pitchFamily="34" charset="0"/>
                <a:cs typeface="Arial" panose="020B0604020202020204" pitchFamily="34" charset="0"/>
              </a:defRPr>
            </a:lvl1pPr>
          </a:lstStyle>
          <a:p>
            <a:r>
              <a:rPr lang="en-US" dirty="0"/>
              <a:t>Bessel-Fourier expansions: dealing with the high-order derivatives</a:t>
            </a:r>
          </a:p>
        </p:txBody>
      </p:sp>
      <p:sp>
        <p:nvSpPr>
          <p:cNvPr id="9" name="Text Placeholder 8">
            <a:extLst>
              <a:ext uri="{FF2B5EF4-FFF2-40B4-BE49-F238E27FC236}">
                <a16:creationId xmlns:a16="http://schemas.microsoft.com/office/drawing/2014/main" id="{FDCD15F6-846D-47B6-AF71-9CBDFFA5D274}"/>
              </a:ext>
            </a:extLst>
          </p:cNvPr>
          <p:cNvSpPr txBox="1">
            <a:spLocks/>
          </p:cNvSpPr>
          <p:nvPr/>
        </p:nvSpPr>
        <p:spPr>
          <a:xfrm>
            <a:off x="216000" y="320125"/>
            <a:ext cx="3616964" cy="293044"/>
          </a:xfrm>
          <a:prstGeom prst="rect">
            <a:avLst/>
          </a:prstGeom>
        </p:spPr>
        <p:txBody>
          <a:bodyPr vert="horz" lIns="0" tIns="0" rIns="0" bIns="0" rtlCol="0">
            <a:noAutofit/>
          </a:bodyPr>
          <a:lstStyle>
            <a:lvl1pPr marL="0" indent="0" algn="l" defTabSz="685800" rtl="0" eaLnBrk="1" latinLnBrk="0" hangingPunct="1">
              <a:lnSpc>
                <a:spcPct val="80000"/>
              </a:lnSpc>
              <a:spcBef>
                <a:spcPts val="750"/>
              </a:spcBef>
              <a:buFont typeface="Arial" panose="020B0604020202020204" pitchFamily="34" charset="0"/>
              <a:buNone/>
              <a:defRPr sz="1100" b="1" kern="1200" baseline="0">
                <a:solidFill>
                  <a:schemeClr val="bg1"/>
                </a:solidFill>
                <a:latin typeface="Arial" charset="0"/>
                <a:ea typeface="Arial" charset="0"/>
                <a:cs typeface="Arial" charset="0"/>
              </a:defRPr>
            </a:lvl1pPr>
            <a:lvl2pPr marL="0" indent="0" algn="l" defTabSz="685800" rtl="0" eaLnBrk="1" latinLnBrk="0" hangingPunct="1">
              <a:lnSpc>
                <a:spcPct val="80000"/>
              </a:lnSpc>
              <a:spcBef>
                <a:spcPts val="375"/>
              </a:spcBef>
              <a:buFont typeface="Arial" panose="020B0604020202020204" pitchFamily="34" charset="0"/>
              <a:buNone/>
              <a:defRPr sz="1100" kern="1200">
                <a:solidFill>
                  <a:schemeClr val="bg1"/>
                </a:solidFill>
                <a:latin typeface="Arial" charset="0"/>
                <a:ea typeface="Arial" charset="0"/>
                <a:cs typeface="Arial" charset="0"/>
              </a:defRPr>
            </a:lvl2pPr>
            <a:lvl3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3pPr>
            <a:lvl4pPr marL="0" indent="0" algn="l" defTabSz="685800" rtl="0" eaLnBrk="1" latinLnBrk="0" hangingPunct="1">
              <a:lnSpc>
                <a:spcPct val="90000"/>
              </a:lnSpc>
              <a:spcBef>
                <a:spcPts val="375"/>
              </a:spcBef>
              <a:buFont typeface="Arial" panose="020B0604020202020204" pitchFamily="34" charset="0"/>
              <a:buNone/>
              <a:defRPr sz="1100" kern="1200">
                <a:solidFill>
                  <a:schemeClr val="tx1"/>
                </a:solidFill>
                <a:latin typeface="Arial" charset="0"/>
                <a:ea typeface="Arial" charset="0"/>
                <a:cs typeface="Arial" charset="0"/>
              </a:defRPr>
            </a:lvl4pPr>
            <a:lvl5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Circular cylindrical tank case</a:t>
            </a:r>
          </a:p>
          <a:p>
            <a:r>
              <a:rPr lang="en-US" sz="2000" dirty="0"/>
              <a:t> </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F6CF1A0-BD9A-40E8-901D-EB60552E53F8}"/>
                  </a:ext>
                </a:extLst>
              </p:cNvPr>
              <p:cNvSpPr txBox="1"/>
              <p:nvPr/>
            </p:nvSpPr>
            <p:spPr>
              <a:xfrm>
                <a:off x="294361" y="1496861"/>
                <a:ext cx="8448805" cy="3252301"/>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Through matching the dynamic and kinematic conditions at the interface, we have</a:t>
                </a:r>
              </a:p>
              <a:p>
                <a:endParaRPr lang="en-GB" sz="1600" dirty="0">
                  <a:latin typeface="Arial" panose="020B0604020202020204" pitchFamily="34" charset="0"/>
                  <a:cs typeface="Arial" panose="020B0604020202020204" pitchFamily="34" charset="0"/>
                </a:endParaRPr>
              </a:p>
              <a:p>
                <a:pPr algn="just"/>
                <a14:m>
                  <m:oMathPara xmlns:m="http://schemas.openxmlformats.org/officeDocument/2006/math">
                    <m:oMathParaPr>
                      <m:jc m:val="center"/>
                    </m:oMathParaPr>
                    <m:oMath xmlns:m="http://schemas.openxmlformats.org/officeDocument/2006/math">
                      <m:sSub>
                        <m:sSubPr>
                          <m:ctrlPr>
                            <a:rPr lang="en-US" sz="1400" i="1">
                              <a:latin typeface="Cambria Math" panose="02040503050406030204" pitchFamily="18" charset="0"/>
                              <a:cs typeface="Arial" panose="020B0604020202020204" pitchFamily="34" charset="0"/>
                            </a:rPr>
                          </m:ctrlPr>
                        </m:sSubPr>
                        <m:e>
                          <m:r>
                            <a:rPr lang="en-US" sz="1400" i="1">
                              <a:latin typeface="Cambria Math" panose="02040503050406030204" pitchFamily="18" charset="0"/>
                              <a:cs typeface="Arial" panose="020B0604020202020204" pitchFamily="34" charset="0"/>
                            </a:rPr>
                            <m:t>𝑒</m:t>
                          </m:r>
                        </m:e>
                        <m:sub>
                          <m:r>
                            <a:rPr lang="en-US" sz="1400" i="1">
                              <a:latin typeface="Cambria Math" panose="02040503050406030204" pitchFamily="18" charset="0"/>
                              <a:cs typeface="Arial" panose="020B0604020202020204" pitchFamily="34" charset="0"/>
                            </a:rPr>
                            <m:t>𝑚</m:t>
                          </m:r>
                        </m:sub>
                      </m:sSub>
                      <m:r>
                        <a:rPr lang="en-US" sz="1400" i="1">
                          <a:latin typeface="Cambria Math" panose="02040503050406030204" pitchFamily="18" charset="0"/>
                          <a:cs typeface="Arial" panose="020B0604020202020204" pitchFamily="34" charset="0"/>
                        </a:rPr>
                        <m:t>=</m:t>
                      </m:r>
                      <m:f>
                        <m:fPr>
                          <m:ctrlPr>
                            <a:rPr lang="en-US" sz="1400" i="1">
                              <a:latin typeface="Cambria Math" panose="02040503050406030204" pitchFamily="18" charset="0"/>
                              <a:cs typeface="Arial" panose="020B0604020202020204" pitchFamily="34" charset="0"/>
                            </a:rPr>
                          </m:ctrlPr>
                        </m:fPr>
                        <m:num>
                          <m:r>
                            <a:rPr lang="en-US" sz="1400" i="1">
                              <a:latin typeface="Cambria Math" panose="02040503050406030204" pitchFamily="18" charset="0"/>
                              <a:cs typeface="Arial" panose="020B0604020202020204" pitchFamily="34" charset="0"/>
                            </a:rPr>
                            <m:t>𝐿</m:t>
                          </m:r>
                          <m:d>
                            <m:dPr>
                              <m:ctrlPr>
                                <a:rPr lang="en-US" sz="1400" i="1">
                                  <a:latin typeface="Cambria Math" panose="02040503050406030204" pitchFamily="18" charset="0"/>
                                  <a:cs typeface="Arial" panose="020B0604020202020204" pitchFamily="34" charset="0"/>
                                </a:rPr>
                              </m:ctrlPr>
                            </m:dPr>
                            <m:e>
                              <m:sSub>
                                <m:sSubPr>
                                  <m:ctrlPr>
                                    <a:rPr lang="en-US" sz="1400" i="1">
                                      <a:latin typeface="Cambria Math" panose="02040503050406030204" pitchFamily="18" charset="0"/>
                                      <a:cs typeface="Arial" panose="020B0604020202020204" pitchFamily="34" charset="0"/>
                                    </a:rPr>
                                  </m:ctrlPr>
                                </m:sSubPr>
                                <m:e>
                                  <m:r>
                                    <a:rPr lang="en-US" sz="1400" i="1">
                                      <a:latin typeface="Cambria Math" panose="02040503050406030204" pitchFamily="18" charset="0"/>
                                      <a:cs typeface="Arial" panose="020B0604020202020204" pitchFamily="34" charset="0"/>
                                    </a:rPr>
                                    <m:t>𝐽</m:t>
                                  </m:r>
                                </m:e>
                                <m:sub>
                                  <m:r>
                                    <a:rPr lang="en-US" sz="1400" i="1">
                                      <a:latin typeface="Cambria Math" panose="02040503050406030204" pitchFamily="18" charset="0"/>
                                      <a:cs typeface="Arial" panose="020B0604020202020204" pitchFamily="34" charset="0"/>
                                    </a:rPr>
                                    <m:t>𝑛</m:t>
                                  </m:r>
                                </m:sub>
                              </m:sSub>
                              <m:d>
                                <m:dPr>
                                  <m:ctrlPr>
                                    <a:rPr lang="en-US" sz="1400" i="1">
                                      <a:latin typeface="Cambria Math" panose="02040503050406030204" pitchFamily="18" charset="0"/>
                                      <a:cs typeface="Arial" panose="020B0604020202020204" pitchFamily="34" charset="0"/>
                                    </a:rPr>
                                  </m:ctrlPr>
                                </m:dPr>
                                <m:e>
                                  <m:sSub>
                                    <m:sSubPr>
                                      <m:ctrlPr>
                                        <a:rPr lang="en-US" sz="1400" i="1">
                                          <a:latin typeface="Cambria Math" panose="02040503050406030204" pitchFamily="18" charset="0"/>
                                          <a:cs typeface="Arial" panose="020B0604020202020204" pitchFamily="34" charset="0"/>
                                        </a:rPr>
                                      </m:ctrlPr>
                                    </m:sSubPr>
                                    <m:e>
                                      <m:r>
                                        <a:rPr lang="en-US" sz="1400" i="1">
                                          <a:latin typeface="Cambria Math" panose="02040503050406030204" pitchFamily="18" charset="0"/>
                                          <a:cs typeface="Arial" panose="020B0604020202020204" pitchFamily="34" charset="0"/>
                                        </a:rPr>
                                        <m:t>𝛼</m:t>
                                      </m:r>
                                    </m:e>
                                    <m:sub>
                                      <m:r>
                                        <a:rPr lang="en-US" sz="1400" i="1">
                                          <a:latin typeface="Cambria Math" panose="02040503050406030204" pitchFamily="18" charset="0"/>
                                          <a:cs typeface="Arial" panose="020B0604020202020204" pitchFamily="34" charset="0"/>
                                        </a:rPr>
                                        <m:t>𝑛𝑚</m:t>
                                      </m:r>
                                    </m:sub>
                                  </m:sSub>
                                  <m:sSub>
                                    <m:sSubPr>
                                      <m:ctrlPr>
                                        <a:rPr lang="en-US" sz="1400" i="1">
                                          <a:latin typeface="Cambria Math" panose="02040503050406030204" pitchFamily="18" charset="0"/>
                                          <a:cs typeface="Arial" panose="020B0604020202020204" pitchFamily="34" charset="0"/>
                                        </a:rPr>
                                      </m:ctrlPr>
                                    </m:sSubPr>
                                    <m:e>
                                      <m:r>
                                        <a:rPr lang="en-US" sz="1400" i="1">
                                          <a:latin typeface="Cambria Math" panose="02040503050406030204" pitchFamily="18" charset="0"/>
                                          <a:cs typeface="Arial" panose="020B0604020202020204" pitchFamily="34" charset="0"/>
                                        </a:rPr>
                                        <m:t>𝑟</m:t>
                                      </m:r>
                                    </m:e>
                                    <m:sub>
                                      <m:r>
                                        <a:rPr lang="en-US" sz="1400" i="1">
                                          <a:latin typeface="Cambria Math" panose="02040503050406030204" pitchFamily="18" charset="0"/>
                                          <a:cs typeface="Arial" panose="020B0604020202020204" pitchFamily="34" charset="0"/>
                                        </a:rPr>
                                        <m:t>0</m:t>
                                      </m:r>
                                    </m:sub>
                                  </m:sSub>
                                </m:e>
                              </m:d>
                              <m:sSub>
                                <m:sSubPr>
                                  <m:ctrlPr>
                                    <a:rPr lang="en-US" sz="1400" i="1">
                                      <a:solidFill>
                                        <a:srgbClr val="0070C0"/>
                                      </a:solidFill>
                                      <a:latin typeface="Cambria Math" panose="02040503050406030204" pitchFamily="18" charset="0"/>
                                      <a:cs typeface="Arial" panose="020B0604020202020204" pitchFamily="34" charset="0"/>
                                    </a:rPr>
                                  </m:ctrlPr>
                                </m:sSubPr>
                                <m:e>
                                  <m:d>
                                    <m:dPr>
                                      <m:begChr m:val=""/>
                                      <m:endChr m:val="|"/>
                                      <m:ctrlPr>
                                        <a:rPr lang="en-US" sz="1400" i="1">
                                          <a:solidFill>
                                            <a:srgbClr val="0070C0"/>
                                          </a:solidFill>
                                          <a:latin typeface="Cambria Math" panose="02040503050406030204" pitchFamily="18" charset="0"/>
                                          <a:cs typeface="Arial" panose="020B0604020202020204" pitchFamily="34" charset="0"/>
                                        </a:rPr>
                                      </m:ctrlPr>
                                    </m:dPr>
                                    <m:e>
                                      <m:f>
                                        <m:fPr>
                                          <m:ctrlPr>
                                            <a:rPr lang="en-US" sz="1400" i="1">
                                              <a:solidFill>
                                                <a:srgbClr val="0070C0"/>
                                              </a:solidFill>
                                              <a:latin typeface="Cambria Math" panose="02040503050406030204" pitchFamily="18" charset="0"/>
                                              <a:cs typeface="Arial" panose="020B0604020202020204" pitchFamily="34" charset="0"/>
                                            </a:rPr>
                                          </m:ctrlPr>
                                        </m:fPr>
                                        <m:num>
                                          <m:r>
                                            <a:rPr lang="en-US" sz="1400" i="1">
                                              <a:solidFill>
                                                <a:srgbClr val="0070C0"/>
                                              </a:solidFill>
                                              <a:latin typeface="Cambria Math" panose="02040503050406030204" pitchFamily="18" charset="0"/>
                                              <a:cs typeface="Arial" panose="020B0604020202020204" pitchFamily="34" charset="0"/>
                                            </a:rPr>
                                            <m:t>𝜕</m:t>
                                          </m:r>
                                          <m:sSub>
                                            <m:sSubPr>
                                              <m:ctrlPr>
                                                <a:rPr lang="en-US" sz="1400" i="1">
                                                  <a:solidFill>
                                                    <a:srgbClr val="0070C0"/>
                                                  </a:solidFill>
                                                  <a:latin typeface="Cambria Math" panose="02040503050406030204" pitchFamily="18" charset="0"/>
                                                  <a:cs typeface="Arial" panose="020B0604020202020204" pitchFamily="34" charset="0"/>
                                                </a:rPr>
                                              </m:ctrlPr>
                                            </m:sSubPr>
                                            <m:e>
                                              <m:r>
                                                <a:rPr lang="en-US" sz="1400" i="1">
                                                  <a:solidFill>
                                                    <a:srgbClr val="0070C0"/>
                                                  </a:solidFill>
                                                  <a:latin typeface="Cambria Math" panose="02040503050406030204" pitchFamily="18" charset="0"/>
                                                  <a:cs typeface="Arial" panose="020B0604020202020204" pitchFamily="34" charset="0"/>
                                                </a:rPr>
                                                <m:t>𝐿</m:t>
                                              </m:r>
                                            </m:e>
                                            <m:sub>
                                              <m:r>
                                                <a:rPr lang="en-US" sz="1400" i="1">
                                                  <a:solidFill>
                                                    <a:srgbClr val="0070C0"/>
                                                  </a:solidFill>
                                                  <a:latin typeface="Cambria Math" panose="02040503050406030204" pitchFamily="18" charset="0"/>
                                                  <a:cs typeface="Arial" panose="020B0604020202020204" pitchFamily="34" charset="0"/>
                                                </a:rPr>
                                                <m:t>𝑛</m:t>
                                              </m:r>
                                            </m:sub>
                                          </m:sSub>
                                        </m:num>
                                        <m:den>
                                          <m:r>
                                            <a:rPr lang="en-US" sz="1400" i="1">
                                              <a:solidFill>
                                                <a:srgbClr val="0070C0"/>
                                              </a:solidFill>
                                              <a:latin typeface="Cambria Math" panose="02040503050406030204" pitchFamily="18" charset="0"/>
                                              <a:cs typeface="Arial" panose="020B0604020202020204" pitchFamily="34" charset="0"/>
                                            </a:rPr>
                                            <m:t>𝜕</m:t>
                                          </m:r>
                                          <m:r>
                                            <a:rPr lang="en-US" sz="1400" i="1">
                                              <a:solidFill>
                                                <a:srgbClr val="0070C0"/>
                                              </a:solidFill>
                                              <a:latin typeface="Cambria Math" panose="02040503050406030204" pitchFamily="18" charset="0"/>
                                              <a:cs typeface="Arial" panose="020B0604020202020204" pitchFamily="34" charset="0"/>
                                            </a:rPr>
                                            <m:t>𝑟</m:t>
                                          </m:r>
                                        </m:den>
                                      </m:f>
                                    </m:e>
                                  </m:d>
                                </m:e>
                                <m:sub>
                                  <m:r>
                                    <a:rPr lang="en-US" sz="1400" i="1">
                                      <a:solidFill>
                                        <a:srgbClr val="0070C0"/>
                                      </a:solidFill>
                                      <a:latin typeface="Cambria Math" panose="02040503050406030204" pitchFamily="18" charset="0"/>
                                      <a:cs typeface="Arial" panose="020B0604020202020204" pitchFamily="34" charset="0"/>
                                    </a:rPr>
                                    <m:t>𝑟</m:t>
                                  </m:r>
                                  <m:r>
                                    <a:rPr lang="en-US" sz="1400" i="1">
                                      <a:solidFill>
                                        <a:srgbClr val="0070C0"/>
                                      </a:solidFill>
                                      <a:latin typeface="Cambria Math" panose="02040503050406030204" pitchFamily="18" charset="0"/>
                                      <a:cs typeface="Arial" panose="020B0604020202020204" pitchFamily="34" charset="0"/>
                                    </a:rPr>
                                    <m:t>=</m:t>
                                  </m:r>
                                  <m:sSub>
                                    <m:sSubPr>
                                      <m:ctrlPr>
                                        <a:rPr lang="en-US" sz="1400" i="1">
                                          <a:solidFill>
                                            <a:srgbClr val="0070C0"/>
                                          </a:solidFill>
                                          <a:latin typeface="Cambria Math" panose="02040503050406030204" pitchFamily="18" charset="0"/>
                                          <a:cs typeface="Arial" panose="020B0604020202020204" pitchFamily="34" charset="0"/>
                                        </a:rPr>
                                      </m:ctrlPr>
                                    </m:sSubPr>
                                    <m:e>
                                      <m:r>
                                        <a:rPr lang="en-US" sz="1400" i="1">
                                          <a:solidFill>
                                            <a:srgbClr val="0070C0"/>
                                          </a:solidFill>
                                          <a:latin typeface="Cambria Math" panose="02040503050406030204" pitchFamily="18" charset="0"/>
                                          <a:cs typeface="Arial" panose="020B0604020202020204" pitchFamily="34" charset="0"/>
                                        </a:rPr>
                                        <m:t>𝑟</m:t>
                                      </m:r>
                                    </m:e>
                                    <m:sub>
                                      <m:r>
                                        <a:rPr lang="en-US" sz="1400" i="1">
                                          <a:solidFill>
                                            <a:srgbClr val="0070C0"/>
                                          </a:solidFill>
                                          <a:latin typeface="Cambria Math" panose="02040503050406030204" pitchFamily="18" charset="0"/>
                                          <a:cs typeface="Arial" panose="020B0604020202020204" pitchFamily="34" charset="0"/>
                                        </a:rPr>
                                        <m:t>0</m:t>
                                      </m:r>
                                    </m:sub>
                                  </m:sSub>
                                </m:sub>
                              </m:sSub>
                              <m:r>
                                <a:rPr lang="en-US" sz="1400" i="1">
                                  <a:latin typeface="Cambria Math" panose="02040503050406030204" pitchFamily="18" charset="0"/>
                                  <a:cs typeface="Arial" panose="020B0604020202020204" pitchFamily="34" charset="0"/>
                                </a:rPr>
                                <m:t>−</m:t>
                              </m:r>
                              <m:sSub>
                                <m:sSubPr>
                                  <m:ctrlPr>
                                    <a:rPr lang="en-US" sz="1400" i="1">
                                      <a:latin typeface="Cambria Math" panose="02040503050406030204" pitchFamily="18" charset="0"/>
                                      <a:cs typeface="Arial" panose="020B0604020202020204" pitchFamily="34" charset="0"/>
                                    </a:rPr>
                                  </m:ctrlPr>
                                </m:sSubPr>
                                <m:e>
                                  <m:r>
                                    <a:rPr lang="en-US" sz="1400" i="1">
                                      <a:latin typeface="Cambria Math" panose="02040503050406030204" pitchFamily="18" charset="0"/>
                                      <a:cs typeface="Arial" panose="020B0604020202020204" pitchFamily="34" charset="0"/>
                                    </a:rPr>
                                    <m:t>𝑟</m:t>
                                  </m:r>
                                </m:e>
                                <m:sub>
                                  <m:r>
                                    <a:rPr lang="en-US" sz="1400" i="1">
                                      <a:latin typeface="Cambria Math" panose="02040503050406030204" pitchFamily="18" charset="0"/>
                                      <a:cs typeface="Arial" panose="020B0604020202020204" pitchFamily="34" charset="0"/>
                                    </a:rPr>
                                    <m:t>0</m:t>
                                  </m:r>
                                </m:sub>
                              </m:sSub>
                              <m:sSubSup>
                                <m:sSubSupPr>
                                  <m:ctrlPr>
                                    <a:rPr lang="en-US" sz="1400" i="1">
                                      <a:latin typeface="Cambria Math" panose="02040503050406030204" pitchFamily="18" charset="0"/>
                                      <a:cs typeface="Arial" panose="020B0604020202020204" pitchFamily="34" charset="0"/>
                                    </a:rPr>
                                  </m:ctrlPr>
                                </m:sSubSupPr>
                                <m:e>
                                  <m:r>
                                    <a:rPr lang="en-US" sz="1400" i="1">
                                      <a:latin typeface="Cambria Math" panose="02040503050406030204" pitchFamily="18" charset="0"/>
                                      <a:cs typeface="Arial" panose="020B0604020202020204" pitchFamily="34" charset="0"/>
                                    </a:rPr>
                                    <m:t>𝛼</m:t>
                                  </m:r>
                                </m:e>
                                <m:sub>
                                  <m:r>
                                    <a:rPr lang="en-US" sz="1400" i="1">
                                      <a:latin typeface="Cambria Math" panose="02040503050406030204" pitchFamily="18" charset="0"/>
                                      <a:cs typeface="Arial" panose="020B0604020202020204" pitchFamily="34" charset="0"/>
                                    </a:rPr>
                                    <m:t>𝑛𝑚</m:t>
                                  </m:r>
                                </m:sub>
                                <m:sup>
                                  <m:r>
                                    <a:rPr lang="en-US" sz="1400" i="1">
                                      <a:latin typeface="Cambria Math" panose="02040503050406030204" pitchFamily="18" charset="0"/>
                                      <a:cs typeface="Arial" panose="020B0604020202020204" pitchFamily="34" charset="0"/>
                                    </a:rPr>
                                    <m:t>2</m:t>
                                  </m:r>
                                </m:sup>
                              </m:sSubSup>
                              <m:sSub>
                                <m:sSubPr>
                                  <m:ctrlPr>
                                    <a:rPr lang="en-US" sz="1400" i="1">
                                      <a:latin typeface="Cambria Math" panose="02040503050406030204" pitchFamily="18" charset="0"/>
                                      <a:cs typeface="Arial" panose="020B0604020202020204" pitchFamily="34" charset="0"/>
                                    </a:rPr>
                                  </m:ctrlPr>
                                </m:sSubPr>
                                <m:e>
                                  <m:r>
                                    <a:rPr lang="en-US" sz="1400" i="1">
                                      <a:latin typeface="Cambria Math" panose="02040503050406030204" pitchFamily="18" charset="0"/>
                                      <a:cs typeface="Arial" panose="020B0604020202020204" pitchFamily="34" charset="0"/>
                                    </a:rPr>
                                    <m:t>𝐽</m:t>
                                  </m:r>
                                </m:e>
                                <m:sub>
                                  <m:r>
                                    <a:rPr lang="en-US" sz="1400" i="1">
                                      <a:latin typeface="Cambria Math" panose="02040503050406030204" pitchFamily="18" charset="0"/>
                                      <a:cs typeface="Arial" panose="020B0604020202020204" pitchFamily="34" charset="0"/>
                                    </a:rPr>
                                    <m:t>𝑛</m:t>
                                  </m:r>
                                </m:sub>
                              </m:sSub>
                              <m:d>
                                <m:dPr>
                                  <m:ctrlPr>
                                    <a:rPr lang="en-US" sz="1400" i="1">
                                      <a:latin typeface="Cambria Math" panose="02040503050406030204" pitchFamily="18" charset="0"/>
                                      <a:cs typeface="Arial" panose="020B0604020202020204" pitchFamily="34" charset="0"/>
                                    </a:rPr>
                                  </m:ctrlPr>
                                </m:dPr>
                                <m:e>
                                  <m:sSub>
                                    <m:sSubPr>
                                      <m:ctrlPr>
                                        <a:rPr lang="en-US" sz="1400" i="1">
                                          <a:latin typeface="Cambria Math" panose="02040503050406030204" pitchFamily="18" charset="0"/>
                                          <a:cs typeface="Arial" panose="020B0604020202020204" pitchFamily="34" charset="0"/>
                                        </a:rPr>
                                      </m:ctrlPr>
                                    </m:sSubPr>
                                    <m:e>
                                      <m:r>
                                        <a:rPr lang="en-US" sz="1400" i="1">
                                          <a:latin typeface="Cambria Math" panose="02040503050406030204" pitchFamily="18" charset="0"/>
                                          <a:cs typeface="Arial" panose="020B0604020202020204" pitchFamily="34" charset="0"/>
                                        </a:rPr>
                                        <m:t>𝛼</m:t>
                                      </m:r>
                                    </m:e>
                                    <m:sub>
                                      <m:r>
                                        <a:rPr lang="en-US" sz="1400" i="1">
                                          <a:latin typeface="Cambria Math" panose="02040503050406030204" pitchFamily="18" charset="0"/>
                                          <a:cs typeface="Arial" panose="020B0604020202020204" pitchFamily="34" charset="0"/>
                                        </a:rPr>
                                        <m:t>𝑛𝑚</m:t>
                                      </m:r>
                                    </m:sub>
                                  </m:sSub>
                                  <m:sSub>
                                    <m:sSubPr>
                                      <m:ctrlPr>
                                        <a:rPr lang="en-US" sz="1400" i="1">
                                          <a:latin typeface="Cambria Math" panose="02040503050406030204" pitchFamily="18" charset="0"/>
                                          <a:cs typeface="Arial" panose="020B0604020202020204" pitchFamily="34" charset="0"/>
                                        </a:rPr>
                                      </m:ctrlPr>
                                    </m:sSubPr>
                                    <m:e>
                                      <m:r>
                                        <a:rPr lang="en-US" sz="1400" i="1">
                                          <a:latin typeface="Cambria Math" panose="02040503050406030204" pitchFamily="18" charset="0"/>
                                          <a:cs typeface="Arial" panose="020B0604020202020204" pitchFamily="34" charset="0"/>
                                        </a:rPr>
                                        <m:t>𝑟</m:t>
                                      </m:r>
                                    </m:e>
                                    <m:sub>
                                      <m:r>
                                        <a:rPr lang="en-US" sz="1400" i="1">
                                          <a:latin typeface="Cambria Math" panose="02040503050406030204" pitchFamily="18" charset="0"/>
                                          <a:cs typeface="Arial" panose="020B0604020202020204" pitchFamily="34" charset="0"/>
                                        </a:rPr>
                                        <m:t>0</m:t>
                                      </m:r>
                                    </m:sub>
                                  </m:sSub>
                                </m:e>
                              </m:d>
                              <m:sSub>
                                <m:sSubPr>
                                  <m:ctrlPr>
                                    <a:rPr lang="en-US" sz="1400" i="1">
                                      <a:solidFill>
                                        <a:srgbClr val="0070C0"/>
                                      </a:solidFill>
                                      <a:latin typeface="Cambria Math" panose="02040503050406030204" pitchFamily="18" charset="0"/>
                                      <a:cs typeface="Arial" panose="020B0604020202020204" pitchFamily="34" charset="0"/>
                                    </a:rPr>
                                  </m:ctrlPr>
                                </m:sSubPr>
                                <m:e>
                                  <m:d>
                                    <m:dPr>
                                      <m:begChr m:val=""/>
                                      <m:endChr m:val="|"/>
                                      <m:ctrlPr>
                                        <a:rPr lang="en-US" sz="1400" i="1">
                                          <a:solidFill>
                                            <a:srgbClr val="0070C0"/>
                                          </a:solidFill>
                                          <a:latin typeface="Cambria Math" panose="02040503050406030204" pitchFamily="18" charset="0"/>
                                          <a:cs typeface="Arial" panose="020B0604020202020204" pitchFamily="34" charset="0"/>
                                        </a:rPr>
                                      </m:ctrlPr>
                                    </m:dPr>
                                    <m:e>
                                      <m:f>
                                        <m:fPr>
                                          <m:ctrlPr>
                                            <a:rPr lang="en-US" sz="1400" i="1">
                                              <a:solidFill>
                                                <a:srgbClr val="0070C0"/>
                                              </a:solidFill>
                                              <a:latin typeface="Cambria Math" panose="02040503050406030204" pitchFamily="18" charset="0"/>
                                              <a:cs typeface="Arial" panose="020B0604020202020204" pitchFamily="34" charset="0"/>
                                            </a:rPr>
                                          </m:ctrlPr>
                                        </m:fPr>
                                        <m:num>
                                          <m:r>
                                            <a:rPr lang="en-US" sz="1400" i="1">
                                              <a:solidFill>
                                                <a:srgbClr val="0070C0"/>
                                              </a:solidFill>
                                              <a:latin typeface="Cambria Math" panose="02040503050406030204" pitchFamily="18" charset="0"/>
                                              <a:cs typeface="Arial" panose="020B0604020202020204" pitchFamily="34" charset="0"/>
                                            </a:rPr>
                                            <m:t>𝜕</m:t>
                                          </m:r>
                                          <m:sSub>
                                            <m:sSubPr>
                                              <m:ctrlPr>
                                                <a:rPr lang="en-US" sz="1400" i="1">
                                                  <a:solidFill>
                                                    <a:srgbClr val="0070C0"/>
                                                  </a:solidFill>
                                                  <a:latin typeface="Cambria Math" panose="02040503050406030204" pitchFamily="18" charset="0"/>
                                                  <a:cs typeface="Arial" panose="020B0604020202020204" pitchFamily="34" charset="0"/>
                                                </a:rPr>
                                              </m:ctrlPr>
                                            </m:sSubPr>
                                            <m:e>
                                              <m:r>
                                                <a:rPr lang="en-US" sz="1400" i="1">
                                                  <a:solidFill>
                                                    <a:srgbClr val="0070C0"/>
                                                  </a:solidFill>
                                                  <a:latin typeface="Cambria Math" panose="02040503050406030204" pitchFamily="18" charset="0"/>
                                                  <a:cs typeface="Arial" panose="020B0604020202020204" pitchFamily="34" charset="0"/>
                                                </a:rPr>
                                                <m:t>𝑤</m:t>
                                              </m:r>
                                            </m:e>
                                            <m:sub>
                                              <m:r>
                                                <a:rPr lang="en-US" sz="1400" i="1">
                                                  <a:solidFill>
                                                    <a:srgbClr val="0070C0"/>
                                                  </a:solidFill>
                                                  <a:latin typeface="Cambria Math" panose="02040503050406030204" pitchFamily="18" charset="0"/>
                                                  <a:cs typeface="Arial" panose="020B0604020202020204" pitchFamily="34" charset="0"/>
                                                </a:rPr>
                                                <m:t>𝑛</m:t>
                                              </m:r>
                                            </m:sub>
                                          </m:sSub>
                                        </m:num>
                                        <m:den>
                                          <m:r>
                                            <a:rPr lang="en-US" sz="1400" i="1">
                                              <a:solidFill>
                                                <a:srgbClr val="0070C0"/>
                                              </a:solidFill>
                                              <a:latin typeface="Cambria Math" panose="02040503050406030204" pitchFamily="18" charset="0"/>
                                              <a:cs typeface="Arial" panose="020B0604020202020204" pitchFamily="34" charset="0"/>
                                            </a:rPr>
                                            <m:t>𝜕</m:t>
                                          </m:r>
                                          <m:r>
                                            <a:rPr lang="en-US" sz="1400" i="1">
                                              <a:solidFill>
                                                <a:srgbClr val="0070C0"/>
                                              </a:solidFill>
                                              <a:latin typeface="Cambria Math" panose="02040503050406030204" pitchFamily="18" charset="0"/>
                                              <a:cs typeface="Arial" panose="020B0604020202020204" pitchFamily="34" charset="0"/>
                                            </a:rPr>
                                            <m:t>𝑟</m:t>
                                          </m:r>
                                        </m:den>
                                      </m:f>
                                    </m:e>
                                  </m:d>
                                </m:e>
                                <m:sub>
                                  <m:r>
                                    <a:rPr lang="en-US" sz="1400" i="1">
                                      <a:solidFill>
                                        <a:srgbClr val="0070C0"/>
                                      </a:solidFill>
                                      <a:latin typeface="Cambria Math" panose="02040503050406030204" pitchFamily="18" charset="0"/>
                                      <a:cs typeface="Arial" panose="020B0604020202020204" pitchFamily="34" charset="0"/>
                                    </a:rPr>
                                    <m:t>𝑟</m:t>
                                  </m:r>
                                  <m:r>
                                    <a:rPr lang="en-US" sz="1400" i="1">
                                      <a:solidFill>
                                        <a:srgbClr val="0070C0"/>
                                      </a:solidFill>
                                      <a:latin typeface="Cambria Math" panose="02040503050406030204" pitchFamily="18" charset="0"/>
                                      <a:cs typeface="Arial" panose="020B0604020202020204" pitchFamily="34" charset="0"/>
                                    </a:rPr>
                                    <m:t>=</m:t>
                                  </m:r>
                                  <m:sSub>
                                    <m:sSubPr>
                                      <m:ctrlPr>
                                        <a:rPr lang="en-US" sz="1400" i="1">
                                          <a:solidFill>
                                            <a:srgbClr val="0070C0"/>
                                          </a:solidFill>
                                          <a:latin typeface="Cambria Math" panose="02040503050406030204" pitchFamily="18" charset="0"/>
                                          <a:cs typeface="Arial" panose="020B0604020202020204" pitchFamily="34" charset="0"/>
                                        </a:rPr>
                                      </m:ctrlPr>
                                    </m:sSubPr>
                                    <m:e>
                                      <m:r>
                                        <a:rPr lang="en-US" sz="1400" i="1">
                                          <a:solidFill>
                                            <a:srgbClr val="0070C0"/>
                                          </a:solidFill>
                                          <a:latin typeface="Cambria Math" panose="02040503050406030204" pitchFamily="18" charset="0"/>
                                          <a:cs typeface="Arial" panose="020B0604020202020204" pitchFamily="34" charset="0"/>
                                        </a:rPr>
                                        <m:t>𝑟</m:t>
                                      </m:r>
                                    </m:e>
                                    <m:sub>
                                      <m:r>
                                        <a:rPr lang="en-US" sz="1400" i="1">
                                          <a:solidFill>
                                            <a:srgbClr val="0070C0"/>
                                          </a:solidFill>
                                          <a:latin typeface="Cambria Math" panose="02040503050406030204" pitchFamily="18" charset="0"/>
                                          <a:cs typeface="Arial" panose="020B0604020202020204" pitchFamily="34" charset="0"/>
                                        </a:rPr>
                                        <m:t>0</m:t>
                                      </m:r>
                                    </m:sub>
                                  </m:sSub>
                                </m:sub>
                              </m:sSub>
                            </m:e>
                          </m:d>
                        </m:num>
                        <m:den>
                          <m:d>
                            <m:dPr>
                              <m:begChr m:val="["/>
                              <m:endChr m:val="]"/>
                              <m:ctrlPr>
                                <a:rPr lang="en-US" sz="1400" i="1">
                                  <a:latin typeface="Cambria Math" panose="02040503050406030204" pitchFamily="18" charset="0"/>
                                  <a:cs typeface="Arial" panose="020B0604020202020204" pitchFamily="34" charset="0"/>
                                </a:rPr>
                              </m:ctrlPr>
                            </m:dPr>
                            <m:e>
                              <m:f>
                                <m:fPr>
                                  <m:ctrlPr>
                                    <a:rPr lang="en-US" sz="1400" i="1">
                                      <a:latin typeface="Cambria Math" panose="02040503050406030204" pitchFamily="18" charset="0"/>
                                      <a:cs typeface="Arial" panose="020B0604020202020204" pitchFamily="34" charset="0"/>
                                    </a:rPr>
                                  </m:ctrlPr>
                                </m:fPr>
                                <m:num>
                                  <m:r>
                                    <a:rPr lang="en-US" sz="1400" i="1">
                                      <a:latin typeface="Cambria Math" panose="02040503050406030204" pitchFamily="18" charset="0"/>
                                      <a:cs typeface="Arial" panose="020B0604020202020204" pitchFamily="34" charset="0"/>
                                    </a:rPr>
                                    <m:t>𝜌</m:t>
                                  </m:r>
                                  <m:sSup>
                                    <m:sSupPr>
                                      <m:ctrlPr>
                                        <a:rPr lang="en-US" sz="1400" i="1">
                                          <a:latin typeface="Cambria Math" panose="02040503050406030204" pitchFamily="18" charset="0"/>
                                          <a:cs typeface="Arial" panose="020B0604020202020204" pitchFamily="34" charset="0"/>
                                        </a:rPr>
                                      </m:ctrlPr>
                                    </m:sSupPr>
                                    <m:e>
                                      <m:r>
                                        <a:rPr lang="en-US" sz="1400" i="1">
                                          <a:latin typeface="Cambria Math" panose="02040503050406030204" pitchFamily="18" charset="0"/>
                                          <a:cs typeface="Arial" panose="020B0604020202020204" pitchFamily="34" charset="0"/>
                                        </a:rPr>
                                        <m:t>𝜔</m:t>
                                      </m:r>
                                    </m:e>
                                    <m:sup>
                                      <m:r>
                                        <a:rPr lang="en-US" sz="1400" i="1">
                                          <a:latin typeface="Cambria Math" panose="02040503050406030204" pitchFamily="18" charset="0"/>
                                          <a:cs typeface="Arial" panose="020B0604020202020204" pitchFamily="34" charset="0"/>
                                        </a:rPr>
                                        <m:t>2</m:t>
                                      </m:r>
                                    </m:sup>
                                  </m:sSup>
                                </m:num>
                                <m:den>
                                  <m:sSub>
                                    <m:sSubPr>
                                      <m:ctrlPr>
                                        <a:rPr lang="en-US" sz="1400" i="1">
                                          <a:latin typeface="Cambria Math" panose="02040503050406030204" pitchFamily="18" charset="0"/>
                                          <a:cs typeface="Arial" panose="020B0604020202020204" pitchFamily="34" charset="0"/>
                                        </a:rPr>
                                      </m:ctrlPr>
                                    </m:sSubPr>
                                    <m:e>
                                      <m:r>
                                        <a:rPr lang="en-US" sz="1400" i="1">
                                          <a:latin typeface="Cambria Math" panose="02040503050406030204" pitchFamily="18" charset="0"/>
                                          <a:cs typeface="Arial" panose="020B0604020202020204" pitchFamily="34" charset="0"/>
                                        </a:rPr>
                                        <m:t>𝛼</m:t>
                                      </m:r>
                                    </m:e>
                                    <m:sub>
                                      <m:r>
                                        <a:rPr lang="en-US" sz="1400" i="1">
                                          <a:latin typeface="Cambria Math" panose="02040503050406030204" pitchFamily="18" charset="0"/>
                                          <a:cs typeface="Arial" panose="020B0604020202020204" pitchFamily="34" charset="0"/>
                                        </a:rPr>
                                        <m:t>𝑛𝑚</m:t>
                                      </m:r>
                                    </m:sub>
                                  </m:sSub>
                                  <m:func>
                                    <m:funcPr>
                                      <m:ctrlPr>
                                        <a:rPr lang="en-US" sz="1400" i="1">
                                          <a:latin typeface="Cambria Math" panose="02040503050406030204" pitchFamily="18" charset="0"/>
                                          <a:cs typeface="Arial" panose="020B0604020202020204" pitchFamily="34" charset="0"/>
                                        </a:rPr>
                                      </m:ctrlPr>
                                    </m:funcPr>
                                    <m:fName>
                                      <m:r>
                                        <m:rPr>
                                          <m:sty m:val="p"/>
                                        </m:rPr>
                                        <a:rPr lang="en-US" sz="1400">
                                          <a:latin typeface="Cambria Math" panose="02040503050406030204" pitchFamily="18" charset="0"/>
                                          <a:cs typeface="Arial" panose="020B0604020202020204" pitchFamily="34" charset="0"/>
                                        </a:rPr>
                                        <m:t>tanh</m:t>
                                      </m:r>
                                    </m:fName>
                                    <m:e>
                                      <m:sSub>
                                        <m:sSubPr>
                                          <m:ctrlPr>
                                            <a:rPr lang="en-US" sz="1400" i="1">
                                              <a:latin typeface="Cambria Math" panose="02040503050406030204" pitchFamily="18" charset="0"/>
                                              <a:cs typeface="Arial" panose="020B0604020202020204" pitchFamily="34" charset="0"/>
                                            </a:rPr>
                                          </m:ctrlPr>
                                        </m:sSubPr>
                                        <m:e>
                                          <m:r>
                                            <a:rPr lang="en-US" sz="1400" i="1">
                                              <a:latin typeface="Cambria Math" panose="02040503050406030204" pitchFamily="18" charset="0"/>
                                              <a:cs typeface="Arial" panose="020B0604020202020204" pitchFamily="34" charset="0"/>
                                            </a:rPr>
                                            <m:t>𝛼</m:t>
                                          </m:r>
                                        </m:e>
                                        <m:sub>
                                          <m:r>
                                            <a:rPr lang="en-US" sz="1400" i="1">
                                              <a:latin typeface="Cambria Math" panose="02040503050406030204" pitchFamily="18" charset="0"/>
                                              <a:cs typeface="Arial" panose="020B0604020202020204" pitchFamily="34" charset="0"/>
                                            </a:rPr>
                                            <m:t>𝑛𝑚</m:t>
                                          </m:r>
                                        </m:sub>
                                      </m:sSub>
                                      <m:r>
                                        <a:rPr lang="en-US" sz="1400" i="1">
                                          <a:latin typeface="Cambria Math" panose="02040503050406030204" pitchFamily="18" charset="0"/>
                                          <a:cs typeface="Arial" panose="020B0604020202020204" pitchFamily="34" charset="0"/>
                                        </a:rPr>
                                        <m:t>𝐻</m:t>
                                      </m:r>
                                    </m:e>
                                  </m:func>
                                </m:den>
                              </m:f>
                              <m:r>
                                <a:rPr lang="en-US" sz="1400" i="1">
                                  <a:latin typeface="Cambria Math" panose="02040503050406030204" pitchFamily="18" charset="0"/>
                                  <a:cs typeface="Arial" panose="020B0604020202020204" pitchFamily="34" charset="0"/>
                                </a:rPr>
                                <m:t>−</m:t>
                              </m:r>
                              <m:d>
                                <m:dPr>
                                  <m:ctrlPr>
                                    <a:rPr lang="en-US" sz="1400" i="1">
                                      <a:latin typeface="Cambria Math" panose="02040503050406030204" pitchFamily="18" charset="0"/>
                                      <a:cs typeface="Arial" panose="020B0604020202020204" pitchFamily="34" charset="0"/>
                                    </a:rPr>
                                  </m:ctrlPr>
                                </m:dPr>
                                <m:e>
                                  <m:r>
                                    <a:rPr lang="en-US" sz="1400" i="1">
                                      <a:latin typeface="Cambria Math" panose="02040503050406030204" pitchFamily="18" charset="0"/>
                                      <a:cs typeface="Arial" panose="020B0604020202020204" pitchFamily="34" charset="0"/>
                                    </a:rPr>
                                    <m:t>𝐿</m:t>
                                  </m:r>
                                  <m:sSubSup>
                                    <m:sSubSupPr>
                                      <m:ctrlPr>
                                        <a:rPr lang="en-US" sz="1400" i="1">
                                          <a:latin typeface="Cambria Math" panose="02040503050406030204" pitchFamily="18" charset="0"/>
                                          <a:cs typeface="Arial" panose="020B0604020202020204" pitchFamily="34" charset="0"/>
                                        </a:rPr>
                                      </m:ctrlPr>
                                    </m:sSubSupPr>
                                    <m:e>
                                      <m:r>
                                        <a:rPr lang="en-US" sz="1400" i="1">
                                          <a:latin typeface="Cambria Math" panose="02040503050406030204" pitchFamily="18" charset="0"/>
                                          <a:cs typeface="Arial" panose="020B0604020202020204" pitchFamily="34" charset="0"/>
                                        </a:rPr>
                                        <m:t>𝛼</m:t>
                                      </m:r>
                                    </m:e>
                                    <m:sub>
                                      <m:r>
                                        <a:rPr lang="en-US" sz="1400" i="1">
                                          <a:latin typeface="Cambria Math" panose="02040503050406030204" pitchFamily="18" charset="0"/>
                                          <a:cs typeface="Arial" panose="020B0604020202020204" pitchFamily="34" charset="0"/>
                                        </a:rPr>
                                        <m:t>𝑛𝑚</m:t>
                                      </m:r>
                                    </m:sub>
                                    <m:sup>
                                      <m:r>
                                        <a:rPr lang="en-US" sz="1400" i="1">
                                          <a:latin typeface="Cambria Math" panose="02040503050406030204" pitchFamily="18" charset="0"/>
                                          <a:cs typeface="Arial" panose="020B0604020202020204" pitchFamily="34" charset="0"/>
                                        </a:rPr>
                                        <m:t>4</m:t>
                                      </m:r>
                                    </m:sup>
                                  </m:sSubSup>
                                  <m:r>
                                    <a:rPr lang="en-US" sz="1400" i="1">
                                      <a:latin typeface="Cambria Math" panose="02040503050406030204" pitchFamily="18" charset="0"/>
                                      <a:cs typeface="Arial" panose="020B0604020202020204" pitchFamily="34" charset="0"/>
                                    </a:rPr>
                                    <m:t>+</m:t>
                                  </m:r>
                                  <m:r>
                                    <a:rPr lang="en-US" sz="1400" i="1">
                                      <a:latin typeface="Cambria Math" panose="02040503050406030204" pitchFamily="18" charset="0"/>
                                      <a:cs typeface="Arial" panose="020B0604020202020204" pitchFamily="34" charset="0"/>
                                    </a:rPr>
                                    <m:t>𝜌</m:t>
                                  </m:r>
                                  <m:r>
                                    <a:rPr lang="en-US" sz="1400" i="1">
                                      <a:latin typeface="Cambria Math" panose="02040503050406030204" pitchFamily="18" charset="0"/>
                                      <a:cs typeface="Arial" panose="020B0604020202020204" pitchFamily="34" charset="0"/>
                                    </a:rPr>
                                    <m:t>𝑔</m:t>
                                  </m:r>
                                  <m:r>
                                    <a:rPr lang="en-US" sz="1400" i="1">
                                      <a:latin typeface="Cambria Math" panose="02040503050406030204" pitchFamily="18" charset="0"/>
                                      <a:cs typeface="Arial" panose="020B0604020202020204" pitchFamily="34" charset="0"/>
                                    </a:rPr>
                                    <m:t>−</m:t>
                                  </m:r>
                                  <m:sSub>
                                    <m:sSubPr>
                                      <m:ctrlPr>
                                        <a:rPr lang="en-US" sz="1400" i="1">
                                          <a:latin typeface="Cambria Math" panose="02040503050406030204" pitchFamily="18" charset="0"/>
                                          <a:cs typeface="Arial" panose="020B0604020202020204" pitchFamily="34" charset="0"/>
                                        </a:rPr>
                                      </m:ctrlPr>
                                    </m:sSubPr>
                                    <m:e>
                                      <m:r>
                                        <a:rPr lang="en-US" sz="1400" i="1">
                                          <a:latin typeface="Cambria Math" panose="02040503050406030204" pitchFamily="18" charset="0"/>
                                          <a:cs typeface="Arial" panose="020B0604020202020204" pitchFamily="34" charset="0"/>
                                        </a:rPr>
                                        <m:t>𝜌</m:t>
                                      </m:r>
                                    </m:e>
                                    <m:sub>
                                      <m:r>
                                        <a:rPr lang="en-US" sz="1400" i="1">
                                          <a:latin typeface="Cambria Math" panose="02040503050406030204" pitchFamily="18" charset="0"/>
                                          <a:cs typeface="Arial" panose="020B0604020202020204" pitchFamily="34" charset="0"/>
                                        </a:rPr>
                                        <m:t>𝑒</m:t>
                                      </m:r>
                                    </m:sub>
                                  </m:sSub>
                                  <m:r>
                                    <a:rPr lang="en-US" sz="1400" i="1">
                                      <a:latin typeface="Cambria Math" panose="02040503050406030204" pitchFamily="18" charset="0"/>
                                      <a:cs typeface="Arial" panose="020B0604020202020204" pitchFamily="34" charset="0"/>
                                    </a:rPr>
                                    <m:t>h</m:t>
                                  </m:r>
                                  <m:sSup>
                                    <m:sSupPr>
                                      <m:ctrlPr>
                                        <a:rPr lang="en-US" sz="1400" i="1">
                                          <a:latin typeface="Cambria Math" panose="02040503050406030204" pitchFamily="18" charset="0"/>
                                          <a:cs typeface="Arial" panose="020B0604020202020204" pitchFamily="34" charset="0"/>
                                        </a:rPr>
                                      </m:ctrlPr>
                                    </m:sSupPr>
                                    <m:e>
                                      <m:r>
                                        <a:rPr lang="en-US" sz="1400" i="1">
                                          <a:latin typeface="Cambria Math" panose="02040503050406030204" pitchFamily="18" charset="0"/>
                                          <a:cs typeface="Arial" panose="020B0604020202020204" pitchFamily="34" charset="0"/>
                                        </a:rPr>
                                        <m:t>𝜔</m:t>
                                      </m:r>
                                    </m:e>
                                    <m:sup>
                                      <m:r>
                                        <a:rPr lang="en-US" sz="1400" i="1">
                                          <a:latin typeface="Cambria Math" panose="02040503050406030204" pitchFamily="18" charset="0"/>
                                          <a:cs typeface="Arial" panose="020B0604020202020204" pitchFamily="34" charset="0"/>
                                        </a:rPr>
                                        <m:t>2</m:t>
                                      </m:r>
                                    </m:sup>
                                  </m:sSup>
                                </m:e>
                              </m:d>
                            </m:e>
                          </m:d>
                          <m:sSub>
                            <m:sSubPr>
                              <m:ctrlPr>
                                <a:rPr lang="en-US" sz="1400" i="1">
                                  <a:latin typeface="Cambria Math" panose="02040503050406030204" pitchFamily="18" charset="0"/>
                                  <a:cs typeface="Arial" panose="020B0604020202020204" pitchFamily="34" charset="0"/>
                                </a:rPr>
                              </m:ctrlPr>
                            </m:sSubPr>
                            <m:e>
                              <m:r>
                                <m:rPr>
                                  <m:sty m:val="p"/>
                                </m:rPr>
                                <a:rPr lang="en-US" sz="1400">
                                  <a:latin typeface="Cambria Math" panose="02040503050406030204" pitchFamily="18" charset="0"/>
                                  <a:cs typeface="Arial" panose="020B0604020202020204" pitchFamily="34" charset="0"/>
                                </a:rPr>
                                <m:t>Ω</m:t>
                              </m:r>
                            </m:e>
                            <m:sub>
                              <m:r>
                                <a:rPr lang="en-US" sz="1400" i="1">
                                  <a:latin typeface="Cambria Math" panose="02040503050406030204" pitchFamily="18" charset="0"/>
                                  <a:cs typeface="Arial" panose="020B0604020202020204" pitchFamily="34" charset="0"/>
                                </a:rPr>
                                <m:t>𝑛𝑚</m:t>
                              </m:r>
                            </m:sub>
                          </m:sSub>
                        </m:den>
                      </m:f>
                      <m:r>
                        <a:rPr lang="en-US" sz="1400" i="1">
                          <a:latin typeface="Cambria Math" panose="02040503050406030204" pitchFamily="18" charset="0"/>
                          <a:cs typeface="Arial" panose="020B0604020202020204" pitchFamily="34" charset="0"/>
                        </a:rPr>
                        <m:t> </m:t>
                      </m:r>
                      <m:r>
                        <a:rPr lang="en-GB" sz="1400" b="0" i="1" smtClean="0">
                          <a:latin typeface="Cambria Math" panose="02040503050406030204" pitchFamily="18" charset="0"/>
                          <a:cs typeface="Arial" panose="020B0604020202020204" pitchFamily="34" charset="0"/>
                        </a:rPr>
                        <m:t>.</m:t>
                      </m:r>
                    </m:oMath>
                  </m:oMathPara>
                </a14:m>
                <a:endParaRPr lang="en-US" sz="1400" dirty="0">
                  <a:latin typeface="Arial" panose="020B0604020202020204" pitchFamily="34" charset="0"/>
                  <a:cs typeface="Arial" panose="020B0604020202020204" pitchFamily="34" charset="0"/>
                </a:endParaRPr>
              </a:p>
              <a:p>
                <a:pPr algn="just"/>
                <a:endParaRPr lang="en-US" sz="1400" dirty="0">
                  <a:latin typeface="Arial" panose="020B0604020202020204" pitchFamily="34" charset="0"/>
                  <a:cs typeface="Arial" panose="020B0604020202020204" pitchFamily="34" charset="0"/>
                </a:endParaRPr>
              </a:p>
              <a:p>
                <a:pPr algn="just"/>
                <a:r>
                  <a:rPr lang="en-US" sz="1400" dirty="0">
                    <a:latin typeface="Arial" panose="020B0604020202020204" pitchFamily="34" charset="0"/>
                    <a:cs typeface="Arial" panose="020B0604020202020204" pitchFamily="34" charset="0"/>
                  </a:rPr>
                  <a:t>By further imposing the edge conditions at </a:t>
                </a:r>
                <a14:m>
                  <m:oMath xmlns:m="http://schemas.openxmlformats.org/officeDocument/2006/math">
                    <m:r>
                      <a:rPr lang="en-GB" sz="1400" b="0" i="1" smtClean="0">
                        <a:latin typeface="Cambria Math" panose="02040503050406030204" pitchFamily="18" charset="0"/>
                        <a:cs typeface="Arial" panose="020B0604020202020204" pitchFamily="34" charset="0"/>
                      </a:rPr>
                      <m:t>𝑟</m:t>
                    </m:r>
                    <m:r>
                      <a:rPr lang="en-GB" sz="1400" b="0" i="1" smtClean="0">
                        <a:latin typeface="Cambria Math" panose="02040503050406030204" pitchFamily="18" charset="0"/>
                        <a:cs typeface="Arial" panose="020B0604020202020204" pitchFamily="34" charset="0"/>
                      </a:rPr>
                      <m:t>=</m:t>
                    </m:r>
                    <m:sSub>
                      <m:sSubPr>
                        <m:ctrlPr>
                          <a:rPr lang="en-GB" sz="1400" b="0" i="1" smtClean="0">
                            <a:latin typeface="Cambria Math" panose="02040503050406030204" pitchFamily="18" charset="0"/>
                            <a:cs typeface="Arial" panose="020B0604020202020204" pitchFamily="34" charset="0"/>
                          </a:rPr>
                        </m:ctrlPr>
                      </m:sSubPr>
                      <m:e>
                        <m:r>
                          <a:rPr lang="en-GB" sz="1400" b="0" i="1" smtClean="0">
                            <a:latin typeface="Cambria Math" panose="02040503050406030204" pitchFamily="18" charset="0"/>
                            <a:cs typeface="Arial" panose="020B0604020202020204" pitchFamily="34" charset="0"/>
                          </a:rPr>
                          <m:t>𝑟</m:t>
                        </m:r>
                      </m:e>
                      <m:sub>
                        <m:r>
                          <a:rPr lang="en-GB" sz="1400" b="0" i="1" smtClean="0">
                            <a:latin typeface="Cambria Math" panose="02040503050406030204" pitchFamily="18" charset="0"/>
                            <a:cs typeface="Arial" panose="020B0604020202020204" pitchFamily="34" charset="0"/>
                          </a:rPr>
                          <m:t>0</m:t>
                        </m:r>
                      </m:sub>
                    </m:sSub>
                  </m:oMath>
                </a14:m>
                <a:r>
                  <a:rPr lang="en-US" sz="1400" dirty="0">
                    <a:latin typeface="Arial" panose="020B0604020202020204" pitchFamily="34" charset="0"/>
                    <a:cs typeface="Arial" panose="020B0604020202020204" pitchFamily="34" charset="0"/>
                  </a:rPr>
                  <a:t>, we have</a:t>
                </a:r>
              </a:p>
              <a:p>
                <a:pPr algn="just"/>
                <a:endParaRPr lang="en-US" sz="1400" dirty="0">
                  <a:latin typeface="Arial" panose="020B0604020202020204" pitchFamily="34" charset="0"/>
                  <a:cs typeface="Arial" panose="020B0604020202020204" pitchFamily="34" charset="0"/>
                </a:endParaRPr>
              </a:p>
              <a:p>
                <a:pPr algn="just"/>
                <a14:m>
                  <m:oMathPara xmlns:m="http://schemas.openxmlformats.org/officeDocument/2006/math">
                    <m:oMathParaPr>
                      <m:jc m:val="center"/>
                    </m:oMathParaPr>
                    <m:oMath xmlns:m="http://schemas.openxmlformats.org/officeDocument/2006/math">
                      <m:d>
                        <m:dPr>
                          <m:begChr m:val="["/>
                          <m:endChr m:val="]"/>
                          <m:ctrlPr>
                            <a:rPr lang="en-GB" sz="1400" b="0" i="1" smtClean="0">
                              <a:solidFill>
                                <a:srgbClr val="00B050"/>
                              </a:solidFill>
                              <a:latin typeface="Cambria Math" panose="02040503050406030204" pitchFamily="18" charset="0"/>
                              <a:cs typeface="Arial" panose="020B0604020202020204" pitchFamily="34" charset="0"/>
                            </a:rPr>
                          </m:ctrlPr>
                        </m:dPr>
                        <m:e>
                          <m:m>
                            <m:mPr>
                              <m:mcs>
                                <m:mc>
                                  <m:mcPr>
                                    <m:count m:val="2"/>
                                    <m:mcJc m:val="center"/>
                                  </m:mcPr>
                                </m:mc>
                              </m:mcs>
                              <m:ctrlPr>
                                <a:rPr lang="en-GB" sz="1400" b="0" i="1" smtClean="0">
                                  <a:solidFill>
                                    <a:srgbClr val="00B050"/>
                                  </a:solidFill>
                                  <a:latin typeface="Cambria Math" panose="02040503050406030204" pitchFamily="18" charset="0"/>
                                  <a:cs typeface="Arial" panose="020B0604020202020204" pitchFamily="34" charset="0"/>
                                </a:rPr>
                              </m:ctrlPr>
                            </m:mPr>
                            <m:mr>
                              <m:e>
                                <m:sSub>
                                  <m:sSubPr>
                                    <m:ctrlPr>
                                      <a:rPr lang="en-GB" sz="1400" b="0" i="1" smtClean="0">
                                        <a:solidFill>
                                          <a:srgbClr val="00B050"/>
                                        </a:solidFill>
                                        <a:latin typeface="Cambria Math" panose="02040503050406030204" pitchFamily="18" charset="0"/>
                                        <a:cs typeface="Arial" panose="020B0604020202020204" pitchFamily="34" charset="0"/>
                                      </a:rPr>
                                    </m:ctrlPr>
                                  </m:sSubPr>
                                  <m:e>
                                    <m:r>
                                      <m:rPr>
                                        <m:brk m:alnAt="7"/>
                                      </m:rPr>
                                      <a:rPr lang="en-GB" sz="1400" b="0" i="1" smtClean="0">
                                        <a:solidFill>
                                          <a:srgbClr val="00B050"/>
                                        </a:solidFill>
                                        <a:latin typeface="Cambria Math" panose="02040503050406030204" pitchFamily="18" charset="0"/>
                                        <a:cs typeface="Arial" panose="020B0604020202020204" pitchFamily="34" charset="0"/>
                                      </a:rPr>
                                      <m:t>𝐴</m:t>
                                    </m:r>
                                  </m:e>
                                  <m:sub>
                                    <m:r>
                                      <m:rPr>
                                        <m:brk m:alnAt="7"/>
                                      </m:rPr>
                                      <a:rPr lang="en-GB" sz="1400" b="0" i="1" smtClean="0">
                                        <a:solidFill>
                                          <a:srgbClr val="00B050"/>
                                        </a:solidFill>
                                        <a:latin typeface="Cambria Math" panose="02040503050406030204" pitchFamily="18" charset="0"/>
                                        <a:cs typeface="Arial" panose="020B0604020202020204" pitchFamily="34" charset="0"/>
                                      </a:rPr>
                                      <m:t>1</m:t>
                                    </m:r>
                                    <m:r>
                                      <a:rPr lang="en-GB" sz="1400" b="0" i="1" smtClean="0">
                                        <a:solidFill>
                                          <a:srgbClr val="00B050"/>
                                        </a:solidFill>
                                        <a:latin typeface="Cambria Math" panose="02040503050406030204" pitchFamily="18" charset="0"/>
                                        <a:cs typeface="Arial" panose="020B0604020202020204" pitchFamily="34" charset="0"/>
                                      </a:rPr>
                                      <m:t>1</m:t>
                                    </m:r>
                                  </m:sub>
                                </m:sSub>
                              </m:e>
                              <m:e>
                                <m:sSub>
                                  <m:sSubPr>
                                    <m:ctrlPr>
                                      <a:rPr lang="en-GB" sz="1400" b="0" i="1" smtClean="0">
                                        <a:solidFill>
                                          <a:srgbClr val="00B050"/>
                                        </a:solidFill>
                                        <a:latin typeface="Cambria Math" panose="02040503050406030204" pitchFamily="18" charset="0"/>
                                        <a:cs typeface="Arial" panose="020B0604020202020204" pitchFamily="34" charset="0"/>
                                      </a:rPr>
                                    </m:ctrlPr>
                                  </m:sSubPr>
                                  <m:e>
                                    <m:r>
                                      <a:rPr lang="en-GB" sz="1400" b="0" i="1" smtClean="0">
                                        <a:solidFill>
                                          <a:srgbClr val="00B050"/>
                                        </a:solidFill>
                                        <a:latin typeface="Cambria Math" panose="02040503050406030204" pitchFamily="18" charset="0"/>
                                        <a:cs typeface="Arial" panose="020B0604020202020204" pitchFamily="34" charset="0"/>
                                      </a:rPr>
                                      <m:t>𝐴</m:t>
                                    </m:r>
                                  </m:e>
                                  <m:sub>
                                    <m:r>
                                      <a:rPr lang="en-GB" sz="1400" b="0" i="1" smtClean="0">
                                        <a:solidFill>
                                          <a:srgbClr val="00B050"/>
                                        </a:solidFill>
                                        <a:latin typeface="Cambria Math" panose="02040503050406030204" pitchFamily="18" charset="0"/>
                                        <a:cs typeface="Arial" panose="020B0604020202020204" pitchFamily="34" charset="0"/>
                                      </a:rPr>
                                      <m:t>12</m:t>
                                    </m:r>
                                  </m:sub>
                                </m:sSub>
                              </m:e>
                            </m:mr>
                            <m:mr>
                              <m:e>
                                <m:sSub>
                                  <m:sSubPr>
                                    <m:ctrlPr>
                                      <a:rPr lang="en-GB" sz="1400" b="0" i="1" smtClean="0">
                                        <a:solidFill>
                                          <a:srgbClr val="00B050"/>
                                        </a:solidFill>
                                        <a:latin typeface="Cambria Math" panose="02040503050406030204" pitchFamily="18" charset="0"/>
                                        <a:cs typeface="Arial" panose="020B0604020202020204" pitchFamily="34" charset="0"/>
                                      </a:rPr>
                                    </m:ctrlPr>
                                  </m:sSubPr>
                                  <m:e>
                                    <m:r>
                                      <a:rPr lang="en-GB" sz="1400" b="0" i="1" smtClean="0">
                                        <a:solidFill>
                                          <a:srgbClr val="00B050"/>
                                        </a:solidFill>
                                        <a:latin typeface="Cambria Math" panose="02040503050406030204" pitchFamily="18" charset="0"/>
                                        <a:cs typeface="Arial" panose="020B0604020202020204" pitchFamily="34" charset="0"/>
                                      </a:rPr>
                                      <m:t>𝐴</m:t>
                                    </m:r>
                                  </m:e>
                                  <m:sub>
                                    <m:r>
                                      <a:rPr lang="en-GB" sz="1400" b="0" i="1" smtClean="0">
                                        <a:solidFill>
                                          <a:srgbClr val="00B050"/>
                                        </a:solidFill>
                                        <a:latin typeface="Cambria Math" panose="02040503050406030204" pitchFamily="18" charset="0"/>
                                        <a:cs typeface="Arial" panose="020B0604020202020204" pitchFamily="34" charset="0"/>
                                      </a:rPr>
                                      <m:t>21</m:t>
                                    </m:r>
                                  </m:sub>
                                </m:sSub>
                              </m:e>
                              <m:e>
                                <m:sSub>
                                  <m:sSubPr>
                                    <m:ctrlPr>
                                      <a:rPr lang="en-GB" sz="1400" b="0" i="1" smtClean="0">
                                        <a:solidFill>
                                          <a:srgbClr val="00B050"/>
                                        </a:solidFill>
                                        <a:latin typeface="Cambria Math" panose="02040503050406030204" pitchFamily="18" charset="0"/>
                                        <a:cs typeface="Arial" panose="020B0604020202020204" pitchFamily="34" charset="0"/>
                                      </a:rPr>
                                    </m:ctrlPr>
                                  </m:sSubPr>
                                  <m:e>
                                    <m:r>
                                      <a:rPr lang="en-GB" sz="1400" b="0" i="1" smtClean="0">
                                        <a:solidFill>
                                          <a:srgbClr val="00B050"/>
                                        </a:solidFill>
                                        <a:latin typeface="Cambria Math" panose="02040503050406030204" pitchFamily="18" charset="0"/>
                                        <a:cs typeface="Arial" panose="020B0604020202020204" pitchFamily="34" charset="0"/>
                                      </a:rPr>
                                      <m:t>𝐴</m:t>
                                    </m:r>
                                  </m:e>
                                  <m:sub>
                                    <m:r>
                                      <a:rPr lang="en-GB" sz="1400" b="0" i="1" smtClean="0">
                                        <a:solidFill>
                                          <a:srgbClr val="00B050"/>
                                        </a:solidFill>
                                        <a:latin typeface="Cambria Math" panose="02040503050406030204" pitchFamily="18" charset="0"/>
                                        <a:cs typeface="Arial" panose="020B0604020202020204" pitchFamily="34" charset="0"/>
                                      </a:rPr>
                                      <m:t>22</m:t>
                                    </m:r>
                                  </m:sub>
                                </m:sSub>
                              </m:e>
                            </m:mr>
                          </m:m>
                        </m:e>
                      </m:d>
                      <m:r>
                        <a:rPr lang="en-GB" sz="1400" b="0" i="1" smtClean="0">
                          <a:latin typeface="Cambria Math" panose="02040503050406030204" pitchFamily="18" charset="0"/>
                          <a:cs typeface="Arial" panose="020B0604020202020204" pitchFamily="34" charset="0"/>
                        </a:rPr>
                        <m:t>⋅</m:t>
                      </m:r>
                      <m:d>
                        <m:dPr>
                          <m:begChr m:val="{"/>
                          <m:endChr m:val="}"/>
                          <m:ctrlPr>
                            <a:rPr lang="en-GB" sz="1400" b="0" i="1" smtClean="0">
                              <a:latin typeface="Cambria Math" panose="02040503050406030204" pitchFamily="18" charset="0"/>
                              <a:cs typeface="Arial" panose="020B0604020202020204" pitchFamily="34" charset="0"/>
                            </a:rPr>
                          </m:ctrlPr>
                        </m:dPr>
                        <m:e>
                          <m:eqArr>
                            <m:eqArrPr>
                              <m:ctrlPr>
                                <a:rPr lang="en-GB" sz="1400" b="0" i="1" smtClean="0">
                                  <a:latin typeface="Cambria Math" panose="02040503050406030204" pitchFamily="18" charset="0"/>
                                  <a:cs typeface="Arial" panose="020B0604020202020204" pitchFamily="34" charset="0"/>
                                </a:rPr>
                              </m:ctrlPr>
                            </m:eqArrPr>
                            <m:e>
                              <m:sSub>
                                <m:sSubPr>
                                  <m:ctrlPr>
                                    <a:rPr lang="en-US" sz="1400" i="1">
                                      <a:solidFill>
                                        <a:srgbClr val="0070C0"/>
                                      </a:solidFill>
                                      <a:latin typeface="Cambria Math" panose="02040503050406030204" pitchFamily="18" charset="0"/>
                                      <a:cs typeface="Arial" panose="020B0604020202020204" pitchFamily="34" charset="0"/>
                                    </a:rPr>
                                  </m:ctrlPr>
                                </m:sSubPr>
                                <m:e>
                                  <m:d>
                                    <m:dPr>
                                      <m:begChr m:val=""/>
                                      <m:endChr m:val="|"/>
                                      <m:ctrlPr>
                                        <a:rPr lang="en-US" sz="1400" i="1">
                                          <a:solidFill>
                                            <a:srgbClr val="0070C0"/>
                                          </a:solidFill>
                                          <a:latin typeface="Cambria Math" panose="02040503050406030204" pitchFamily="18" charset="0"/>
                                          <a:cs typeface="Arial" panose="020B0604020202020204" pitchFamily="34" charset="0"/>
                                        </a:rPr>
                                      </m:ctrlPr>
                                    </m:dPr>
                                    <m:e>
                                      <m:f>
                                        <m:fPr>
                                          <m:ctrlPr>
                                            <a:rPr lang="en-US" sz="1400" i="1">
                                              <a:solidFill>
                                                <a:srgbClr val="0070C0"/>
                                              </a:solidFill>
                                              <a:latin typeface="Cambria Math" panose="02040503050406030204" pitchFamily="18" charset="0"/>
                                              <a:cs typeface="Arial" panose="020B0604020202020204" pitchFamily="34" charset="0"/>
                                            </a:rPr>
                                          </m:ctrlPr>
                                        </m:fPr>
                                        <m:num>
                                          <m:r>
                                            <a:rPr lang="en-US" sz="1400" i="1">
                                              <a:solidFill>
                                                <a:srgbClr val="0070C0"/>
                                              </a:solidFill>
                                              <a:latin typeface="Cambria Math" panose="02040503050406030204" pitchFamily="18" charset="0"/>
                                              <a:cs typeface="Arial" panose="020B0604020202020204" pitchFamily="34" charset="0"/>
                                            </a:rPr>
                                            <m:t>𝜕</m:t>
                                          </m:r>
                                          <m:sSub>
                                            <m:sSubPr>
                                              <m:ctrlPr>
                                                <a:rPr lang="en-US" sz="1400" i="1">
                                                  <a:solidFill>
                                                    <a:srgbClr val="0070C0"/>
                                                  </a:solidFill>
                                                  <a:latin typeface="Cambria Math" panose="02040503050406030204" pitchFamily="18" charset="0"/>
                                                  <a:cs typeface="Arial" panose="020B0604020202020204" pitchFamily="34" charset="0"/>
                                                </a:rPr>
                                              </m:ctrlPr>
                                            </m:sSubPr>
                                            <m:e>
                                              <m:r>
                                                <a:rPr lang="en-US" sz="1400" i="1">
                                                  <a:solidFill>
                                                    <a:srgbClr val="0070C0"/>
                                                  </a:solidFill>
                                                  <a:latin typeface="Cambria Math" panose="02040503050406030204" pitchFamily="18" charset="0"/>
                                                  <a:cs typeface="Arial" panose="020B0604020202020204" pitchFamily="34" charset="0"/>
                                                </a:rPr>
                                                <m:t>𝑤</m:t>
                                              </m:r>
                                            </m:e>
                                            <m:sub>
                                              <m:r>
                                                <a:rPr lang="en-US" sz="1400" i="1">
                                                  <a:solidFill>
                                                    <a:srgbClr val="0070C0"/>
                                                  </a:solidFill>
                                                  <a:latin typeface="Cambria Math" panose="02040503050406030204" pitchFamily="18" charset="0"/>
                                                  <a:cs typeface="Arial" panose="020B0604020202020204" pitchFamily="34" charset="0"/>
                                                </a:rPr>
                                                <m:t>𝑛</m:t>
                                              </m:r>
                                            </m:sub>
                                          </m:sSub>
                                        </m:num>
                                        <m:den>
                                          <m:r>
                                            <a:rPr lang="en-US" sz="1400" i="1">
                                              <a:solidFill>
                                                <a:srgbClr val="0070C0"/>
                                              </a:solidFill>
                                              <a:latin typeface="Cambria Math" panose="02040503050406030204" pitchFamily="18" charset="0"/>
                                              <a:cs typeface="Arial" panose="020B0604020202020204" pitchFamily="34" charset="0"/>
                                            </a:rPr>
                                            <m:t>𝜕</m:t>
                                          </m:r>
                                          <m:r>
                                            <a:rPr lang="en-US" sz="1400" i="1">
                                              <a:solidFill>
                                                <a:srgbClr val="0070C0"/>
                                              </a:solidFill>
                                              <a:latin typeface="Cambria Math" panose="02040503050406030204" pitchFamily="18" charset="0"/>
                                              <a:cs typeface="Arial" panose="020B0604020202020204" pitchFamily="34" charset="0"/>
                                            </a:rPr>
                                            <m:t>𝑟</m:t>
                                          </m:r>
                                        </m:den>
                                      </m:f>
                                    </m:e>
                                  </m:d>
                                </m:e>
                                <m:sub>
                                  <m:r>
                                    <a:rPr lang="en-US" sz="1400" i="1">
                                      <a:solidFill>
                                        <a:srgbClr val="0070C0"/>
                                      </a:solidFill>
                                      <a:latin typeface="Cambria Math" panose="02040503050406030204" pitchFamily="18" charset="0"/>
                                      <a:cs typeface="Arial" panose="020B0604020202020204" pitchFamily="34" charset="0"/>
                                    </a:rPr>
                                    <m:t>𝑟</m:t>
                                  </m:r>
                                  <m:r>
                                    <a:rPr lang="en-US" sz="1400" i="1">
                                      <a:solidFill>
                                        <a:srgbClr val="0070C0"/>
                                      </a:solidFill>
                                      <a:latin typeface="Cambria Math" panose="02040503050406030204" pitchFamily="18" charset="0"/>
                                      <a:cs typeface="Arial" panose="020B0604020202020204" pitchFamily="34" charset="0"/>
                                    </a:rPr>
                                    <m:t>=</m:t>
                                  </m:r>
                                  <m:sSub>
                                    <m:sSubPr>
                                      <m:ctrlPr>
                                        <a:rPr lang="en-US" sz="1400" i="1">
                                          <a:solidFill>
                                            <a:srgbClr val="0070C0"/>
                                          </a:solidFill>
                                          <a:latin typeface="Cambria Math" panose="02040503050406030204" pitchFamily="18" charset="0"/>
                                          <a:cs typeface="Arial" panose="020B0604020202020204" pitchFamily="34" charset="0"/>
                                        </a:rPr>
                                      </m:ctrlPr>
                                    </m:sSubPr>
                                    <m:e>
                                      <m:r>
                                        <a:rPr lang="en-US" sz="1400" i="1">
                                          <a:solidFill>
                                            <a:srgbClr val="0070C0"/>
                                          </a:solidFill>
                                          <a:latin typeface="Cambria Math" panose="02040503050406030204" pitchFamily="18" charset="0"/>
                                          <a:cs typeface="Arial" panose="020B0604020202020204" pitchFamily="34" charset="0"/>
                                        </a:rPr>
                                        <m:t>𝑟</m:t>
                                      </m:r>
                                    </m:e>
                                    <m:sub>
                                      <m:r>
                                        <a:rPr lang="en-US" sz="1400" i="1">
                                          <a:solidFill>
                                            <a:srgbClr val="0070C0"/>
                                          </a:solidFill>
                                          <a:latin typeface="Cambria Math" panose="02040503050406030204" pitchFamily="18" charset="0"/>
                                          <a:cs typeface="Arial" panose="020B0604020202020204" pitchFamily="34" charset="0"/>
                                        </a:rPr>
                                        <m:t>0</m:t>
                                      </m:r>
                                    </m:sub>
                                  </m:sSub>
                                </m:sub>
                              </m:sSub>
                            </m:e>
                            <m:e>
                              <m:sSub>
                                <m:sSubPr>
                                  <m:ctrlPr>
                                    <a:rPr lang="en-US" sz="1400" i="1">
                                      <a:solidFill>
                                        <a:srgbClr val="0070C0"/>
                                      </a:solidFill>
                                      <a:latin typeface="Cambria Math" panose="02040503050406030204" pitchFamily="18" charset="0"/>
                                      <a:cs typeface="Arial" panose="020B0604020202020204" pitchFamily="34" charset="0"/>
                                    </a:rPr>
                                  </m:ctrlPr>
                                </m:sSubPr>
                                <m:e>
                                  <m:d>
                                    <m:dPr>
                                      <m:begChr m:val=""/>
                                      <m:endChr m:val="|"/>
                                      <m:ctrlPr>
                                        <a:rPr lang="en-US" sz="1400" i="1">
                                          <a:solidFill>
                                            <a:srgbClr val="0070C0"/>
                                          </a:solidFill>
                                          <a:latin typeface="Cambria Math" panose="02040503050406030204" pitchFamily="18" charset="0"/>
                                          <a:cs typeface="Arial" panose="020B0604020202020204" pitchFamily="34" charset="0"/>
                                        </a:rPr>
                                      </m:ctrlPr>
                                    </m:dPr>
                                    <m:e>
                                      <m:f>
                                        <m:fPr>
                                          <m:ctrlPr>
                                            <a:rPr lang="en-US" sz="1400" i="1">
                                              <a:solidFill>
                                                <a:srgbClr val="0070C0"/>
                                              </a:solidFill>
                                              <a:latin typeface="Cambria Math" panose="02040503050406030204" pitchFamily="18" charset="0"/>
                                              <a:cs typeface="Arial" panose="020B0604020202020204" pitchFamily="34" charset="0"/>
                                            </a:rPr>
                                          </m:ctrlPr>
                                        </m:fPr>
                                        <m:num>
                                          <m:r>
                                            <a:rPr lang="en-US" sz="1400" i="1">
                                              <a:solidFill>
                                                <a:srgbClr val="0070C0"/>
                                              </a:solidFill>
                                              <a:latin typeface="Cambria Math" panose="02040503050406030204" pitchFamily="18" charset="0"/>
                                              <a:cs typeface="Arial" panose="020B0604020202020204" pitchFamily="34" charset="0"/>
                                            </a:rPr>
                                            <m:t>𝜕</m:t>
                                          </m:r>
                                          <m:sSub>
                                            <m:sSubPr>
                                              <m:ctrlPr>
                                                <a:rPr lang="en-US" sz="1400" i="1">
                                                  <a:solidFill>
                                                    <a:srgbClr val="0070C0"/>
                                                  </a:solidFill>
                                                  <a:latin typeface="Cambria Math" panose="02040503050406030204" pitchFamily="18" charset="0"/>
                                                  <a:cs typeface="Arial" panose="020B0604020202020204" pitchFamily="34" charset="0"/>
                                                </a:rPr>
                                              </m:ctrlPr>
                                            </m:sSubPr>
                                            <m:e>
                                              <m:r>
                                                <a:rPr lang="en-US" sz="1400" i="1">
                                                  <a:solidFill>
                                                    <a:srgbClr val="0070C0"/>
                                                  </a:solidFill>
                                                  <a:latin typeface="Cambria Math" panose="02040503050406030204" pitchFamily="18" charset="0"/>
                                                  <a:cs typeface="Arial" panose="020B0604020202020204" pitchFamily="34" charset="0"/>
                                                </a:rPr>
                                                <m:t>𝐿</m:t>
                                              </m:r>
                                            </m:e>
                                            <m:sub>
                                              <m:r>
                                                <a:rPr lang="en-US" sz="1400" i="1">
                                                  <a:solidFill>
                                                    <a:srgbClr val="0070C0"/>
                                                  </a:solidFill>
                                                  <a:latin typeface="Cambria Math" panose="02040503050406030204" pitchFamily="18" charset="0"/>
                                                  <a:cs typeface="Arial" panose="020B0604020202020204" pitchFamily="34" charset="0"/>
                                                </a:rPr>
                                                <m:t>𝑛</m:t>
                                              </m:r>
                                            </m:sub>
                                          </m:sSub>
                                        </m:num>
                                        <m:den>
                                          <m:r>
                                            <a:rPr lang="en-US" sz="1400" i="1">
                                              <a:solidFill>
                                                <a:srgbClr val="0070C0"/>
                                              </a:solidFill>
                                              <a:latin typeface="Cambria Math" panose="02040503050406030204" pitchFamily="18" charset="0"/>
                                              <a:cs typeface="Arial" panose="020B0604020202020204" pitchFamily="34" charset="0"/>
                                            </a:rPr>
                                            <m:t>𝜕</m:t>
                                          </m:r>
                                          <m:r>
                                            <a:rPr lang="en-US" sz="1400" i="1">
                                              <a:solidFill>
                                                <a:srgbClr val="0070C0"/>
                                              </a:solidFill>
                                              <a:latin typeface="Cambria Math" panose="02040503050406030204" pitchFamily="18" charset="0"/>
                                              <a:cs typeface="Arial" panose="020B0604020202020204" pitchFamily="34" charset="0"/>
                                            </a:rPr>
                                            <m:t>𝑟</m:t>
                                          </m:r>
                                        </m:den>
                                      </m:f>
                                    </m:e>
                                  </m:d>
                                </m:e>
                                <m:sub>
                                  <m:r>
                                    <a:rPr lang="en-US" sz="1400" i="1">
                                      <a:solidFill>
                                        <a:srgbClr val="0070C0"/>
                                      </a:solidFill>
                                      <a:latin typeface="Cambria Math" panose="02040503050406030204" pitchFamily="18" charset="0"/>
                                      <a:cs typeface="Arial" panose="020B0604020202020204" pitchFamily="34" charset="0"/>
                                    </a:rPr>
                                    <m:t>𝑟</m:t>
                                  </m:r>
                                  <m:r>
                                    <a:rPr lang="en-US" sz="1400" i="1">
                                      <a:solidFill>
                                        <a:srgbClr val="0070C0"/>
                                      </a:solidFill>
                                      <a:latin typeface="Cambria Math" panose="02040503050406030204" pitchFamily="18" charset="0"/>
                                      <a:cs typeface="Arial" panose="020B0604020202020204" pitchFamily="34" charset="0"/>
                                    </a:rPr>
                                    <m:t>=</m:t>
                                  </m:r>
                                  <m:sSub>
                                    <m:sSubPr>
                                      <m:ctrlPr>
                                        <a:rPr lang="en-US" sz="1400" i="1">
                                          <a:solidFill>
                                            <a:srgbClr val="0070C0"/>
                                          </a:solidFill>
                                          <a:latin typeface="Cambria Math" panose="02040503050406030204" pitchFamily="18" charset="0"/>
                                          <a:cs typeface="Arial" panose="020B0604020202020204" pitchFamily="34" charset="0"/>
                                        </a:rPr>
                                      </m:ctrlPr>
                                    </m:sSubPr>
                                    <m:e>
                                      <m:r>
                                        <a:rPr lang="en-US" sz="1400" i="1">
                                          <a:solidFill>
                                            <a:srgbClr val="0070C0"/>
                                          </a:solidFill>
                                          <a:latin typeface="Cambria Math" panose="02040503050406030204" pitchFamily="18" charset="0"/>
                                          <a:cs typeface="Arial" panose="020B0604020202020204" pitchFamily="34" charset="0"/>
                                        </a:rPr>
                                        <m:t>𝑟</m:t>
                                      </m:r>
                                    </m:e>
                                    <m:sub>
                                      <m:r>
                                        <a:rPr lang="en-US" sz="1400" i="1">
                                          <a:solidFill>
                                            <a:srgbClr val="0070C0"/>
                                          </a:solidFill>
                                          <a:latin typeface="Cambria Math" panose="02040503050406030204" pitchFamily="18" charset="0"/>
                                          <a:cs typeface="Arial" panose="020B0604020202020204" pitchFamily="34" charset="0"/>
                                        </a:rPr>
                                        <m:t>0</m:t>
                                      </m:r>
                                    </m:sub>
                                  </m:sSub>
                                </m:sub>
                              </m:sSub>
                            </m:e>
                          </m:eqArr>
                        </m:e>
                      </m:d>
                      <m:r>
                        <a:rPr lang="en-GB" sz="1400" b="0" i="1" smtClean="0">
                          <a:latin typeface="Cambria Math" panose="02040503050406030204" pitchFamily="18" charset="0"/>
                          <a:cs typeface="Arial" panose="020B0604020202020204" pitchFamily="34" charset="0"/>
                        </a:rPr>
                        <m:t>=</m:t>
                      </m:r>
                      <m:d>
                        <m:dPr>
                          <m:begChr m:val="{"/>
                          <m:endChr m:val="}"/>
                          <m:ctrlPr>
                            <a:rPr lang="en-GB" sz="1400" b="0" i="1" smtClean="0">
                              <a:latin typeface="Cambria Math" panose="02040503050406030204" pitchFamily="18" charset="0"/>
                              <a:cs typeface="Arial" panose="020B0604020202020204" pitchFamily="34" charset="0"/>
                            </a:rPr>
                          </m:ctrlPr>
                        </m:dPr>
                        <m:e>
                          <m:eqArr>
                            <m:eqArrPr>
                              <m:ctrlPr>
                                <a:rPr lang="en-GB" sz="1400" b="0" i="1" smtClean="0">
                                  <a:latin typeface="Cambria Math" panose="02040503050406030204" pitchFamily="18" charset="0"/>
                                  <a:cs typeface="Arial" panose="020B0604020202020204" pitchFamily="34" charset="0"/>
                                </a:rPr>
                              </m:ctrlPr>
                            </m:eqArrPr>
                            <m:e>
                              <m:r>
                                <a:rPr lang="en-GB" sz="1400" b="0" i="1" smtClean="0">
                                  <a:latin typeface="Cambria Math" panose="02040503050406030204" pitchFamily="18" charset="0"/>
                                  <a:cs typeface="Arial" panose="020B0604020202020204" pitchFamily="34" charset="0"/>
                                </a:rPr>
                                <m:t>0</m:t>
                              </m:r>
                            </m:e>
                            <m:e>
                              <m:r>
                                <a:rPr lang="en-GB" sz="1400" b="0" i="1" smtClean="0">
                                  <a:latin typeface="Cambria Math" panose="02040503050406030204" pitchFamily="18" charset="0"/>
                                  <a:cs typeface="Arial" panose="020B0604020202020204" pitchFamily="34" charset="0"/>
                                </a:rPr>
                                <m:t>0</m:t>
                              </m:r>
                            </m:e>
                          </m:eqArr>
                        </m:e>
                      </m:d>
                      <m:r>
                        <a:rPr lang="en-GB" sz="1400" b="0" i="1" smtClean="0">
                          <a:latin typeface="Cambria Math" panose="02040503050406030204" pitchFamily="18" charset="0"/>
                          <a:cs typeface="Arial" panose="020B0604020202020204" pitchFamily="34" charset="0"/>
                        </a:rPr>
                        <m:t>.</m:t>
                      </m:r>
                    </m:oMath>
                  </m:oMathPara>
                </a14:m>
                <a:endParaRPr lang="en-US" sz="1400" dirty="0">
                  <a:latin typeface="Arial" panose="020B0604020202020204" pitchFamily="34" charset="0"/>
                  <a:cs typeface="Arial" panose="020B0604020202020204" pitchFamily="34" charset="0"/>
                </a:endParaRPr>
              </a:p>
            </p:txBody>
          </p:sp>
        </mc:Choice>
        <mc:Fallback xmlns="">
          <p:sp>
            <p:nvSpPr>
              <p:cNvPr id="2" name="TextBox 1">
                <a:extLst>
                  <a:ext uri="{FF2B5EF4-FFF2-40B4-BE49-F238E27FC236}">
                    <a16:creationId xmlns:a16="http://schemas.microsoft.com/office/drawing/2014/main" id="{4F6CF1A0-BD9A-40E8-901D-EB60552E53F8}"/>
                  </a:ext>
                </a:extLst>
              </p:cNvPr>
              <p:cNvSpPr txBox="1">
                <a:spLocks noRot="1" noChangeAspect="1" noMove="1" noResize="1" noEditPoints="1" noAdjustHandles="1" noChangeArrowheads="1" noChangeShapeType="1" noTextEdit="1"/>
              </p:cNvSpPr>
              <p:nvPr/>
            </p:nvSpPr>
            <p:spPr>
              <a:xfrm>
                <a:off x="294361" y="1496861"/>
                <a:ext cx="8448805" cy="3252301"/>
              </a:xfrm>
              <a:prstGeom prst="rect">
                <a:avLst/>
              </a:prstGeom>
              <a:blipFill>
                <a:blip r:embed="rId3"/>
                <a:stretch>
                  <a:fillRect l="-361" t="-563"/>
                </a:stretch>
              </a:blipFill>
            </p:spPr>
            <p:txBody>
              <a:bodyPr/>
              <a:lstStyle/>
              <a:p>
                <a:r>
                  <a:rPr lang="en-GB">
                    <a:noFill/>
                  </a:rPr>
                  <a:t> </a:t>
                </a:r>
              </a:p>
            </p:txBody>
          </p:sp>
        </mc:Fallback>
      </mc:AlternateContent>
    </p:spTree>
    <p:extLst>
      <p:ext uri="{BB962C8B-B14F-4D97-AF65-F5344CB8AC3E}">
        <p14:creationId xmlns:p14="http://schemas.microsoft.com/office/powerpoint/2010/main" val="130710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1DC045-D810-4FE5-A8FC-7AC72188D70D}"/>
              </a:ext>
            </a:extLst>
          </p:cNvPr>
          <p:cNvPicPr>
            <a:picLocks noChangeAspect="1"/>
          </p:cNvPicPr>
          <p:nvPr/>
        </p:nvPicPr>
        <p:blipFill>
          <a:blip r:embed="rId3"/>
          <a:stretch>
            <a:fillRect/>
          </a:stretch>
        </p:blipFill>
        <p:spPr>
          <a:xfrm>
            <a:off x="216000" y="1741942"/>
            <a:ext cx="2325820" cy="2483629"/>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AFFE674-B4BC-42CE-8BE7-A11853E8E8FA}"/>
                  </a:ext>
                </a:extLst>
              </p:cNvPr>
              <p:cNvSpPr txBox="1"/>
              <p:nvPr/>
            </p:nvSpPr>
            <p:spPr>
              <a:xfrm>
                <a:off x="2761990" y="1505490"/>
                <a:ext cx="5686815" cy="2483629"/>
              </a:xfrm>
              <a:prstGeom prst="rect">
                <a:avLst/>
              </a:prstGeom>
              <a:noFill/>
            </p:spPr>
            <p:txBody>
              <a:bodyPr wrap="square" rtlCol="0">
                <a:spAutoFit/>
              </a:bodyPr>
              <a:lstStyle/>
              <a:p>
                <a:pPr algn="just">
                  <a:lnSpc>
                    <a:spcPct val="150000"/>
                  </a:lnSpc>
                </a:pPr>
                <a:r>
                  <a:rPr lang="en-US" sz="1400" dirty="0">
                    <a:latin typeface="Arial" panose="020B0604020202020204" pitchFamily="34" charset="0"/>
                    <a:cs typeface="Arial" panose="020B0604020202020204" pitchFamily="34" charset="0"/>
                  </a:rPr>
                  <a:t>Explicit equation for the natural frequencies at clamped edge:</a:t>
                </a:r>
              </a:p>
              <a:p>
                <a:pPr algn="just">
                  <a:lnSpc>
                    <a:spcPct val="150000"/>
                  </a:lnSpc>
                </a:pPr>
                <a:endParaRPr lang="en-US" sz="1400" dirty="0">
                  <a:latin typeface="Arial" panose="020B0604020202020204" pitchFamily="34" charset="0"/>
                  <a:cs typeface="Arial" panose="020B0604020202020204" pitchFamily="34" charset="0"/>
                </a:endParaRPr>
              </a:p>
              <a:p>
                <a:pPr algn="just"/>
                <a14:m>
                  <m:oMathPara xmlns:m="http://schemas.openxmlformats.org/officeDocument/2006/math">
                    <m:oMathParaPr>
                      <m:jc m:val="center"/>
                    </m:oMathParaPr>
                    <m:oMath xmlns:m="http://schemas.openxmlformats.org/officeDocument/2006/math">
                      <m:nary>
                        <m:naryPr>
                          <m:chr m:val="∑"/>
                          <m:ctrlPr>
                            <a:rPr lang="en-US" sz="1400" b="0" i="1" smtClean="0">
                              <a:latin typeface="Cambria Math" panose="02040503050406030204" pitchFamily="18" charset="0"/>
                              <a:cs typeface="Arial" panose="020B0604020202020204" pitchFamily="34" charset="0"/>
                            </a:rPr>
                          </m:ctrlPr>
                        </m:naryPr>
                        <m:sub>
                          <m:r>
                            <m:rPr>
                              <m:brk m:alnAt="23"/>
                            </m:rPr>
                            <a:rPr lang="en-US" sz="1400" b="0" i="1" smtClean="0">
                              <a:latin typeface="Cambria Math" panose="02040503050406030204" pitchFamily="18" charset="0"/>
                              <a:cs typeface="Arial" panose="020B0604020202020204" pitchFamily="34" charset="0"/>
                            </a:rPr>
                            <m:t>𝑚</m:t>
                          </m:r>
                          <m:r>
                            <a:rPr lang="en-US" sz="1400" b="0" i="1" smtClean="0">
                              <a:latin typeface="Cambria Math" panose="02040503050406030204" pitchFamily="18" charset="0"/>
                              <a:cs typeface="Arial" panose="020B0604020202020204" pitchFamily="34" charset="0"/>
                            </a:rPr>
                            <m:t>=1</m:t>
                          </m:r>
                        </m:sub>
                        <m:sup>
                          <m:r>
                            <a:rPr lang="en-US" sz="1400" b="0" i="1" smtClean="0">
                              <a:latin typeface="Cambria Math" panose="02040503050406030204" pitchFamily="18" charset="0"/>
                              <a:cs typeface="Arial" panose="020B0604020202020204" pitchFamily="34" charset="0"/>
                            </a:rPr>
                            <m:t>∞</m:t>
                          </m:r>
                        </m:sup>
                        <m:e>
                          <m:f>
                            <m:fPr>
                              <m:ctrlPr>
                                <a:rPr lang="en-US" sz="1400" b="0" i="1" smtClean="0">
                                  <a:latin typeface="Cambria Math" panose="02040503050406030204" pitchFamily="18" charset="0"/>
                                  <a:cs typeface="Arial" panose="020B0604020202020204" pitchFamily="34" charset="0"/>
                                </a:rPr>
                              </m:ctrlPr>
                            </m:fPr>
                            <m:num>
                              <m:r>
                                <a:rPr lang="en-US" sz="1400" b="0" i="1" smtClean="0">
                                  <a:latin typeface="Cambria Math" panose="02040503050406030204" pitchFamily="18" charset="0"/>
                                  <a:cs typeface="Arial" panose="020B0604020202020204" pitchFamily="34" charset="0"/>
                                </a:rPr>
                                <m:t>2</m:t>
                              </m:r>
                              <m:r>
                                <a:rPr lang="en-US" sz="1400" i="1">
                                  <a:latin typeface="Cambria Math" panose="02040503050406030204" pitchFamily="18" charset="0"/>
                                  <a:cs typeface="Arial" panose="020B0604020202020204" pitchFamily="34" charset="0"/>
                                </a:rPr>
                                <m:t>𝐿</m:t>
                              </m:r>
                              <m:sSub>
                                <m:sSubPr>
                                  <m:ctrlPr>
                                    <a:rPr lang="en-US" sz="1400" i="1">
                                      <a:latin typeface="Cambria Math" panose="02040503050406030204" pitchFamily="18" charset="0"/>
                                      <a:cs typeface="Arial" panose="020B0604020202020204" pitchFamily="34" charset="0"/>
                                    </a:rPr>
                                  </m:ctrlPr>
                                </m:sSubPr>
                                <m:e>
                                  <m:r>
                                    <a:rPr lang="en-US" sz="1400" i="1">
                                      <a:latin typeface="Cambria Math" panose="02040503050406030204" pitchFamily="18" charset="0"/>
                                      <a:cs typeface="Arial" panose="020B0604020202020204" pitchFamily="34" charset="0"/>
                                    </a:rPr>
                                    <m:t>𝑟</m:t>
                                  </m:r>
                                </m:e>
                                <m:sub>
                                  <m:r>
                                    <a:rPr lang="en-US" sz="1400" i="1">
                                      <a:latin typeface="Cambria Math" panose="02040503050406030204" pitchFamily="18" charset="0"/>
                                      <a:cs typeface="Arial" panose="020B0604020202020204" pitchFamily="34" charset="0"/>
                                    </a:rPr>
                                    <m:t>0</m:t>
                                  </m:r>
                                </m:sub>
                              </m:sSub>
                              <m:sSubSup>
                                <m:sSubSupPr>
                                  <m:ctrlPr>
                                    <a:rPr lang="en-US" sz="1400" b="0" i="1" smtClean="0">
                                      <a:latin typeface="Cambria Math" panose="02040503050406030204" pitchFamily="18" charset="0"/>
                                      <a:cs typeface="Arial" panose="020B0604020202020204" pitchFamily="34" charset="0"/>
                                    </a:rPr>
                                  </m:ctrlPr>
                                </m:sSubSupPr>
                                <m:e>
                                  <m:r>
                                    <a:rPr lang="en-US" sz="1400" b="0" i="1" smtClean="0">
                                      <a:latin typeface="Cambria Math" panose="02040503050406030204" pitchFamily="18" charset="0"/>
                                      <a:cs typeface="Arial" panose="020B0604020202020204" pitchFamily="34" charset="0"/>
                                    </a:rPr>
                                    <m:t>𝛼</m:t>
                                  </m:r>
                                </m:e>
                                <m:sub>
                                  <m:r>
                                    <a:rPr lang="en-US" sz="1400" b="0" i="1" smtClean="0">
                                      <a:latin typeface="Cambria Math" panose="02040503050406030204" pitchFamily="18" charset="0"/>
                                      <a:cs typeface="Arial" panose="020B0604020202020204" pitchFamily="34" charset="0"/>
                                    </a:rPr>
                                    <m:t>𝑛𝑚</m:t>
                                  </m:r>
                                </m:sub>
                                <m:sup>
                                  <m:r>
                                    <a:rPr lang="en-US" sz="1400" b="0" i="1" smtClean="0">
                                      <a:latin typeface="Cambria Math" panose="02040503050406030204" pitchFamily="18" charset="0"/>
                                      <a:cs typeface="Arial" panose="020B0604020202020204" pitchFamily="34" charset="0"/>
                                    </a:rPr>
                                    <m:t>2</m:t>
                                  </m:r>
                                </m:sup>
                              </m:sSubSup>
                            </m:num>
                            <m:den>
                              <m:d>
                                <m:dPr>
                                  <m:begChr m:val="["/>
                                  <m:endChr m:val="]"/>
                                  <m:ctrlPr>
                                    <a:rPr lang="en-US" sz="1400" b="0" i="1" smtClean="0">
                                      <a:latin typeface="Cambria Math" panose="02040503050406030204" pitchFamily="18" charset="0"/>
                                      <a:cs typeface="Arial" panose="020B0604020202020204" pitchFamily="34" charset="0"/>
                                    </a:rPr>
                                  </m:ctrlPr>
                                </m:dPr>
                                <m:e>
                                  <m:f>
                                    <m:fPr>
                                      <m:ctrlPr>
                                        <a:rPr lang="en-US" sz="1400" b="0" i="1" smtClean="0">
                                          <a:latin typeface="Cambria Math" panose="02040503050406030204" pitchFamily="18" charset="0"/>
                                          <a:cs typeface="Arial" panose="020B0604020202020204" pitchFamily="34" charset="0"/>
                                        </a:rPr>
                                      </m:ctrlPr>
                                    </m:fPr>
                                    <m:num>
                                      <m:r>
                                        <a:rPr lang="en-US" sz="1400" b="0" i="1" smtClean="0">
                                          <a:latin typeface="Cambria Math" panose="02040503050406030204" pitchFamily="18" charset="0"/>
                                          <a:cs typeface="Arial" panose="020B0604020202020204" pitchFamily="34" charset="0"/>
                                        </a:rPr>
                                        <m:t>𝜌</m:t>
                                      </m:r>
                                      <m:sSup>
                                        <m:sSupPr>
                                          <m:ctrlPr>
                                            <a:rPr lang="en-US" sz="1400" b="0" i="1" smtClean="0">
                                              <a:solidFill>
                                                <a:srgbClr val="7030A0"/>
                                              </a:solidFill>
                                              <a:latin typeface="Cambria Math" panose="02040503050406030204" pitchFamily="18" charset="0"/>
                                              <a:cs typeface="Arial" panose="020B0604020202020204" pitchFamily="34" charset="0"/>
                                            </a:rPr>
                                          </m:ctrlPr>
                                        </m:sSupPr>
                                        <m:e>
                                          <m:r>
                                            <a:rPr lang="en-US" sz="1400" b="0" i="1" smtClean="0">
                                              <a:solidFill>
                                                <a:srgbClr val="7030A0"/>
                                              </a:solidFill>
                                              <a:latin typeface="Cambria Math" panose="02040503050406030204" pitchFamily="18" charset="0"/>
                                              <a:cs typeface="Arial" panose="020B0604020202020204" pitchFamily="34" charset="0"/>
                                            </a:rPr>
                                            <m:t>𝜔</m:t>
                                          </m:r>
                                        </m:e>
                                        <m:sup>
                                          <m:r>
                                            <a:rPr lang="en-US" sz="1400" b="0" i="1" smtClean="0">
                                              <a:solidFill>
                                                <a:srgbClr val="7030A0"/>
                                              </a:solidFill>
                                              <a:latin typeface="Cambria Math" panose="02040503050406030204" pitchFamily="18" charset="0"/>
                                              <a:cs typeface="Arial" panose="020B0604020202020204" pitchFamily="34" charset="0"/>
                                            </a:rPr>
                                            <m:t>2</m:t>
                                          </m:r>
                                        </m:sup>
                                      </m:sSup>
                                    </m:num>
                                    <m:den>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𝛼</m:t>
                                          </m:r>
                                        </m:e>
                                        <m:sub>
                                          <m:r>
                                            <a:rPr lang="en-US" sz="1400" b="0" i="1" smtClean="0">
                                              <a:latin typeface="Cambria Math" panose="02040503050406030204" pitchFamily="18" charset="0"/>
                                              <a:cs typeface="Arial" panose="020B0604020202020204" pitchFamily="34" charset="0"/>
                                            </a:rPr>
                                            <m:t>𝑛𝑚</m:t>
                                          </m:r>
                                        </m:sub>
                                      </m:sSub>
                                      <m:func>
                                        <m:funcPr>
                                          <m:ctrlPr>
                                            <a:rPr lang="en-US" sz="1400" b="0" i="1" smtClean="0">
                                              <a:latin typeface="Cambria Math" panose="02040503050406030204" pitchFamily="18" charset="0"/>
                                              <a:cs typeface="Arial" panose="020B0604020202020204" pitchFamily="34" charset="0"/>
                                            </a:rPr>
                                          </m:ctrlPr>
                                        </m:funcPr>
                                        <m:fName>
                                          <m:r>
                                            <m:rPr>
                                              <m:sty m:val="p"/>
                                            </m:rPr>
                                            <a:rPr lang="en-US" sz="1400" b="0" i="0" smtClean="0">
                                              <a:latin typeface="Cambria Math" panose="02040503050406030204" pitchFamily="18" charset="0"/>
                                              <a:cs typeface="Arial" panose="020B0604020202020204" pitchFamily="34" charset="0"/>
                                            </a:rPr>
                                            <m:t>tanh</m:t>
                                          </m:r>
                                        </m:fName>
                                        <m:e>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𝛼</m:t>
                                              </m:r>
                                            </m:e>
                                            <m:sub>
                                              <m:r>
                                                <a:rPr lang="en-US" sz="1400" b="0" i="1" smtClean="0">
                                                  <a:latin typeface="Cambria Math" panose="02040503050406030204" pitchFamily="18" charset="0"/>
                                                  <a:cs typeface="Arial" panose="020B0604020202020204" pitchFamily="34" charset="0"/>
                                                </a:rPr>
                                                <m:t>𝑛𝑚</m:t>
                                              </m:r>
                                            </m:sub>
                                          </m:sSub>
                                          <m:r>
                                            <a:rPr lang="en-US" sz="1400" b="0" i="1" smtClean="0">
                                              <a:latin typeface="Cambria Math" panose="02040503050406030204" pitchFamily="18" charset="0"/>
                                              <a:cs typeface="Arial" panose="020B0604020202020204" pitchFamily="34" charset="0"/>
                                            </a:rPr>
                                            <m:t>𝐻</m:t>
                                          </m:r>
                                        </m:e>
                                      </m:func>
                                    </m:den>
                                  </m:f>
                                  <m:r>
                                    <a:rPr lang="en-US" sz="1400" b="0" i="1" smtClean="0">
                                      <a:latin typeface="Cambria Math" panose="02040503050406030204" pitchFamily="18" charset="0"/>
                                      <a:cs typeface="Arial" panose="020B0604020202020204" pitchFamily="34" charset="0"/>
                                    </a:rPr>
                                    <m:t>−</m:t>
                                  </m:r>
                                  <m:d>
                                    <m:dPr>
                                      <m:ctrlPr>
                                        <a:rPr lang="en-US" sz="1400" b="0" i="1" smtClean="0">
                                          <a:latin typeface="Cambria Math" panose="02040503050406030204" pitchFamily="18" charset="0"/>
                                          <a:cs typeface="Arial" panose="020B0604020202020204" pitchFamily="34" charset="0"/>
                                        </a:rPr>
                                      </m:ctrlPr>
                                    </m:dPr>
                                    <m:e>
                                      <m:r>
                                        <a:rPr lang="en-US" sz="1400" b="0" i="1" smtClean="0">
                                          <a:latin typeface="Cambria Math" panose="02040503050406030204" pitchFamily="18" charset="0"/>
                                          <a:cs typeface="Arial" panose="020B0604020202020204" pitchFamily="34" charset="0"/>
                                        </a:rPr>
                                        <m:t>𝐿</m:t>
                                      </m:r>
                                      <m:sSubSup>
                                        <m:sSubSupPr>
                                          <m:ctrlPr>
                                            <a:rPr lang="en-US" sz="1400" b="0" i="1" smtClean="0">
                                              <a:latin typeface="Cambria Math" panose="02040503050406030204" pitchFamily="18" charset="0"/>
                                              <a:cs typeface="Arial" panose="020B0604020202020204" pitchFamily="34" charset="0"/>
                                            </a:rPr>
                                          </m:ctrlPr>
                                        </m:sSubSupPr>
                                        <m:e>
                                          <m:r>
                                            <a:rPr lang="en-US" sz="1400" b="0" i="1" smtClean="0">
                                              <a:latin typeface="Cambria Math" panose="02040503050406030204" pitchFamily="18" charset="0"/>
                                              <a:cs typeface="Arial" panose="020B0604020202020204" pitchFamily="34" charset="0"/>
                                            </a:rPr>
                                            <m:t>𝛼</m:t>
                                          </m:r>
                                        </m:e>
                                        <m:sub>
                                          <m:r>
                                            <a:rPr lang="en-US" sz="1400" b="0" i="1" smtClean="0">
                                              <a:latin typeface="Cambria Math" panose="02040503050406030204" pitchFamily="18" charset="0"/>
                                              <a:cs typeface="Arial" panose="020B0604020202020204" pitchFamily="34" charset="0"/>
                                            </a:rPr>
                                            <m:t>𝑛𝑚</m:t>
                                          </m:r>
                                        </m:sub>
                                        <m:sup>
                                          <m:r>
                                            <a:rPr lang="en-US" sz="1400" b="0" i="1" smtClean="0">
                                              <a:latin typeface="Cambria Math" panose="02040503050406030204" pitchFamily="18" charset="0"/>
                                              <a:cs typeface="Arial" panose="020B0604020202020204" pitchFamily="34" charset="0"/>
                                            </a:rPr>
                                            <m:t>4</m:t>
                                          </m:r>
                                        </m:sup>
                                      </m:sSubSup>
                                      <m:r>
                                        <a:rPr lang="en-US" sz="1400" b="0" i="1" smtClean="0">
                                          <a:latin typeface="Cambria Math" panose="02040503050406030204" pitchFamily="18" charset="0"/>
                                          <a:cs typeface="Arial" panose="020B0604020202020204" pitchFamily="34" charset="0"/>
                                        </a:rPr>
                                        <m:t>+</m:t>
                                      </m:r>
                                      <m:r>
                                        <a:rPr lang="en-US" sz="1400" b="0" i="1" smtClean="0">
                                          <a:latin typeface="Cambria Math" panose="02040503050406030204" pitchFamily="18" charset="0"/>
                                          <a:cs typeface="Arial" panose="020B0604020202020204" pitchFamily="34" charset="0"/>
                                        </a:rPr>
                                        <m:t>𝜌</m:t>
                                      </m:r>
                                      <m:r>
                                        <a:rPr lang="en-US" sz="1400" b="0" i="1" smtClean="0">
                                          <a:latin typeface="Cambria Math" panose="02040503050406030204" pitchFamily="18" charset="0"/>
                                          <a:cs typeface="Arial" panose="020B0604020202020204" pitchFamily="34" charset="0"/>
                                        </a:rPr>
                                        <m:t>𝑔</m:t>
                                      </m:r>
                                      <m:r>
                                        <a:rPr lang="en-US" sz="1400" b="0" i="1" smtClean="0">
                                          <a:latin typeface="Cambria Math" panose="02040503050406030204" pitchFamily="18" charset="0"/>
                                          <a:cs typeface="Arial" panose="020B0604020202020204" pitchFamily="34" charset="0"/>
                                        </a:rPr>
                                        <m:t>−</m:t>
                                      </m:r>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𝜌</m:t>
                                          </m:r>
                                        </m:e>
                                        <m:sub>
                                          <m:r>
                                            <a:rPr lang="en-US" sz="1400" b="0" i="1" smtClean="0">
                                              <a:latin typeface="Cambria Math" panose="02040503050406030204" pitchFamily="18" charset="0"/>
                                              <a:cs typeface="Arial" panose="020B0604020202020204" pitchFamily="34" charset="0"/>
                                            </a:rPr>
                                            <m:t>𝑒</m:t>
                                          </m:r>
                                        </m:sub>
                                      </m:sSub>
                                      <m:r>
                                        <a:rPr lang="en-US" sz="1400" b="0" i="1" smtClean="0">
                                          <a:latin typeface="Cambria Math" panose="02040503050406030204" pitchFamily="18" charset="0"/>
                                          <a:cs typeface="Arial" panose="020B0604020202020204" pitchFamily="34" charset="0"/>
                                        </a:rPr>
                                        <m:t>h</m:t>
                                      </m:r>
                                      <m:sSup>
                                        <m:sSupPr>
                                          <m:ctrlPr>
                                            <a:rPr lang="en-US" sz="1400" b="0" i="1" smtClean="0">
                                              <a:solidFill>
                                                <a:srgbClr val="7030A0"/>
                                              </a:solidFill>
                                              <a:latin typeface="Cambria Math" panose="02040503050406030204" pitchFamily="18" charset="0"/>
                                              <a:cs typeface="Arial" panose="020B0604020202020204" pitchFamily="34" charset="0"/>
                                            </a:rPr>
                                          </m:ctrlPr>
                                        </m:sSupPr>
                                        <m:e>
                                          <m:r>
                                            <a:rPr lang="en-US" sz="1400" b="0" i="1" smtClean="0">
                                              <a:solidFill>
                                                <a:srgbClr val="7030A0"/>
                                              </a:solidFill>
                                              <a:latin typeface="Cambria Math" panose="02040503050406030204" pitchFamily="18" charset="0"/>
                                              <a:cs typeface="Arial" panose="020B0604020202020204" pitchFamily="34" charset="0"/>
                                            </a:rPr>
                                            <m:t>𝜔</m:t>
                                          </m:r>
                                        </m:e>
                                        <m:sup>
                                          <m:r>
                                            <a:rPr lang="en-US" sz="1400" b="0" i="1" smtClean="0">
                                              <a:solidFill>
                                                <a:srgbClr val="7030A0"/>
                                              </a:solidFill>
                                              <a:latin typeface="Cambria Math" panose="02040503050406030204" pitchFamily="18" charset="0"/>
                                              <a:cs typeface="Arial" panose="020B0604020202020204" pitchFamily="34" charset="0"/>
                                            </a:rPr>
                                            <m:t>2</m:t>
                                          </m:r>
                                        </m:sup>
                                      </m:sSup>
                                    </m:e>
                                  </m:d>
                                </m:e>
                              </m:d>
                              <m:d>
                                <m:dPr>
                                  <m:ctrlPr>
                                    <a:rPr lang="en-US" sz="1400" b="0" i="1" smtClean="0">
                                      <a:latin typeface="Cambria Math" panose="02040503050406030204" pitchFamily="18" charset="0"/>
                                      <a:cs typeface="Arial" panose="020B0604020202020204" pitchFamily="34" charset="0"/>
                                    </a:rPr>
                                  </m:ctrlPr>
                                </m:dPr>
                                <m:e>
                                  <m:sSubSup>
                                    <m:sSubSupPr>
                                      <m:ctrlPr>
                                        <a:rPr lang="en-US" sz="1400" b="0" i="1" smtClean="0">
                                          <a:latin typeface="Cambria Math" panose="02040503050406030204" pitchFamily="18" charset="0"/>
                                          <a:cs typeface="Arial" panose="020B0604020202020204" pitchFamily="34" charset="0"/>
                                        </a:rPr>
                                      </m:ctrlPr>
                                    </m:sSubSupPr>
                                    <m:e>
                                      <m:r>
                                        <a:rPr lang="en-US" sz="1400" b="0" i="1" smtClean="0">
                                          <a:latin typeface="Cambria Math" panose="02040503050406030204" pitchFamily="18" charset="0"/>
                                          <a:cs typeface="Arial" panose="020B0604020202020204" pitchFamily="34" charset="0"/>
                                        </a:rPr>
                                        <m:t>𝛼</m:t>
                                      </m:r>
                                    </m:e>
                                    <m:sub>
                                      <m:r>
                                        <a:rPr lang="en-US" sz="1400" b="0" i="1" smtClean="0">
                                          <a:latin typeface="Cambria Math" panose="02040503050406030204" pitchFamily="18" charset="0"/>
                                          <a:cs typeface="Arial" panose="020B0604020202020204" pitchFamily="34" charset="0"/>
                                        </a:rPr>
                                        <m:t>𝑛𝑚</m:t>
                                      </m:r>
                                    </m:sub>
                                    <m:sup>
                                      <m:r>
                                        <a:rPr lang="en-US" sz="1400" b="0" i="1" smtClean="0">
                                          <a:latin typeface="Cambria Math" panose="02040503050406030204" pitchFamily="18" charset="0"/>
                                          <a:cs typeface="Arial" panose="020B0604020202020204" pitchFamily="34" charset="0"/>
                                        </a:rPr>
                                        <m:t>2</m:t>
                                      </m:r>
                                    </m:sup>
                                  </m:sSubSup>
                                  <m:sSubSup>
                                    <m:sSubSupPr>
                                      <m:ctrlPr>
                                        <a:rPr lang="en-US" sz="1400" b="0" i="1" smtClean="0">
                                          <a:latin typeface="Cambria Math" panose="02040503050406030204" pitchFamily="18" charset="0"/>
                                          <a:cs typeface="Arial" panose="020B0604020202020204" pitchFamily="34" charset="0"/>
                                        </a:rPr>
                                      </m:ctrlPr>
                                    </m:sSubSupPr>
                                    <m:e>
                                      <m:r>
                                        <a:rPr lang="en-US" sz="1400" b="0" i="1" smtClean="0">
                                          <a:latin typeface="Cambria Math" panose="02040503050406030204" pitchFamily="18" charset="0"/>
                                          <a:cs typeface="Arial" panose="020B0604020202020204" pitchFamily="34" charset="0"/>
                                        </a:rPr>
                                        <m:t>𝑟</m:t>
                                      </m:r>
                                    </m:e>
                                    <m:sub>
                                      <m:r>
                                        <a:rPr lang="en-US" sz="1400" b="0" i="1" smtClean="0">
                                          <a:latin typeface="Cambria Math" panose="02040503050406030204" pitchFamily="18" charset="0"/>
                                          <a:cs typeface="Arial" panose="020B0604020202020204" pitchFamily="34" charset="0"/>
                                        </a:rPr>
                                        <m:t>0</m:t>
                                      </m:r>
                                    </m:sub>
                                    <m:sup>
                                      <m:r>
                                        <a:rPr lang="en-US" sz="1400" b="0" i="1" smtClean="0">
                                          <a:latin typeface="Cambria Math" panose="02040503050406030204" pitchFamily="18" charset="0"/>
                                          <a:cs typeface="Arial" panose="020B0604020202020204" pitchFamily="34" charset="0"/>
                                        </a:rPr>
                                        <m:t>2</m:t>
                                      </m:r>
                                    </m:sup>
                                  </m:sSubSup>
                                  <m:r>
                                    <a:rPr lang="en-US" sz="1400" b="0" i="1" smtClean="0">
                                      <a:latin typeface="Cambria Math" panose="02040503050406030204" pitchFamily="18" charset="0"/>
                                      <a:cs typeface="Arial" panose="020B0604020202020204" pitchFamily="34" charset="0"/>
                                    </a:rPr>
                                    <m:t>−</m:t>
                                  </m:r>
                                  <m:sSup>
                                    <m:sSupPr>
                                      <m:ctrlPr>
                                        <a:rPr lang="en-US" sz="1400" b="0" i="1" smtClean="0">
                                          <a:latin typeface="Cambria Math" panose="02040503050406030204" pitchFamily="18" charset="0"/>
                                          <a:cs typeface="Arial" panose="020B0604020202020204" pitchFamily="34" charset="0"/>
                                        </a:rPr>
                                      </m:ctrlPr>
                                    </m:sSupPr>
                                    <m:e>
                                      <m:r>
                                        <a:rPr lang="en-US" sz="1400" b="0" i="1" smtClean="0">
                                          <a:latin typeface="Cambria Math" panose="02040503050406030204" pitchFamily="18" charset="0"/>
                                          <a:cs typeface="Arial" panose="020B0604020202020204" pitchFamily="34" charset="0"/>
                                        </a:rPr>
                                        <m:t>𝑛</m:t>
                                      </m:r>
                                    </m:e>
                                    <m:sup>
                                      <m:r>
                                        <a:rPr lang="en-US" sz="1400" b="0" i="1" smtClean="0">
                                          <a:latin typeface="Cambria Math" panose="02040503050406030204" pitchFamily="18" charset="0"/>
                                          <a:cs typeface="Arial" panose="020B0604020202020204" pitchFamily="34" charset="0"/>
                                        </a:rPr>
                                        <m:t>2</m:t>
                                      </m:r>
                                    </m:sup>
                                  </m:sSup>
                                </m:e>
                              </m:d>
                            </m:den>
                          </m:f>
                        </m:e>
                      </m:nary>
                      <m:r>
                        <a:rPr lang="en-US" sz="1400" b="0" i="1" smtClean="0">
                          <a:latin typeface="Cambria Math" panose="02040503050406030204" pitchFamily="18" charset="0"/>
                          <a:cs typeface="Arial" panose="020B0604020202020204" pitchFamily="34" charset="0"/>
                        </a:rPr>
                        <m:t>=0</m:t>
                      </m:r>
                      <m:r>
                        <a:rPr lang="en-GB" sz="1400" b="0" i="1" smtClean="0">
                          <a:latin typeface="Cambria Math" panose="02040503050406030204" pitchFamily="18" charset="0"/>
                          <a:cs typeface="Arial" panose="020B0604020202020204" pitchFamily="34" charset="0"/>
                        </a:rPr>
                        <m:t>,</m:t>
                      </m:r>
                    </m:oMath>
                  </m:oMathPara>
                </a14:m>
                <a:endParaRPr lang="en-US" sz="1400" dirty="0">
                  <a:latin typeface="Arial" panose="020B0604020202020204" pitchFamily="34" charset="0"/>
                  <a:cs typeface="Arial" panose="020B0604020202020204" pitchFamily="34" charset="0"/>
                </a:endParaRPr>
              </a:p>
              <a:p>
                <a:pPr algn="just"/>
                <a:endParaRPr lang="en-US" sz="1400" dirty="0">
                  <a:latin typeface="Arial" panose="020B0604020202020204" pitchFamily="34" charset="0"/>
                  <a:cs typeface="Arial" panose="020B0604020202020204" pitchFamily="34" charset="0"/>
                </a:endParaRPr>
              </a:p>
              <a:p>
                <a:pPr algn="just"/>
                <a:endParaRPr lang="en-US" sz="1400" dirty="0">
                  <a:latin typeface="Arial" panose="020B0604020202020204" pitchFamily="34" charset="0"/>
                  <a:cs typeface="Arial" panose="020B0604020202020204" pitchFamily="34" charset="0"/>
                </a:endParaRPr>
              </a:p>
              <a:p>
                <a:pPr algn="just">
                  <a:lnSpc>
                    <a:spcPct val="150000"/>
                  </a:lnSpc>
                </a:pPr>
                <a:r>
                  <a:rPr lang="en-US" sz="1400" dirty="0">
                    <a:latin typeface="Arial" panose="020B0604020202020204" pitchFamily="34" charset="0"/>
                    <a:cs typeface="Arial" panose="020B0604020202020204" pitchFamily="34" charset="0"/>
                  </a:rPr>
                  <a:t>where </a:t>
                </a:r>
                <a14:m>
                  <m:oMath xmlns:m="http://schemas.openxmlformats.org/officeDocument/2006/math">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𝛼</m:t>
                        </m:r>
                      </m:e>
                      <m:sub>
                        <m:r>
                          <a:rPr lang="en-US" sz="1400" b="0" i="1" smtClean="0">
                            <a:latin typeface="Cambria Math" panose="02040503050406030204" pitchFamily="18" charset="0"/>
                            <a:cs typeface="Arial" panose="020B0604020202020204" pitchFamily="34" charset="0"/>
                          </a:rPr>
                          <m:t>𝑛𝑚</m:t>
                        </m:r>
                      </m:sub>
                    </m:sSub>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𝑟</m:t>
                        </m:r>
                      </m:e>
                      <m:sub>
                        <m:r>
                          <a:rPr lang="en-US" sz="1400" b="0" i="1" smtClean="0">
                            <a:latin typeface="Cambria Math" panose="02040503050406030204" pitchFamily="18" charset="0"/>
                            <a:cs typeface="Arial" panose="020B0604020202020204" pitchFamily="34" charset="0"/>
                          </a:rPr>
                          <m:t>0</m:t>
                        </m:r>
                      </m:sub>
                    </m:sSub>
                  </m:oMath>
                </a14:m>
                <a:r>
                  <a:rPr lang="en-US" sz="1400" dirty="0">
                    <a:latin typeface="Arial" panose="020B0604020202020204" pitchFamily="34" charset="0"/>
                    <a:cs typeface="Arial" panose="020B0604020202020204" pitchFamily="34" charset="0"/>
                  </a:rPr>
                  <a:t> are zeros of the first-order derivative of the Bessel function, or </a:t>
                </a:r>
                <a14:m>
                  <m:oMath xmlns:m="http://schemas.openxmlformats.org/officeDocument/2006/math">
                    <m:sSubSup>
                      <m:sSubSupPr>
                        <m:ctrlPr>
                          <a:rPr lang="en-US" sz="1400" b="0" i="1" smtClean="0">
                            <a:latin typeface="Cambria Math" panose="02040503050406030204" pitchFamily="18" charset="0"/>
                            <a:cs typeface="Arial" panose="020B0604020202020204" pitchFamily="34" charset="0"/>
                          </a:rPr>
                        </m:ctrlPr>
                      </m:sSubSupPr>
                      <m:e>
                        <m:r>
                          <a:rPr lang="en-US" sz="1400" b="0" i="1" smtClean="0">
                            <a:latin typeface="Cambria Math" panose="02040503050406030204" pitchFamily="18" charset="0"/>
                            <a:cs typeface="Arial" panose="020B0604020202020204" pitchFamily="34" charset="0"/>
                          </a:rPr>
                          <m:t>𝐽</m:t>
                        </m:r>
                      </m:e>
                      <m:sub>
                        <m:r>
                          <a:rPr lang="en-US" sz="1400" b="0" i="1" smtClean="0">
                            <a:latin typeface="Cambria Math" panose="02040503050406030204" pitchFamily="18" charset="0"/>
                            <a:cs typeface="Arial" panose="020B0604020202020204" pitchFamily="34" charset="0"/>
                          </a:rPr>
                          <m:t>𝑛</m:t>
                        </m:r>
                      </m:sub>
                      <m:sup>
                        <m:r>
                          <a:rPr lang="en-US" sz="1400" b="0" i="1" smtClean="0">
                            <a:latin typeface="Cambria Math" panose="02040503050406030204" pitchFamily="18" charset="0"/>
                            <a:cs typeface="Arial" panose="020B0604020202020204" pitchFamily="34" charset="0"/>
                          </a:rPr>
                          <m:t>′</m:t>
                        </m:r>
                      </m:sup>
                    </m:sSubSup>
                    <m:d>
                      <m:dPr>
                        <m:ctrlPr>
                          <a:rPr lang="en-US" sz="1400" b="0" i="1" smtClean="0">
                            <a:latin typeface="Cambria Math" panose="02040503050406030204" pitchFamily="18" charset="0"/>
                            <a:cs typeface="Arial" panose="020B0604020202020204" pitchFamily="34" charset="0"/>
                          </a:rPr>
                        </m:ctrlPr>
                      </m:dPr>
                      <m:e>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𝛼</m:t>
                            </m:r>
                          </m:e>
                          <m:sub>
                            <m:r>
                              <a:rPr lang="en-US" sz="1400" b="0" i="1" smtClean="0">
                                <a:latin typeface="Cambria Math" panose="02040503050406030204" pitchFamily="18" charset="0"/>
                                <a:cs typeface="Arial" panose="020B0604020202020204" pitchFamily="34" charset="0"/>
                              </a:rPr>
                              <m:t>𝑛𝑚</m:t>
                            </m:r>
                          </m:sub>
                        </m:sSub>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𝑟</m:t>
                            </m:r>
                          </m:e>
                          <m:sub>
                            <m:r>
                              <a:rPr lang="en-US" sz="1400" b="0" i="1" smtClean="0">
                                <a:latin typeface="Cambria Math" panose="02040503050406030204" pitchFamily="18" charset="0"/>
                                <a:cs typeface="Arial" panose="020B0604020202020204" pitchFamily="34" charset="0"/>
                              </a:rPr>
                              <m:t>0</m:t>
                            </m:r>
                          </m:sub>
                        </m:sSub>
                      </m:e>
                    </m:d>
                    <m:r>
                      <a:rPr lang="en-US" sz="1400" b="0" i="1" smtClean="0">
                        <a:latin typeface="Cambria Math" panose="02040503050406030204" pitchFamily="18" charset="0"/>
                        <a:cs typeface="Arial" panose="020B0604020202020204" pitchFamily="34" charset="0"/>
                      </a:rPr>
                      <m:t>=0</m:t>
                    </m:r>
                  </m:oMath>
                </a14:m>
                <a:r>
                  <a:rPr lang="en-US" sz="1400" dirty="0">
                    <a:latin typeface="Arial" panose="020B0604020202020204" pitchFamily="34" charset="0"/>
                    <a:cs typeface="Arial" panose="020B0604020202020204" pitchFamily="34" charset="0"/>
                  </a:rPr>
                  <a:t>. </a:t>
                </a:r>
              </a:p>
            </p:txBody>
          </p:sp>
        </mc:Choice>
        <mc:Fallback xmlns="">
          <p:sp>
            <p:nvSpPr>
              <p:cNvPr id="5" name="TextBox 4">
                <a:extLst>
                  <a:ext uri="{FF2B5EF4-FFF2-40B4-BE49-F238E27FC236}">
                    <a16:creationId xmlns:a16="http://schemas.microsoft.com/office/drawing/2014/main" id="{BAFFE674-B4BC-42CE-8BE7-A11853E8E8FA}"/>
                  </a:ext>
                </a:extLst>
              </p:cNvPr>
              <p:cNvSpPr txBox="1">
                <a:spLocks noRot="1" noChangeAspect="1" noMove="1" noResize="1" noEditPoints="1" noAdjustHandles="1" noChangeArrowheads="1" noChangeShapeType="1" noTextEdit="1"/>
              </p:cNvSpPr>
              <p:nvPr/>
            </p:nvSpPr>
            <p:spPr>
              <a:xfrm>
                <a:off x="2761990" y="1505490"/>
                <a:ext cx="5686815" cy="2483629"/>
              </a:xfrm>
              <a:prstGeom prst="rect">
                <a:avLst/>
              </a:prstGeom>
              <a:blipFill>
                <a:blip r:embed="rId4"/>
                <a:stretch>
                  <a:fillRect l="-322" r="-322" b="-1720"/>
                </a:stretch>
              </a:blipFill>
            </p:spPr>
            <p:txBody>
              <a:bodyPr/>
              <a:lstStyle/>
              <a:p>
                <a:r>
                  <a:rPr lang="en-GB">
                    <a:noFill/>
                  </a:rPr>
                  <a:t> </a:t>
                </a:r>
              </a:p>
            </p:txBody>
          </p:sp>
        </mc:Fallback>
      </mc:AlternateContent>
      <p:sp>
        <p:nvSpPr>
          <p:cNvPr id="9" name="Text Placeholder 8">
            <a:extLst>
              <a:ext uri="{FF2B5EF4-FFF2-40B4-BE49-F238E27FC236}">
                <a16:creationId xmlns:a16="http://schemas.microsoft.com/office/drawing/2014/main" id="{FCE42DFE-687D-4F2C-B829-84EF45C42FAB}"/>
              </a:ext>
            </a:extLst>
          </p:cNvPr>
          <p:cNvSpPr txBox="1">
            <a:spLocks/>
          </p:cNvSpPr>
          <p:nvPr/>
        </p:nvSpPr>
        <p:spPr>
          <a:xfrm>
            <a:off x="216000" y="320125"/>
            <a:ext cx="3848696" cy="293044"/>
          </a:xfrm>
          <a:prstGeom prst="rect">
            <a:avLst/>
          </a:prstGeom>
        </p:spPr>
        <p:txBody>
          <a:bodyPr vert="horz" lIns="0" tIns="0" rIns="0" bIns="0" rtlCol="0">
            <a:noAutofit/>
          </a:bodyPr>
          <a:lstStyle>
            <a:lvl1pPr marL="0" indent="0" algn="l" defTabSz="685800" rtl="0" eaLnBrk="1" latinLnBrk="0" hangingPunct="1">
              <a:lnSpc>
                <a:spcPct val="80000"/>
              </a:lnSpc>
              <a:spcBef>
                <a:spcPts val="750"/>
              </a:spcBef>
              <a:buFont typeface="Arial" panose="020B0604020202020204" pitchFamily="34" charset="0"/>
              <a:buNone/>
              <a:defRPr sz="1100" b="1" kern="1200" baseline="0">
                <a:solidFill>
                  <a:schemeClr val="bg1"/>
                </a:solidFill>
                <a:latin typeface="Arial" charset="0"/>
                <a:ea typeface="Arial" charset="0"/>
                <a:cs typeface="Arial" charset="0"/>
              </a:defRPr>
            </a:lvl1pPr>
            <a:lvl2pPr marL="0" indent="0" algn="l" defTabSz="685800" rtl="0" eaLnBrk="1" latinLnBrk="0" hangingPunct="1">
              <a:lnSpc>
                <a:spcPct val="80000"/>
              </a:lnSpc>
              <a:spcBef>
                <a:spcPts val="375"/>
              </a:spcBef>
              <a:buFont typeface="Arial" panose="020B0604020202020204" pitchFamily="34" charset="0"/>
              <a:buNone/>
              <a:defRPr sz="1100" kern="1200">
                <a:solidFill>
                  <a:schemeClr val="bg1"/>
                </a:solidFill>
                <a:latin typeface="Arial" charset="0"/>
                <a:ea typeface="Arial" charset="0"/>
                <a:cs typeface="Arial" charset="0"/>
              </a:defRPr>
            </a:lvl2pPr>
            <a:lvl3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3pPr>
            <a:lvl4pPr marL="0" indent="0" algn="l" defTabSz="685800" rtl="0" eaLnBrk="1" latinLnBrk="0" hangingPunct="1">
              <a:lnSpc>
                <a:spcPct val="90000"/>
              </a:lnSpc>
              <a:spcBef>
                <a:spcPts val="375"/>
              </a:spcBef>
              <a:buFont typeface="Arial" panose="020B0604020202020204" pitchFamily="34" charset="0"/>
              <a:buNone/>
              <a:defRPr sz="1100" kern="1200">
                <a:solidFill>
                  <a:schemeClr val="tx1"/>
                </a:solidFill>
                <a:latin typeface="Arial" charset="0"/>
                <a:ea typeface="Arial" charset="0"/>
                <a:cs typeface="Arial" charset="0"/>
              </a:defRPr>
            </a:lvl4pPr>
            <a:lvl5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Circular cylindrical tank case </a:t>
            </a:r>
          </a:p>
          <a:p>
            <a:r>
              <a:rPr lang="en-US" sz="2000" dirty="0"/>
              <a:t> </a:t>
            </a:r>
          </a:p>
        </p:txBody>
      </p:sp>
      <p:sp>
        <p:nvSpPr>
          <p:cNvPr id="10" name="TextBox 9">
            <a:extLst>
              <a:ext uri="{FF2B5EF4-FFF2-40B4-BE49-F238E27FC236}">
                <a16:creationId xmlns:a16="http://schemas.microsoft.com/office/drawing/2014/main" id="{3076E3DE-18D0-4760-9677-61030FE68913}"/>
              </a:ext>
            </a:extLst>
          </p:cNvPr>
          <p:cNvSpPr txBox="1"/>
          <p:nvPr/>
        </p:nvSpPr>
        <p:spPr>
          <a:xfrm>
            <a:off x="288099" y="917929"/>
            <a:ext cx="3356975" cy="385362"/>
          </a:xfrm>
          <a:prstGeom prst="rect">
            <a:avLst/>
          </a:prstGeom>
          <a:noFill/>
        </p:spPr>
        <p:txBody>
          <a:bodyPr wrap="square" rtlCol="0">
            <a:spAutoFit/>
          </a:bodyPr>
          <a:lstStyle/>
          <a:p>
            <a:pPr algn="just">
              <a:lnSpc>
                <a:spcPts val="2500"/>
              </a:lnSpc>
            </a:pPr>
            <a:r>
              <a:rPr lang="en-US" b="1" dirty="0">
                <a:solidFill>
                  <a:srgbClr val="002060"/>
                </a:solidFill>
                <a:latin typeface="Arial" panose="020B0604020202020204" pitchFamily="34" charset="0"/>
                <a:cs typeface="Arial" panose="020B0604020202020204" pitchFamily="34" charset="0"/>
              </a:rPr>
              <a:t>Bessel-Fourier expansions:</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0BD5C6B-B520-4E7A-B46D-73CFA6F666CE}"/>
                  </a:ext>
                </a:extLst>
              </p:cNvPr>
              <p:cNvSpPr txBox="1"/>
              <p:nvPr/>
            </p:nvSpPr>
            <p:spPr>
              <a:xfrm>
                <a:off x="413359" y="4109578"/>
                <a:ext cx="8141918" cy="612155"/>
              </a:xfrm>
              <a:prstGeom prst="rect">
                <a:avLst/>
              </a:prstGeom>
              <a:noFill/>
            </p:spPr>
            <p:txBody>
              <a:bodyPr wrap="square" rtlCol="0">
                <a:spAutoFit/>
              </a:bodyPr>
              <a:lstStyle/>
              <a:p>
                <a:pPr algn="just">
                  <a:lnSpc>
                    <a:spcPct val="150000"/>
                  </a:lnSpc>
                </a:pPr>
                <a:r>
                  <a:rPr lang="en-GB" sz="1200" b="1" i="1" dirty="0">
                    <a:latin typeface="Arial" panose="020B0604020202020204" pitchFamily="34" charset="0"/>
                    <a:cs typeface="Arial" panose="020B0604020202020204" pitchFamily="34" charset="0"/>
                  </a:rPr>
                  <a:t>Note: </a:t>
                </a:r>
                <a:r>
                  <a:rPr lang="en-GB" sz="1200" dirty="0">
                    <a:latin typeface="Arial" panose="020B0604020202020204" pitchFamily="34" charset="0"/>
                    <a:cs typeface="Arial" panose="020B0604020202020204" pitchFamily="34" charset="0"/>
                  </a:rPr>
                  <a:t>when </a:t>
                </a:r>
                <a14:m>
                  <m:oMath xmlns:m="http://schemas.openxmlformats.org/officeDocument/2006/math">
                    <m:r>
                      <a:rPr lang="en-GB" sz="1200">
                        <a:latin typeface="Cambria Math" panose="02040503050406030204" pitchFamily="18" charset="0"/>
                        <a:cs typeface="Arial" panose="020B0604020202020204" pitchFamily="34" charset="0"/>
                      </a:rPr>
                      <m:t>𝜌</m:t>
                    </m:r>
                    <m:r>
                      <a:rPr lang="en-GB" sz="1200">
                        <a:latin typeface="Cambria Math" panose="02040503050406030204" pitchFamily="18" charset="0"/>
                        <a:cs typeface="Arial" panose="020B0604020202020204" pitchFamily="34" charset="0"/>
                      </a:rPr>
                      <m:t>=0</m:t>
                    </m:r>
                  </m:oMath>
                </a14:m>
                <a:r>
                  <a:rPr lang="en-GB" sz="1200" dirty="0">
                    <a:latin typeface="Arial" panose="020B0604020202020204" pitchFamily="34" charset="0"/>
                    <a:cs typeface="Arial" panose="020B0604020202020204" pitchFamily="34" charset="0"/>
                  </a:rPr>
                  <a:t>, the explicit equations will be reduced to those of a circular plate in the vacuum, which can be further proved to be equivalent to the equations provided in </a:t>
                </a:r>
                <a:r>
                  <a:rPr lang="en-GB" sz="1200" dirty="0">
                    <a:solidFill>
                      <a:srgbClr val="0070C0"/>
                    </a:solidFill>
                    <a:latin typeface="Arial" panose="020B0604020202020204" pitchFamily="34" charset="0"/>
                    <a:cs typeface="Arial" panose="020B0604020202020204" pitchFamily="34" charset="0"/>
                  </a:rPr>
                  <a:t>Wah (1962) </a:t>
                </a:r>
                <a:r>
                  <a:rPr lang="en-GB" sz="1200" dirty="0">
                    <a:latin typeface="Arial" panose="020B0604020202020204" pitchFamily="34" charset="0"/>
                    <a:cs typeface="Arial" panose="020B0604020202020204" pitchFamily="34" charset="0"/>
                  </a:rPr>
                  <a:t>without tension.</a:t>
                </a:r>
              </a:p>
            </p:txBody>
          </p:sp>
        </mc:Choice>
        <mc:Fallback xmlns="">
          <p:sp>
            <p:nvSpPr>
              <p:cNvPr id="2" name="TextBox 1">
                <a:extLst>
                  <a:ext uri="{FF2B5EF4-FFF2-40B4-BE49-F238E27FC236}">
                    <a16:creationId xmlns:a16="http://schemas.microsoft.com/office/drawing/2014/main" id="{B0BD5C6B-B520-4E7A-B46D-73CFA6F666CE}"/>
                  </a:ext>
                </a:extLst>
              </p:cNvPr>
              <p:cNvSpPr txBox="1">
                <a:spLocks noRot="1" noChangeAspect="1" noMove="1" noResize="1" noEditPoints="1" noAdjustHandles="1" noChangeArrowheads="1" noChangeShapeType="1" noTextEdit="1"/>
              </p:cNvSpPr>
              <p:nvPr/>
            </p:nvSpPr>
            <p:spPr>
              <a:xfrm>
                <a:off x="413359" y="4109578"/>
                <a:ext cx="8141918" cy="612155"/>
              </a:xfrm>
              <a:prstGeom prst="rect">
                <a:avLst/>
              </a:prstGeom>
              <a:blipFill>
                <a:blip r:embed="rId5"/>
                <a:stretch>
                  <a:fillRect l="-75" b="-5941"/>
                </a:stretch>
              </a:blipFill>
            </p:spPr>
            <p:txBody>
              <a:bodyPr/>
              <a:lstStyle/>
              <a:p>
                <a:r>
                  <a:rPr lang="en-GB">
                    <a:noFill/>
                  </a:rPr>
                  <a:t> </a:t>
                </a:r>
              </a:p>
            </p:txBody>
          </p:sp>
        </mc:Fallback>
      </mc:AlternateContent>
      <p:sp>
        <p:nvSpPr>
          <p:cNvPr id="11" name="TextBox 10">
            <a:extLst>
              <a:ext uri="{FF2B5EF4-FFF2-40B4-BE49-F238E27FC236}">
                <a16:creationId xmlns:a16="http://schemas.microsoft.com/office/drawing/2014/main" id="{CF348398-B1E3-4144-815F-F3ED78603C61}"/>
              </a:ext>
            </a:extLst>
          </p:cNvPr>
          <p:cNvSpPr txBox="1"/>
          <p:nvPr/>
        </p:nvSpPr>
        <p:spPr>
          <a:xfrm>
            <a:off x="413359" y="4781592"/>
            <a:ext cx="521709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 T. Wah, Vibration of circular plates, </a:t>
            </a:r>
            <a:r>
              <a:rPr lang="en-US" sz="1000" i="1" dirty="0">
                <a:latin typeface="Arial" panose="020B0604020202020204" pitchFamily="34" charset="0"/>
                <a:cs typeface="Arial" panose="020B0604020202020204" pitchFamily="34" charset="0"/>
              </a:rPr>
              <a:t>J. </a:t>
            </a:r>
            <a:r>
              <a:rPr lang="en-US" sz="1000" i="1" dirty="0" err="1">
                <a:latin typeface="Arial" panose="020B0604020202020204" pitchFamily="34" charset="0"/>
                <a:cs typeface="Arial" panose="020B0604020202020204" pitchFamily="34" charset="0"/>
              </a:rPr>
              <a:t>Acoust</a:t>
            </a:r>
            <a:r>
              <a:rPr lang="en-US" sz="1000" i="1" dirty="0">
                <a:latin typeface="Arial" panose="020B0604020202020204" pitchFamily="34" charset="0"/>
                <a:cs typeface="Arial" panose="020B0604020202020204" pitchFamily="34" charset="0"/>
              </a:rPr>
              <a:t>. Soc. Am., </a:t>
            </a:r>
            <a:r>
              <a:rPr lang="en-US" sz="1000" dirty="0">
                <a:latin typeface="Arial" panose="020B0604020202020204" pitchFamily="34" charset="0"/>
                <a:cs typeface="Arial" panose="020B0604020202020204" pitchFamily="34" charset="0"/>
              </a:rPr>
              <a:t>34, 275-281, (1962)</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7438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512F9D-3691-4341-8EAA-2861D676DF98}"/>
              </a:ext>
            </a:extLst>
          </p:cNvPr>
          <p:cNvSpPr/>
          <p:nvPr/>
        </p:nvSpPr>
        <p:spPr>
          <a:xfrm>
            <a:off x="216000" y="948608"/>
            <a:ext cx="3544546" cy="456535"/>
          </a:xfrm>
          <a:prstGeom prst="rect">
            <a:avLst/>
          </a:prstGeom>
        </p:spPr>
        <p:txBody>
          <a:bodyPr wrap="square">
            <a:spAutoFit/>
          </a:bodyPr>
          <a:lstStyle/>
          <a:p>
            <a:pPr algn="just">
              <a:lnSpc>
                <a:spcPct val="150000"/>
              </a:lnSpc>
            </a:pPr>
            <a:r>
              <a:rPr lang="en-US" b="1" dirty="0">
                <a:solidFill>
                  <a:srgbClr val="002060"/>
                </a:solidFill>
                <a:latin typeface="Arial" panose="020B0604020202020204" pitchFamily="34" charset="0"/>
                <a:cs typeface="Arial" panose="020B0604020202020204" pitchFamily="34" charset="0"/>
              </a:rPr>
              <a:t>Vertical mode expansions:</a:t>
            </a:r>
          </a:p>
        </p:txBody>
      </p:sp>
      <p:pic>
        <p:nvPicPr>
          <p:cNvPr id="7" name="Picture 6">
            <a:extLst>
              <a:ext uri="{FF2B5EF4-FFF2-40B4-BE49-F238E27FC236}">
                <a16:creationId xmlns:a16="http://schemas.microsoft.com/office/drawing/2014/main" id="{BE1DC045-D810-4FE5-A8FC-7AC72188D70D}"/>
              </a:ext>
            </a:extLst>
          </p:cNvPr>
          <p:cNvPicPr>
            <a:picLocks noChangeAspect="1"/>
          </p:cNvPicPr>
          <p:nvPr/>
        </p:nvPicPr>
        <p:blipFill>
          <a:blip r:embed="rId3"/>
          <a:stretch>
            <a:fillRect/>
          </a:stretch>
        </p:blipFill>
        <p:spPr>
          <a:xfrm>
            <a:off x="101600" y="1863506"/>
            <a:ext cx="2413000" cy="2576726"/>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AFFE674-B4BC-42CE-8BE7-A11853E8E8FA}"/>
                  </a:ext>
                </a:extLst>
              </p:cNvPr>
              <p:cNvSpPr txBox="1"/>
              <p:nvPr/>
            </p:nvSpPr>
            <p:spPr>
              <a:xfrm>
                <a:off x="2774951" y="1541718"/>
                <a:ext cx="5441949" cy="3186642"/>
              </a:xfrm>
              <a:prstGeom prst="rect">
                <a:avLst/>
              </a:prstGeom>
              <a:noFill/>
            </p:spPr>
            <p:txBody>
              <a:bodyPr wrap="square" rtlCol="0">
                <a:spAutoFit/>
              </a:bodyPr>
              <a:lstStyle/>
              <a:p>
                <a:pPr algn="just">
                  <a:lnSpc>
                    <a:spcPct val="150000"/>
                  </a:lnSpc>
                </a:pPr>
                <a:r>
                  <a:rPr lang="en-US" sz="1400" dirty="0">
                    <a:latin typeface="Arial" panose="020B0604020202020204" pitchFamily="34" charset="0"/>
                    <a:cs typeface="Arial" panose="020B0604020202020204" pitchFamily="34" charset="0"/>
                  </a:rPr>
                  <a:t>Explicit equation for the natural frequencies at clamped edge</a:t>
                </a:r>
                <a:r>
                  <a:rPr lang="en-US" sz="1400" dirty="0">
                    <a:solidFill>
                      <a:schemeClr val="tx1"/>
                    </a:solidFill>
                    <a:latin typeface="Arial" panose="020B0604020202020204" pitchFamily="34" charset="0"/>
                    <a:cs typeface="Arial" panose="020B0604020202020204" pitchFamily="34" charset="0"/>
                  </a:rPr>
                  <a:t>:</a:t>
                </a:r>
              </a:p>
              <a:p>
                <a:pPr algn="just">
                  <a:lnSpc>
                    <a:spcPct val="150000"/>
                  </a:lnSpc>
                </a:pPr>
                <a:endParaRPr lang="en-US" sz="800" dirty="0">
                  <a:solidFill>
                    <a:schemeClr val="tx1"/>
                  </a:solidFill>
                  <a:latin typeface="Arial" panose="020B0604020202020204" pitchFamily="34" charset="0"/>
                  <a:cs typeface="Arial" panose="020B0604020202020204" pitchFamily="34" charset="0"/>
                </a:endParaRPr>
              </a:p>
              <a:p>
                <a:pPr algn="just"/>
                <a14:m>
                  <m:oMathPara xmlns:m="http://schemas.openxmlformats.org/officeDocument/2006/math">
                    <m:oMathParaPr>
                      <m:jc m:val="center"/>
                    </m:oMathParaPr>
                    <m:oMath xmlns:m="http://schemas.openxmlformats.org/officeDocument/2006/math">
                      <m:nary>
                        <m:naryPr>
                          <m:chr m:val="∑"/>
                          <m:ctrlPr>
                            <a:rPr lang="en-US" sz="1400" i="1" smtClean="0">
                              <a:solidFill>
                                <a:schemeClr val="tx1"/>
                              </a:solidFill>
                              <a:latin typeface="Cambria Math" panose="02040503050406030204" pitchFamily="18" charset="0"/>
                              <a:cs typeface="Arial" panose="020B0604020202020204" pitchFamily="34" charset="0"/>
                            </a:rPr>
                          </m:ctrlPr>
                        </m:naryPr>
                        <m:sub>
                          <m:r>
                            <m:rPr>
                              <m:brk m:alnAt="23"/>
                            </m:rPr>
                            <a:rPr lang="en-US" sz="1400" b="0" i="1" smtClean="0">
                              <a:solidFill>
                                <a:schemeClr val="tx1"/>
                              </a:solidFill>
                              <a:latin typeface="Cambria Math" panose="02040503050406030204" pitchFamily="18" charset="0"/>
                              <a:cs typeface="Arial" panose="020B0604020202020204" pitchFamily="34" charset="0"/>
                            </a:rPr>
                            <m:t>𝑚</m:t>
                          </m:r>
                          <m:r>
                            <a:rPr lang="en-US" sz="1400" b="0" i="1" smtClean="0">
                              <a:solidFill>
                                <a:schemeClr val="tx1"/>
                              </a:solidFill>
                              <a:latin typeface="Cambria Math" panose="02040503050406030204" pitchFamily="18" charset="0"/>
                              <a:cs typeface="Arial" panose="020B0604020202020204" pitchFamily="34" charset="0"/>
                            </a:rPr>
                            <m:t>=−2</m:t>
                          </m:r>
                        </m:sub>
                        <m:sup>
                          <m:r>
                            <a:rPr lang="en-US" sz="1400" b="0" i="1" smtClean="0">
                              <a:solidFill>
                                <a:schemeClr val="tx1"/>
                              </a:solidFill>
                              <a:latin typeface="Cambria Math" panose="02040503050406030204" pitchFamily="18" charset="0"/>
                              <a:cs typeface="Arial" panose="020B0604020202020204" pitchFamily="34" charset="0"/>
                            </a:rPr>
                            <m:t>∞</m:t>
                          </m:r>
                        </m:sup>
                        <m:e>
                          <m:f>
                            <m:fPr>
                              <m:ctrlPr>
                                <a:rPr lang="en-US" sz="1400" b="0" i="1" smtClean="0">
                                  <a:solidFill>
                                    <a:schemeClr val="tx1"/>
                                  </a:solidFill>
                                  <a:latin typeface="Cambria Math" panose="02040503050406030204" pitchFamily="18" charset="0"/>
                                  <a:cs typeface="Arial" panose="020B0604020202020204" pitchFamily="34" charset="0"/>
                                </a:rPr>
                              </m:ctrlPr>
                            </m:fPr>
                            <m:num>
                              <m:sSub>
                                <m:sSubPr>
                                  <m:ctrlPr>
                                    <a:rPr lang="en-US" sz="1400" b="0" i="1" smtClean="0">
                                      <a:solidFill>
                                        <a:schemeClr val="tx1"/>
                                      </a:solidFill>
                                      <a:latin typeface="Cambria Math" panose="02040503050406030204" pitchFamily="18" charset="0"/>
                                      <a:cs typeface="Arial" panose="020B0604020202020204" pitchFamily="34" charset="0"/>
                                    </a:rPr>
                                  </m:ctrlPr>
                                </m:sSubPr>
                                <m:e>
                                  <m:r>
                                    <a:rPr lang="en-US" sz="1400" b="0" i="1" smtClean="0">
                                      <a:solidFill>
                                        <a:schemeClr val="tx1"/>
                                      </a:solidFill>
                                      <a:latin typeface="Cambria Math" panose="02040503050406030204" pitchFamily="18" charset="0"/>
                                      <a:cs typeface="Arial" panose="020B0604020202020204" pitchFamily="34" charset="0"/>
                                    </a:rPr>
                                    <m:t>𝜅</m:t>
                                  </m:r>
                                </m:e>
                                <m:sub>
                                  <m:r>
                                    <a:rPr lang="en-US" sz="1400" b="0" i="1" smtClean="0">
                                      <a:solidFill>
                                        <a:schemeClr val="tx1"/>
                                      </a:solidFill>
                                      <a:latin typeface="Cambria Math" panose="02040503050406030204" pitchFamily="18" charset="0"/>
                                      <a:cs typeface="Arial" panose="020B0604020202020204" pitchFamily="34" charset="0"/>
                                    </a:rPr>
                                    <m:t>𝑚</m:t>
                                  </m:r>
                                </m:sub>
                              </m:sSub>
                              <m:func>
                                <m:funcPr>
                                  <m:ctrlPr>
                                    <a:rPr lang="en-US" sz="1400" b="0" i="1" smtClean="0">
                                      <a:solidFill>
                                        <a:schemeClr val="tx1"/>
                                      </a:solidFill>
                                      <a:latin typeface="Cambria Math" panose="02040503050406030204" pitchFamily="18" charset="0"/>
                                      <a:cs typeface="Arial" panose="020B0604020202020204" pitchFamily="34" charset="0"/>
                                    </a:rPr>
                                  </m:ctrlPr>
                                </m:funcPr>
                                <m:fName>
                                  <m:sSup>
                                    <m:sSupPr>
                                      <m:ctrlPr>
                                        <a:rPr lang="en-US" sz="1400" b="0" i="1" smtClean="0">
                                          <a:solidFill>
                                            <a:schemeClr val="tx1"/>
                                          </a:solidFill>
                                          <a:latin typeface="Cambria Math" panose="02040503050406030204" pitchFamily="18" charset="0"/>
                                          <a:cs typeface="Arial" panose="020B0604020202020204" pitchFamily="34" charset="0"/>
                                        </a:rPr>
                                      </m:ctrlPr>
                                    </m:sSupPr>
                                    <m:e>
                                      <m:r>
                                        <m:rPr>
                                          <m:sty m:val="p"/>
                                        </m:rPr>
                                        <a:rPr lang="en-US" sz="1400" b="0" i="0" smtClean="0">
                                          <a:solidFill>
                                            <a:schemeClr val="tx1"/>
                                          </a:solidFill>
                                          <a:latin typeface="Cambria Math" panose="02040503050406030204" pitchFamily="18" charset="0"/>
                                          <a:cs typeface="Arial" panose="020B0604020202020204" pitchFamily="34" charset="0"/>
                                        </a:rPr>
                                        <m:t>tanh</m:t>
                                      </m:r>
                                    </m:e>
                                    <m:sup>
                                      <m:r>
                                        <a:rPr lang="en-US" sz="1400" b="0" i="1" smtClean="0">
                                          <a:solidFill>
                                            <a:schemeClr val="tx1"/>
                                          </a:solidFill>
                                          <a:latin typeface="Cambria Math" panose="02040503050406030204" pitchFamily="18" charset="0"/>
                                          <a:cs typeface="Arial" panose="020B0604020202020204" pitchFamily="34" charset="0"/>
                                        </a:rPr>
                                        <m:t>2</m:t>
                                      </m:r>
                                    </m:sup>
                                  </m:sSup>
                                </m:fName>
                                <m:e>
                                  <m:sSub>
                                    <m:sSubPr>
                                      <m:ctrlPr>
                                        <a:rPr lang="en-US" sz="1400" b="0" i="1" smtClean="0">
                                          <a:solidFill>
                                            <a:schemeClr val="tx1"/>
                                          </a:solidFill>
                                          <a:latin typeface="Cambria Math" panose="02040503050406030204" pitchFamily="18" charset="0"/>
                                          <a:cs typeface="Arial" panose="020B0604020202020204" pitchFamily="34" charset="0"/>
                                        </a:rPr>
                                      </m:ctrlPr>
                                    </m:sSubPr>
                                    <m:e>
                                      <m:r>
                                        <a:rPr lang="en-US" sz="1400" b="0" i="1" smtClean="0">
                                          <a:solidFill>
                                            <a:schemeClr val="tx1"/>
                                          </a:solidFill>
                                          <a:latin typeface="Cambria Math" panose="02040503050406030204" pitchFamily="18" charset="0"/>
                                          <a:cs typeface="Arial" panose="020B0604020202020204" pitchFamily="34" charset="0"/>
                                        </a:rPr>
                                        <m:t>𝜅</m:t>
                                      </m:r>
                                    </m:e>
                                    <m:sub>
                                      <m:r>
                                        <a:rPr lang="en-US" sz="1400" b="0" i="1" smtClean="0">
                                          <a:solidFill>
                                            <a:schemeClr val="tx1"/>
                                          </a:solidFill>
                                          <a:latin typeface="Cambria Math" panose="02040503050406030204" pitchFamily="18" charset="0"/>
                                          <a:cs typeface="Arial" panose="020B0604020202020204" pitchFamily="34" charset="0"/>
                                        </a:rPr>
                                        <m:t>𝑚</m:t>
                                      </m:r>
                                    </m:sub>
                                  </m:sSub>
                                  <m:r>
                                    <a:rPr lang="en-US" sz="1400" b="0" i="1" smtClean="0">
                                      <a:solidFill>
                                        <a:schemeClr val="tx1"/>
                                      </a:solidFill>
                                      <a:latin typeface="Cambria Math" panose="02040503050406030204" pitchFamily="18" charset="0"/>
                                      <a:cs typeface="Arial" panose="020B0604020202020204" pitchFamily="34" charset="0"/>
                                    </a:rPr>
                                    <m:t>𝐻</m:t>
                                  </m:r>
                                </m:e>
                              </m:func>
                            </m:num>
                            <m:den>
                              <m:sSub>
                                <m:sSubPr>
                                  <m:ctrlPr>
                                    <a:rPr lang="en-US" sz="1400" b="0" i="1" smtClean="0">
                                      <a:solidFill>
                                        <a:schemeClr val="tx1"/>
                                      </a:solidFill>
                                      <a:latin typeface="Cambria Math" panose="02040503050406030204" pitchFamily="18" charset="0"/>
                                      <a:cs typeface="Arial" panose="020B0604020202020204" pitchFamily="34" charset="0"/>
                                    </a:rPr>
                                  </m:ctrlPr>
                                </m:sSubPr>
                                <m:e>
                                  <m:r>
                                    <a:rPr lang="en-US" sz="1400" b="0" i="1" smtClean="0">
                                      <a:solidFill>
                                        <a:schemeClr val="tx1"/>
                                      </a:solidFill>
                                      <a:latin typeface="Cambria Math" panose="02040503050406030204" pitchFamily="18" charset="0"/>
                                      <a:cs typeface="Arial" panose="020B0604020202020204" pitchFamily="34" charset="0"/>
                                    </a:rPr>
                                    <m:t>𝑆</m:t>
                                  </m:r>
                                </m:e>
                                <m:sub>
                                  <m:r>
                                    <a:rPr lang="en-US" sz="1400" b="0" i="1" smtClean="0">
                                      <a:solidFill>
                                        <a:schemeClr val="tx1"/>
                                      </a:solidFill>
                                      <a:latin typeface="Cambria Math" panose="02040503050406030204" pitchFamily="18" charset="0"/>
                                      <a:cs typeface="Arial" panose="020B0604020202020204" pitchFamily="34" charset="0"/>
                                    </a:rPr>
                                    <m:t>𝑚</m:t>
                                  </m:r>
                                </m:sub>
                              </m:sSub>
                            </m:den>
                          </m:f>
                          <m:r>
                            <a:rPr lang="en-US" sz="1400" b="0" i="1" smtClean="0">
                              <a:solidFill>
                                <a:schemeClr val="tx1"/>
                              </a:solidFill>
                              <a:latin typeface="Cambria Math" panose="02040503050406030204" pitchFamily="18" charset="0"/>
                              <a:cs typeface="Arial" panose="020B0604020202020204" pitchFamily="34" charset="0"/>
                            </a:rPr>
                            <m:t>×</m:t>
                          </m:r>
                          <m:f>
                            <m:fPr>
                              <m:ctrlPr>
                                <a:rPr lang="en-US" sz="1400" b="0" i="1" smtClean="0">
                                  <a:solidFill>
                                    <a:schemeClr val="tx1"/>
                                  </a:solidFill>
                                  <a:latin typeface="Cambria Math" panose="02040503050406030204" pitchFamily="18" charset="0"/>
                                  <a:cs typeface="Arial" panose="020B0604020202020204" pitchFamily="34" charset="0"/>
                                </a:rPr>
                              </m:ctrlPr>
                            </m:fPr>
                            <m:num>
                              <m:sSub>
                                <m:sSubPr>
                                  <m:ctrlPr>
                                    <a:rPr lang="en-US" sz="1400" b="0" i="1" smtClean="0">
                                      <a:solidFill>
                                        <a:schemeClr val="tx1"/>
                                      </a:solidFill>
                                      <a:latin typeface="Cambria Math" panose="02040503050406030204" pitchFamily="18" charset="0"/>
                                      <a:cs typeface="Arial" panose="020B0604020202020204" pitchFamily="34" charset="0"/>
                                    </a:rPr>
                                  </m:ctrlPr>
                                </m:sSubPr>
                                <m:e>
                                  <m:r>
                                    <a:rPr lang="en-US" sz="1400" b="0" i="1" smtClean="0">
                                      <a:solidFill>
                                        <a:schemeClr val="tx1"/>
                                      </a:solidFill>
                                      <a:latin typeface="Cambria Math" panose="02040503050406030204" pitchFamily="18" charset="0"/>
                                      <a:cs typeface="Arial" panose="020B0604020202020204" pitchFamily="34" charset="0"/>
                                    </a:rPr>
                                    <m:t>𝐽</m:t>
                                  </m:r>
                                </m:e>
                                <m:sub>
                                  <m:r>
                                    <a:rPr lang="en-US" sz="1400" b="0" i="1" smtClean="0">
                                      <a:solidFill>
                                        <a:schemeClr val="tx1"/>
                                      </a:solidFill>
                                      <a:latin typeface="Cambria Math" panose="02040503050406030204" pitchFamily="18" charset="0"/>
                                      <a:cs typeface="Arial" panose="020B0604020202020204" pitchFamily="34" charset="0"/>
                                    </a:rPr>
                                    <m:t>𝑛</m:t>
                                  </m:r>
                                </m:sub>
                              </m:sSub>
                              <m:d>
                                <m:dPr>
                                  <m:ctrlPr>
                                    <a:rPr lang="en-US" sz="1400" b="0" i="1" smtClean="0">
                                      <a:solidFill>
                                        <a:schemeClr val="tx1"/>
                                      </a:solidFill>
                                      <a:latin typeface="Cambria Math" panose="02040503050406030204" pitchFamily="18" charset="0"/>
                                      <a:cs typeface="Arial" panose="020B0604020202020204" pitchFamily="34" charset="0"/>
                                    </a:rPr>
                                  </m:ctrlPr>
                                </m:dPr>
                                <m:e>
                                  <m:sSub>
                                    <m:sSubPr>
                                      <m:ctrlPr>
                                        <a:rPr lang="en-US" sz="1400" b="0" i="1" smtClean="0">
                                          <a:solidFill>
                                            <a:schemeClr val="tx1"/>
                                          </a:solidFill>
                                          <a:latin typeface="Cambria Math" panose="02040503050406030204" pitchFamily="18" charset="0"/>
                                          <a:cs typeface="Arial" panose="020B0604020202020204" pitchFamily="34" charset="0"/>
                                        </a:rPr>
                                      </m:ctrlPr>
                                    </m:sSubPr>
                                    <m:e>
                                      <m:r>
                                        <a:rPr lang="en-US" sz="1400" b="0" i="1" smtClean="0">
                                          <a:solidFill>
                                            <a:schemeClr val="tx1"/>
                                          </a:solidFill>
                                          <a:latin typeface="Cambria Math" panose="02040503050406030204" pitchFamily="18" charset="0"/>
                                          <a:cs typeface="Arial" panose="020B0604020202020204" pitchFamily="34" charset="0"/>
                                        </a:rPr>
                                        <m:t>𝜅</m:t>
                                      </m:r>
                                    </m:e>
                                    <m:sub>
                                      <m:r>
                                        <a:rPr lang="en-US" sz="1400" b="0" i="1" smtClean="0">
                                          <a:solidFill>
                                            <a:schemeClr val="tx1"/>
                                          </a:solidFill>
                                          <a:latin typeface="Cambria Math" panose="02040503050406030204" pitchFamily="18" charset="0"/>
                                          <a:cs typeface="Arial" panose="020B0604020202020204" pitchFamily="34" charset="0"/>
                                        </a:rPr>
                                        <m:t>𝑚</m:t>
                                      </m:r>
                                    </m:sub>
                                  </m:sSub>
                                  <m:sSub>
                                    <m:sSubPr>
                                      <m:ctrlPr>
                                        <a:rPr lang="en-US" sz="1400" b="0" i="1" smtClean="0">
                                          <a:solidFill>
                                            <a:schemeClr val="tx1"/>
                                          </a:solidFill>
                                          <a:latin typeface="Cambria Math" panose="02040503050406030204" pitchFamily="18" charset="0"/>
                                          <a:cs typeface="Arial" panose="020B0604020202020204" pitchFamily="34" charset="0"/>
                                        </a:rPr>
                                      </m:ctrlPr>
                                    </m:sSubPr>
                                    <m:e>
                                      <m:r>
                                        <a:rPr lang="en-US" sz="1400" b="0" i="1" smtClean="0">
                                          <a:solidFill>
                                            <a:schemeClr val="tx1"/>
                                          </a:solidFill>
                                          <a:latin typeface="Cambria Math" panose="02040503050406030204" pitchFamily="18" charset="0"/>
                                          <a:cs typeface="Arial" panose="020B0604020202020204" pitchFamily="34" charset="0"/>
                                        </a:rPr>
                                        <m:t>𝑟</m:t>
                                      </m:r>
                                    </m:e>
                                    <m:sub>
                                      <m:r>
                                        <a:rPr lang="en-US" sz="1400" b="0" i="1" smtClean="0">
                                          <a:solidFill>
                                            <a:schemeClr val="tx1"/>
                                          </a:solidFill>
                                          <a:latin typeface="Cambria Math" panose="02040503050406030204" pitchFamily="18" charset="0"/>
                                          <a:cs typeface="Arial" panose="020B0604020202020204" pitchFamily="34" charset="0"/>
                                        </a:rPr>
                                        <m:t>0</m:t>
                                      </m:r>
                                    </m:sub>
                                  </m:sSub>
                                </m:e>
                              </m:d>
                            </m:num>
                            <m:den>
                              <m:sSubSup>
                                <m:sSubSupPr>
                                  <m:ctrlPr>
                                    <a:rPr lang="en-US" sz="1400" b="0" i="1" smtClean="0">
                                      <a:solidFill>
                                        <a:schemeClr val="tx1"/>
                                      </a:solidFill>
                                      <a:latin typeface="Cambria Math" panose="02040503050406030204" pitchFamily="18" charset="0"/>
                                      <a:cs typeface="Arial" panose="020B0604020202020204" pitchFamily="34" charset="0"/>
                                    </a:rPr>
                                  </m:ctrlPr>
                                </m:sSubSupPr>
                                <m:e>
                                  <m:r>
                                    <a:rPr lang="en-US" sz="1400" b="0" i="1" smtClean="0">
                                      <a:solidFill>
                                        <a:schemeClr val="tx1"/>
                                      </a:solidFill>
                                      <a:latin typeface="Cambria Math" panose="02040503050406030204" pitchFamily="18" charset="0"/>
                                      <a:cs typeface="Arial" panose="020B0604020202020204" pitchFamily="34" charset="0"/>
                                    </a:rPr>
                                    <m:t>𝐽</m:t>
                                  </m:r>
                                </m:e>
                                <m:sub>
                                  <m:r>
                                    <a:rPr lang="en-US" sz="1400" b="0" i="1" smtClean="0">
                                      <a:solidFill>
                                        <a:schemeClr val="tx1"/>
                                      </a:solidFill>
                                      <a:latin typeface="Cambria Math" panose="02040503050406030204" pitchFamily="18" charset="0"/>
                                      <a:cs typeface="Arial" panose="020B0604020202020204" pitchFamily="34" charset="0"/>
                                    </a:rPr>
                                    <m:t>𝑛</m:t>
                                  </m:r>
                                </m:sub>
                                <m:sup>
                                  <m:r>
                                    <a:rPr lang="en-US" sz="1400" b="0" i="1" smtClean="0">
                                      <a:solidFill>
                                        <a:schemeClr val="tx1"/>
                                      </a:solidFill>
                                      <a:latin typeface="Cambria Math" panose="02040503050406030204" pitchFamily="18" charset="0"/>
                                      <a:cs typeface="Arial" panose="020B0604020202020204" pitchFamily="34" charset="0"/>
                                    </a:rPr>
                                    <m:t>′</m:t>
                                  </m:r>
                                </m:sup>
                              </m:sSubSup>
                              <m:d>
                                <m:dPr>
                                  <m:ctrlPr>
                                    <a:rPr lang="en-US" sz="1400" b="0" i="1" smtClean="0">
                                      <a:solidFill>
                                        <a:schemeClr val="tx1"/>
                                      </a:solidFill>
                                      <a:latin typeface="Cambria Math" panose="02040503050406030204" pitchFamily="18" charset="0"/>
                                      <a:cs typeface="Arial" panose="020B0604020202020204" pitchFamily="34" charset="0"/>
                                    </a:rPr>
                                  </m:ctrlPr>
                                </m:dPr>
                                <m:e>
                                  <m:sSub>
                                    <m:sSubPr>
                                      <m:ctrlPr>
                                        <a:rPr lang="en-US" sz="1400" b="0" i="1" smtClean="0">
                                          <a:solidFill>
                                            <a:schemeClr val="tx1"/>
                                          </a:solidFill>
                                          <a:latin typeface="Cambria Math" panose="02040503050406030204" pitchFamily="18" charset="0"/>
                                          <a:cs typeface="Arial" panose="020B0604020202020204" pitchFamily="34" charset="0"/>
                                        </a:rPr>
                                      </m:ctrlPr>
                                    </m:sSubPr>
                                    <m:e>
                                      <m:r>
                                        <a:rPr lang="en-US" sz="1400" b="0" i="1" smtClean="0">
                                          <a:solidFill>
                                            <a:schemeClr val="tx1"/>
                                          </a:solidFill>
                                          <a:latin typeface="Cambria Math" panose="02040503050406030204" pitchFamily="18" charset="0"/>
                                          <a:cs typeface="Arial" panose="020B0604020202020204" pitchFamily="34" charset="0"/>
                                        </a:rPr>
                                        <m:t>𝜅</m:t>
                                      </m:r>
                                    </m:e>
                                    <m:sub>
                                      <m:r>
                                        <a:rPr lang="en-US" sz="1400" b="0" i="1" smtClean="0">
                                          <a:solidFill>
                                            <a:schemeClr val="tx1"/>
                                          </a:solidFill>
                                          <a:latin typeface="Cambria Math" panose="02040503050406030204" pitchFamily="18" charset="0"/>
                                          <a:cs typeface="Arial" panose="020B0604020202020204" pitchFamily="34" charset="0"/>
                                        </a:rPr>
                                        <m:t>𝑚</m:t>
                                      </m:r>
                                    </m:sub>
                                  </m:sSub>
                                  <m:sSub>
                                    <m:sSubPr>
                                      <m:ctrlPr>
                                        <a:rPr lang="en-US" sz="1400" b="0" i="1" smtClean="0">
                                          <a:solidFill>
                                            <a:schemeClr val="tx1"/>
                                          </a:solidFill>
                                          <a:latin typeface="Cambria Math" panose="02040503050406030204" pitchFamily="18" charset="0"/>
                                          <a:cs typeface="Arial" panose="020B0604020202020204" pitchFamily="34" charset="0"/>
                                        </a:rPr>
                                      </m:ctrlPr>
                                    </m:sSubPr>
                                    <m:e>
                                      <m:r>
                                        <a:rPr lang="en-US" sz="1400" b="0" i="1" smtClean="0">
                                          <a:solidFill>
                                            <a:schemeClr val="tx1"/>
                                          </a:solidFill>
                                          <a:latin typeface="Cambria Math" panose="02040503050406030204" pitchFamily="18" charset="0"/>
                                          <a:cs typeface="Arial" panose="020B0604020202020204" pitchFamily="34" charset="0"/>
                                        </a:rPr>
                                        <m:t>𝑟</m:t>
                                      </m:r>
                                    </m:e>
                                    <m:sub>
                                      <m:r>
                                        <a:rPr lang="en-US" sz="1400" b="0" i="1" smtClean="0">
                                          <a:solidFill>
                                            <a:schemeClr val="tx1"/>
                                          </a:solidFill>
                                          <a:latin typeface="Cambria Math" panose="02040503050406030204" pitchFamily="18" charset="0"/>
                                          <a:cs typeface="Arial" panose="020B0604020202020204" pitchFamily="34" charset="0"/>
                                        </a:rPr>
                                        <m:t>0</m:t>
                                      </m:r>
                                    </m:sub>
                                  </m:sSub>
                                </m:e>
                              </m:d>
                            </m:den>
                          </m:f>
                        </m:e>
                      </m:nary>
                      <m:r>
                        <a:rPr lang="en-US" sz="1400" b="0" i="1" smtClean="0">
                          <a:solidFill>
                            <a:schemeClr val="tx1"/>
                          </a:solidFill>
                          <a:latin typeface="Cambria Math" panose="02040503050406030204" pitchFamily="18" charset="0"/>
                          <a:cs typeface="Arial" panose="020B0604020202020204" pitchFamily="34" charset="0"/>
                        </a:rPr>
                        <m:t>=0,</m:t>
                      </m:r>
                    </m:oMath>
                  </m:oMathPara>
                </a14:m>
                <a:endParaRPr lang="en-US" sz="1400" dirty="0">
                  <a:solidFill>
                    <a:schemeClr val="tx1"/>
                  </a:solidFill>
                  <a:latin typeface="Arial" panose="020B0604020202020204" pitchFamily="34" charset="0"/>
                  <a:cs typeface="Arial" panose="020B0604020202020204" pitchFamily="34" charset="0"/>
                </a:endParaRPr>
              </a:p>
              <a:p>
                <a:pPr algn="just"/>
                <a:endParaRPr lang="en-US" sz="1400" dirty="0">
                  <a:latin typeface="Arial" panose="020B0604020202020204" pitchFamily="34" charset="0"/>
                  <a:cs typeface="Arial" panose="020B0604020202020204" pitchFamily="34" charset="0"/>
                </a:endParaRPr>
              </a:p>
              <a:p>
                <a:pPr algn="just"/>
                <a:r>
                  <a:rPr lang="en-US" sz="1400" dirty="0">
                    <a:latin typeface="Arial" panose="020B0604020202020204" pitchFamily="34" charset="0"/>
                    <a:cs typeface="Arial" panose="020B0604020202020204" pitchFamily="34" charset="0"/>
                  </a:rPr>
                  <a:t>where</a:t>
                </a:r>
              </a:p>
              <a:p>
                <a:pPr algn="just"/>
                <a:endParaRPr lang="en-US" sz="700" dirty="0">
                  <a:latin typeface="Arial" panose="020B0604020202020204" pitchFamily="34" charset="0"/>
                  <a:cs typeface="Arial" panose="020B0604020202020204" pitchFamily="34" charset="0"/>
                </a:endParaRPr>
              </a:p>
              <a:p>
                <a:pPr algn="just"/>
                <a14:m>
                  <m:oMathPara xmlns:m="http://schemas.openxmlformats.org/officeDocument/2006/math">
                    <m:oMathParaPr>
                      <m:jc m:val="center"/>
                    </m:oMathParaPr>
                    <m:oMath xmlns:m="http://schemas.openxmlformats.org/officeDocument/2006/math">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𝑆</m:t>
                          </m:r>
                        </m:e>
                        <m:sub>
                          <m:r>
                            <a:rPr lang="en-US" sz="1400" b="0" i="1" smtClean="0">
                              <a:latin typeface="Cambria Math" panose="02040503050406030204" pitchFamily="18" charset="0"/>
                              <a:cs typeface="Arial" panose="020B0604020202020204" pitchFamily="34" charset="0"/>
                            </a:rPr>
                            <m:t>𝑚</m:t>
                          </m:r>
                        </m:sub>
                      </m:sSub>
                      <m:r>
                        <a:rPr lang="en-US" sz="1400" b="0" i="1" smtClean="0">
                          <a:latin typeface="Cambria Math" panose="02040503050406030204" pitchFamily="18" charset="0"/>
                          <a:cs typeface="Arial" panose="020B0604020202020204" pitchFamily="34" charset="0"/>
                        </a:rPr>
                        <m:t>=</m:t>
                      </m:r>
                      <m:f>
                        <m:fPr>
                          <m:ctrlPr>
                            <a:rPr lang="en-US" sz="1400" b="0" i="1" smtClean="0">
                              <a:latin typeface="Cambria Math" panose="02040503050406030204" pitchFamily="18" charset="0"/>
                              <a:cs typeface="Arial" panose="020B0604020202020204" pitchFamily="34" charset="0"/>
                            </a:rPr>
                          </m:ctrlPr>
                        </m:fPr>
                        <m:num>
                          <m:r>
                            <a:rPr lang="en-US" sz="1400" b="0" i="1" smtClean="0">
                              <a:latin typeface="Cambria Math" panose="02040503050406030204" pitchFamily="18" charset="0"/>
                              <a:cs typeface="Arial" panose="020B0604020202020204" pitchFamily="34" charset="0"/>
                            </a:rPr>
                            <m:t>2</m:t>
                          </m:r>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𝜅</m:t>
                              </m:r>
                            </m:e>
                            <m:sub>
                              <m:r>
                                <a:rPr lang="en-US" sz="1400" b="0" i="1" smtClean="0">
                                  <a:latin typeface="Cambria Math" panose="02040503050406030204" pitchFamily="18" charset="0"/>
                                  <a:cs typeface="Arial" panose="020B0604020202020204" pitchFamily="34" charset="0"/>
                                </a:rPr>
                                <m:t>𝑚</m:t>
                              </m:r>
                            </m:sub>
                          </m:sSub>
                          <m:r>
                            <a:rPr lang="en-US" sz="1400" b="0" i="1" smtClean="0">
                              <a:latin typeface="Cambria Math" panose="02040503050406030204" pitchFamily="18" charset="0"/>
                              <a:cs typeface="Arial" panose="020B0604020202020204" pitchFamily="34" charset="0"/>
                            </a:rPr>
                            <m:t>𝐻</m:t>
                          </m:r>
                          <m:r>
                            <a:rPr lang="en-US" sz="1400" b="0" i="1" smtClean="0">
                              <a:latin typeface="Cambria Math" panose="02040503050406030204" pitchFamily="18" charset="0"/>
                              <a:cs typeface="Arial" panose="020B0604020202020204" pitchFamily="34" charset="0"/>
                            </a:rPr>
                            <m:t>+</m:t>
                          </m:r>
                          <m:func>
                            <m:funcPr>
                              <m:ctrlPr>
                                <a:rPr lang="en-US" sz="1400" b="0" i="1" smtClean="0">
                                  <a:latin typeface="Cambria Math" panose="02040503050406030204" pitchFamily="18" charset="0"/>
                                  <a:cs typeface="Arial" panose="020B0604020202020204" pitchFamily="34" charset="0"/>
                                </a:rPr>
                              </m:ctrlPr>
                            </m:funcPr>
                            <m:fName>
                              <m:r>
                                <m:rPr>
                                  <m:sty m:val="p"/>
                                </m:rPr>
                                <a:rPr lang="en-US" sz="1400" b="0" i="0" smtClean="0">
                                  <a:latin typeface="Cambria Math" panose="02040503050406030204" pitchFamily="18" charset="0"/>
                                  <a:cs typeface="Arial" panose="020B0604020202020204" pitchFamily="34" charset="0"/>
                                </a:rPr>
                                <m:t>sinh</m:t>
                              </m:r>
                            </m:fName>
                            <m:e>
                              <m:r>
                                <a:rPr lang="en-US" sz="1400" b="0" i="1" smtClean="0">
                                  <a:latin typeface="Cambria Math" panose="02040503050406030204" pitchFamily="18" charset="0"/>
                                  <a:cs typeface="Arial" panose="020B0604020202020204" pitchFamily="34" charset="0"/>
                                </a:rPr>
                                <m:t>2</m:t>
                              </m:r>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𝜅</m:t>
                                  </m:r>
                                </m:e>
                                <m:sub>
                                  <m:r>
                                    <a:rPr lang="en-US" sz="1400" b="0" i="1" smtClean="0">
                                      <a:latin typeface="Cambria Math" panose="02040503050406030204" pitchFamily="18" charset="0"/>
                                      <a:cs typeface="Arial" panose="020B0604020202020204" pitchFamily="34" charset="0"/>
                                    </a:rPr>
                                    <m:t>𝑚</m:t>
                                  </m:r>
                                </m:sub>
                              </m:sSub>
                              <m:r>
                                <a:rPr lang="en-US" sz="1400" b="0" i="1" smtClean="0">
                                  <a:latin typeface="Cambria Math" panose="02040503050406030204" pitchFamily="18" charset="0"/>
                                  <a:cs typeface="Arial" panose="020B0604020202020204" pitchFamily="34" charset="0"/>
                                </a:rPr>
                                <m:t>𝐻</m:t>
                              </m:r>
                            </m:e>
                          </m:func>
                        </m:num>
                        <m:den>
                          <m:r>
                            <a:rPr lang="en-US" sz="1400" b="0" i="1" smtClean="0">
                              <a:latin typeface="Cambria Math" panose="02040503050406030204" pitchFamily="18" charset="0"/>
                              <a:cs typeface="Arial" panose="020B0604020202020204" pitchFamily="34" charset="0"/>
                            </a:rPr>
                            <m:t>4</m:t>
                          </m:r>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𝜅</m:t>
                              </m:r>
                            </m:e>
                            <m:sub>
                              <m:r>
                                <a:rPr lang="en-US" sz="1400" b="0" i="1" smtClean="0">
                                  <a:latin typeface="Cambria Math" panose="02040503050406030204" pitchFamily="18" charset="0"/>
                                  <a:cs typeface="Arial" panose="020B0604020202020204" pitchFamily="34" charset="0"/>
                                </a:rPr>
                                <m:t>𝑚</m:t>
                              </m:r>
                            </m:sub>
                          </m:sSub>
                          <m:func>
                            <m:funcPr>
                              <m:ctrlPr>
                                <a:rPr lang="en-US" sz="1400" b="0" i="1" smtClean="0">
                                  <a:latin typeface="Cambria Math" panose="02040503050406030204" pitchFamily="18" charset="0"/>
                                  <a:cs typeface="Arial" panose="020B0604020202020204" pitchFamily="34" charset="0"/>
                                </a:rPr>
                              </m:ctrlPr>
                            </m:funcPr>
                            <m:fName>
                              <m:sSup>
                                <m:sSupPr>
                                  <m:ctrlPr>
                                    <a:rPr lang="en-US" sz="1400" b="0" i="1" smtClean="0">
                                      <a:latin typeface="Cambria Math" panose="02040503050406030204" pitchFamily="18" charset="0"/>
                                      <a:cs typeface="Arial" panose="020B0604020202020204" pitchFamily="34" charset="0"/>
                                    </a:rPr>
                                  </m:ctrlPr>
                                </m:sSupPr>
                                <m:e>
                                  <m:r>
                                    <m:rPr>
                                      <m:sty m:val="p"/>
                                    </m:rPr>
                                    <a:rPr lang="en-US" sz="1400" b="0" i="0" smtClean="0">
                                      <a:latin typeface="Cambria Math" panose="02040503050406030204" pitchFamily="18" charset="0"/>
                                      <a:cs typeface="Arial" panose="020B0604020202020204" pitchFamily="34" charset="0"/>
                                    </a:rPr>
                                    <m:t>cosh</m:t>
                                  </m:r>
                                </m:e>
                                <m:sup>
                                  <m:r>
                                    <a:rPr lang="en-US" sz="1400" b="0" i="1" smtClean="0">
                                      <a:latin typeface="Cambria Math" panose="02040503050406030204" pitchFamily="18" charset="0"/>
                                      <a:cs typeface="Arial" panose="020B0604020202020204" pitchFamily="34" charset="0"/>
                                    </a:rPr>
                                    <m:t>2</m:t>
                                  </m:r>
                                </m:sup>
                              </m:sSup>
                            </m:fName>
                            <m:e>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𝜅</m:t>
                                  </m:r>
                                </m:e>
                                <m:sub>
                                  <m:r>
                                    <a:rPr lang="en-US" sz="1400" b="0" i="1" smtClean="0">
                                      <a:latin typeface="Cambria Math" panose="02040503050406030204" pitchFamily="18" charset="0"/>
                                      <a:cs typeface="Arial" panose="020B0604020202020204" pitchFamily="34" charset="0"/>
                                    </a:rPr>
                                    <m:t>𝑚</m:t>
                                  </m:r>
                                </m:sub>
                              </m:sSub>
                              <m:r>
                                <a:rPr lang="en-US" sz="1400" b="0" i="1" smtClean="0">
                                  <a:latin typeface="Cambria Math" panose="02040503050406030204" pitchFamily="18" charset="0"/>
                                  <a:cs typeface="Arial" panose="020B0604020202020204" pitchFamily="34" charset="0"/>
                                </a:rPr>
                                <m:t>𝐻</m:t>
                              </m:r>
                            </m:e>
                          </m:func>
                        </m:den>
                      </m:f>
                      <m:r>
                        <a:rPr lang="en-US" sz="1400" b="0" i="1" smtClean="0">
                          <a:latin typeface="Cambria Math" panose="02040503050406030204" pitchFamily="18" charset="0"/>
                          <a:cs typeface="Arial" panose="020B0604020202020204" pitchFamily="34" charset="0"/>
                        </a:rPr>
                        <m:t>+</m:t>
                      </m:r>
                      <m:f>
                        <m:fPr>
                          <m:ctrlPr>
                            <a:rPr lang="en-US" sz="1400" b="0" i="1" smtClean="0">
                              <a:latin typeface="Cambria Math" panose="02040503050406030204" pitchFamily="18" charset="0"/>
                              <a:cs typeface="Arial" panose="020B0604020202020204" pitchFamily="34" charset="0"/>
                            </a:rPr>
                          </m:ctrlPr>
                        </m:fPr>
                        <m:num>
                          <m:r>
                            <a:rPr lang="en-US" sz="1400" b="0" i="1" smtClean="0">
                              <a:latin typeface="Cambria Math" panose="02040503050406030204" pitchFamily="18" charset="0"/>
                              <a:cs typeface="Arial" panose="020B0604020202020204" pitchFamily="34" charset="0"/>
                            </a:rPr>
                            <m:t>2</m:t>
                          </m:r>
                          <m:r>
                            <a:rPr lang="en-US" sz="1400" b="0" i="1" smtClean="0">
                              <a:latin typeface="Cambria Math" panose="02040503050406030204" pitchFamily="18" charset="0"/>
                              <a:cs typeface="Arial" panose="020B0604020202020204" pitchFamily="34" charset="0"/>
                            </a:rPr>
                            <m:t>𝐿</m:t>
                          </m:r>
                          <m:sSubSup>
                            <m:sSubSupPr>
                              <m:ctrlPr>
                                <a:rPr lang="en-US" sz="1400" b="0" i="1" smtClean="0">
                                  <a:latin typeface="Cambria Math" panose="02040503050406030204" pitchFamily="18" charset="0"/>
                                  <a:cs typeface="Arial" panose="020B0604020202020204" pitchFamily="34" charset="0"/>
                                </a:rPr>
                              </m:ctrlPr>
                            </m:sSubSupPr>
                            <m:e>
                              <m:r>
                                <a:rPr lang="en-US" sz="1400" b="0" i="1" smtClean="0">
                                  <a:latin typeface="Cambria Math" panose="02040503050406030204" pitchFamily="18" charset="0"/>
                                  <a:cs typeface="Arial" panose="020B0604020202020204" pitchFamily="34" charset="0"/>
                                </a:rPr>
                                <m:t>𝜅</m:t>
                              </m:r>
                            </m:e>
                            <m:sub>
                              <m:r>
                                <a:rPr lang="en-US" sz="1400" b="0" i="1" smtClean="0">
                                  <a:latin typeface="Cambria Math" panose="02040503050406030204" pitchFamily="18" charset="0"/>
                                  <a:cs typeface="Arial" panose="020B0604020202020204" pitchFamily="34" charset="0"/>
                                </a:rPr>
                                <m:t>𝑚</m:t>
                              </m:r>
                            </m:sub>
                            <m:sup>
                              <m:r>
                                <a:rPr lang="en-US" sz="1400" b="0" i="1" smtClean="0">
                                  <a:latin typeface="Cambria Math" panose="02040503050406030204" pitchFamily="18" charset="0"/>
                                  <a:cs typeface="Arial" panose="020B0604020202020204" pitchFamily="34" charset="0"/>
                                </a:rPr>
                                <m:t>4</m:t>
                              </m:r>
                            </m:sup>
                          </m:sSubSup>
                        </m:num>
                        <m:den>
                          <m:r>
                            <a:rPr lang="en-US" sz="1400" b="0" i="1" smtClean="0">
                              <a:latin typeface="Cambria Math" panose="02040503050406030204" pitchFamily="18" charset="0"/>
                              <a:cs typeface="Arial" panose="020B0604020202020204" pitchFamily="34" charset="0"/>
                            </a:rPr>
                            <m:t>𝜌</m:t>
                          </m:r>
                          <m:sSup>
                            <m:sSupPr>
                              <m:ctrlPr>
                                <a:rPr lang="en-US" sz="1400" b="0" i="1" smtClean="0">
                                  <a:latin typeface="Cambria Math" panose="02040503050406030204" pitchFamily="18" charset="0"/>
                                  <a:cs typeface="Arial" panose="020B0604020202020204" pitchFamily="34" charset="0"/>
                                </a:rPr>
                              </m:ctrlPr>
                            </m:sSupPr>
                            <m:e>
                              <m:r>
                                <a:rPr lang="en-US" sz="1400" b="0" i="1" smtClean="0">
                                  <a:latin typeface="Cambria Math" panose="02040503050406030204" pitchFamily="18" charset="0"/>
                                  <a:cs typeface="Arial" panose="020B0604020202020204" pitchFamily="34" charset="0"/>
                                </a:rPr>
                                <m:t>𝜔</m:t>
                              </m:r>
                            </m:e>
                            <m:sup>
                              <m:r>
                                <a:rPr lang="en-US" sz="1400" b="0" i="1" smtClean="0">
                                  <a:latin typeface="Cambria Math" panose="02040503050406030204" pitchFamily="18" charset="0"/>
                                  <a:cs typeface="Arial" panose="020B0604020202020204" pitchFamily="34" charset="0"/>
                                </a:rPr>
                                <m:t>2</m:t>
                              </m:r>
                            </m:sup>
                          </m:sSup>
                        </m:den>
                      </m:f>
                      <m:func>
                        <m:funcPr>
                          <m:ctrlPr>
                            <a:rPr lang="en-US" sz="1400" b="0" i="1" smtClean="0">
                              <a:latin typeface="Cambria Math" panose="02040503050406030204" pitchFamily="18" charset="0"/>
                              <a:cs typeface="Arial" panose="020B0604020202020204" pitchFamily="34" charset="0"/>
                            </a:rPr>
                          </m:ctrlPr>
                        </m:funcPr>
                        <m:fName>
                          <m:sSup>
                            <m:sSupPr>
                              <m:ctrlPr>
                                <a:rPr lang="en-US" sz="1400" b="0" i="1" smtClean="0">
                                  <a:latin typeface="Cambria Math" panose="02040503050406030204" pitchFamily="18" charset="0"/>
                                  <a:cs typeface="Arial" panose="020B0604020202020204" pitchFamily="34" charset="0"/>
                                </a:rPr>
                              </m:ctrlPr>
                            </m:sSupPr>
                            <m:e>
                              <m:r>
                                <m:rPr>
                                  <m:sty m:val="p"/>
                                </m:rPr>
                                <a:rPr lang="en-US" sz="1400" b="0" i="0" smtClean="0">
                                  <a:latin typeface="Cambria Math" panose="02040503050406030204" pitchFamily="18" charset="0"/>
                                  <a:cs typeface="Arial" panose="020B0604020202020204" pitchFamily="34" charset="0"/>
                                </a:rPr>
                                <m:t>tanh</m:t>
                              </m:r>
                            </m:e>
                            <m:sup>
                              <m:r>
                                <a:rPr lang="en-US" sz="1400" b="0" i="1" smtClean="0">
                                  <a:latin typeface="Cambria Math" panose="02040503050406030204" pitchFamily="18" charset="0"/>
                                  <a:cs typeface="Arial" panose="020B0604020202020204" pitchFamily="34" charset="0"/>
                                </a:rPr>
                                <m:t>2</m:t>
                              </m:r>
                            </m:sup>
                          </m:sSup>
                        </m:fName>
                        <m:e>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𝜅</m:t>
                              </m:r>
                            </m:e>
                            <m:sub>
                              <m:r>
                                <a:rPr lang="en-US" sz="1400" b="0" i="1" smtClean="0">
                                  <a:latin typeface="Cambria Math" panose="02040503050406030204" pitchFamily="18" charset="0"/>
                                  <a:cs typeface="Arial" panose="020B0604020202020204" pitchFamily="34" charset="0"/>
                                </a:rPr>
                                <m:t>𝑚</m:t>
                              </m:r>
                            </m:sub>
                          </m:sSub>
                          <m:r>
                            <a:rPr lang="en-US" sz="1400" b="0" i="1" smtClean="0">
                              <a:latin typeface="Cambria Math" panose="02040503050406030204" pitchFamily="18" charset="0"/>
                              <a:cs typeface="Arial" panose="020B0604020202020204" pitchFamily="34" charset="0"/>
                            </a:rPr>
                            <m:t>𝐻</m:t>
                          </m:r>
                        </m:e>
                      </m:func>
                    </m:oMath>
                  </m:oMathPara>
                </a14:m>
                <a:endParaRPr lang="en-US" sz="1400" dirty="0">
                  <a:latin typeface="Arial" panose="020B0604020202020204" pitchFamily="34" charset="0"/>
                  <a:cs typeface="Arial" panose="020B0604020202020204" pitchFamily="34" charset="0"/>
                </a:endParaRPr>
              </a:p>
              <a:p>
                <a:pPr algn="just">
                  <a:lnSpc>
                    <a:spcPct val="150000"/>
                  </a:lnSpc>
                </a:pPr>
                <a:endParaRPr lang="en-US" sz="900" dirty="0">
                  <a:latin typeface="Arial" panose="020B0604020202020204" pitchFamily="34" charset="0"/>
                  <a:cs typeface="Arial" panose="020B0604020202020204" pitchFamily="34" charset="0"/>
                </a:endParaRPr>
              </a:p>
              <a:p>
                <a:pPr algn="just">
                  <a:lnSpc>
                    <a:spcPct val="150000"/>
                  </a:lnSpc>
                </a:pPr>
                <a:r>
                  <a:rPr lang="en-US" sz="1400" dirty="0">
                    <a:latin typeface="Arial" panose="020B0604020202020204" pitchFamily="34" charset="0"/>
                    <a:cs typeface="Arial" panose="020B0604020202020204" pitchFamily="34" charset="0"/>
                  </a:rPr>
                  <a:t>and </a:t>
                </a:r>
                <a14:m>
                  <m:oMath xmlns:m="http://schemas.openxmlformats.org/officeDocument/2006/math">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𝜅</m:t>
                        </m:r>
                      </m:e>
                      <m:sub>
                        <m:r>
                          <a:rPr lang="en-US" sz="1400" b="0" i="1" smtClean="0">
                            <a:latin typeface="Cambria Math" panose="02040503050406030204" pitchFamily="18" charset="0"/>
                            <a:cs typeface="Arial" panose="020B0604020202020204" pitchFamily="34" charset="0"/>
                          </a:rPr>
                          <m:t>𝑚</m:t>
                        </m:r>
                      </m:sub>
                    </m:sSub>
                  </m:oMath>
                </a14:m>
                <a:r>
                  <a:rPr lang="en-US" sz="1400" dirty="0">
                    <a:latin typeface="Arial" panose="020B0604020202020204" pitchFamily="34" charset="0"/>
                    <a:cs typeface="Arial" panose="020B0604020202020204" pitchFamily="34" charset="0"/>
                  </a:rPr>
                  <a:t> are eigenvalues obtained from the dispersion relation</a:t>
                </a:r>
              </a:p>
              <a:p>
                <a:pPr algn="just">
                  <a:lnSpc>
                    <a:spcPct val="150000"/>
                  </a:lnSpc>
                </a:pPr>
                <a:endParaRPr lang="en-US" sz="600" b="0" i="1" dirty="0">
                  <a:latin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d>
                        <m:dPr>
                          <m:ctrlPr>
                            <a:rPr lang="en-US" sz="1400" b="0" i="1" smtClean="0">
                              <a:latin typeface="Cambria Math" panose="02040503050406030204" pitchFamily="18" charset="0"/>
                              <a:cs typeface="Arial" panose="020B0604020202020204" pitchFamily="34" charset="0"/>
                            </a:rPr>
                          </m:ctrlPr>
                        </m:dPr>
                        <m:e>
                          <m:r>
                            <a:rPr lang="en-US" sz="1400" b="0" i="1" smtClean="0">
                              <a:latin typeface="Cambria Math" panose="02040503050406030204" pitchFamily="18" charset="0"/>
                              <a:cs typeface="Arial" panose="020B0604020202020204" pitchFamily="34" charset="0"/>
                            </a:rPr>
                            <m:t>𝐿</m:t>
                          </m:r>
                          <m:sSubSup>
                            <m:sSubSupPr>
                              <m:ctrlPr>
                                <a:rPr lang="en-US" sz="1400" b="0" i="1" smtClean="0">
                                  <a:latin typeface="Cambria Math" panose="02040503050406030204" pitchFamily="18" charset="0"/>
                                  <a:cs typeface="Arial" panose="020B0604020202020204" pitchFamily="34" charset="0"/>
                                </a:rPr>
                              </m:ctrlPr>
                            </m:sSubSupPr>
                            <m:e>
                              <m:r>
                                <a:rPr lang="en-US" sz="1400" b="0" i="1" smtClean="0">
                                  <a:latin typeface="Cambria Math" panose="02040503050406030204" pitchFamily="18" charset="0"/>
                                  <a:cs typeface="Arial" panose="020B0604020202020204" pitchFamily="34" charset="0"/>
                                </a:rPr>
                                <m:t>𝜅</m:t>
                              </m:r>
                            </m:e>
                            <m:sub>
                              <m:r>
                                <a:rPr lang="en-US" sz="1400" b="0" i="1" smtClean="0">
                                  <a:latin typeface="Cambria Math" panose="02040503050406030204" pitchFamily="18" charset="0"/>
                                  <a:cs typeface="Arial" panose="020B0604020202020204" pitchFamily="34" charset="0"/>
                                </a:rPr>
                                <m:t>𝑚</m:t>
                              </m:r>
                            </m:sub>
                            <m:sup>
                              <m:r>
                                <a:rPr lang="en-US" sz="1400" b="0" i="1" smtClean="0">
                                  <a:latin typeface="Cambria Math" panose="02040503050406030204" pitchFamily="18" charset="0"/>
                                  <a:cs typeface="Arial" panose="020B0604020202020204" pitchFamily="34" charset="0"/>
                                </a:rPr>
                                <m:t>4</m:t>
                              </m:r>
                            </m:sup>
                          </m:sSubSup>
                          <m:r>
                            <a:rPr lang="en-US" sz="1400" b="0" i="1" smtClean="0">
                              <a:latin typeface="Cambria Math" panose="02040503050406030204" pitchFamily="18" charset="0"/>
                              <a:cs typeface="Arial" panose="020B0604020202020204" pitchFamily="34" charset="0"/>
                            </a:rPr>
                            <m:t>+</m:t>
                          </m:r>
                          <m:r>
                            <a:rPr lang="en-US" sz="1400" b="0" i="1" smtClean="0">
                              <a:latin typeface="Cambria Math" panose="02040503050406030204" pitchFamily="18" charset="0"/>
                              <a:cs typeface="Arial" panose="020B0604020202020204" pitchFamily="34" charset="0"/>
                            </a:rPr>
                            <m:t>𝜌</m:t>
                          </m:r>
                          <m:r>
                            <a:rPr lang="en-US" sz="1400" b="0" i="1" smtClean="0">
                              <a:latin typeface="Cambria Math" panose="02040503050406030204" pitchFamily="18" charset="0"/>
                              <a:cs typeface="Arial" panose="020B0604020202020204" pitchFamily="34" charset="0"/>
                            </a:rPr>
                            <m:t>𝑔</m:t>
                          </m:r>
                          <m:r>
                            <a:rPr lang="en-US" sz="1400" b="0" i="1" smtClean="0">
                              <a:latin typeface="Cambria Math" panose="02040503050406030204" pitchFamily="18" charset="0"/>
                              <a:cs typeface="Arial" panose="020B0604020202020204" pitchFamily="34" charset="0"/>
                            </a:rPr>
                            <m:t>−</m:t>
                          </m:r>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𝜌</m:t>
                              </m:r>
                            </m:e>
                            <m:sub>
                              <m:r>
                                <a:rPr lang="en-US" sz="1400" b="0" i="1" smtClean="0">
                                  <a:latin typeface="Cambria Math" panose="02040503050406030204" pitchFamily="18" charset="0"/>
                                  <a:cs typeface="Arial" panose="020B0604020202020204" pitchFamily="34" charset="0"/>
                                </a:rPr>
                                <m:t>𝑒</m:t>
                              </m:r>
                            </m:sub>
                          </m:sSub>
                          <m:r>
                            <a:rPr lang="en-US" sz="1400" b="0" i="1" smtClean="0">
                              <a:latin typeface="Cambria Math" panose="02040503050406030204" pitchFamily="18" charset="0"/>
                              <a:cs typeface="Arial" panose="020B0604020202020204" pitchFamily="34" charset="0"/>
                            </a:rPr>
                            <m:t>h</m:t>
                          </m:r>
                          <m:sSup>
                            <m:sSupPr>
                              <m:ctrlPr>
                                <a:rPr lang="en-US" sz="1400" b="0" i="1" smtClean="0">
                                  <a:latin typeface="Cambria Math" panose="02040503050406030204" pitchFamily="18" charset="0"/>
                                  <a:cs typeface="Arial" panose="020B0604020202020204" pitchFamily="34" charset="0"/>
                                </a:rPr>
                              </m:ctrlPr>
                            </m:sSupPr>
                            <m:e>
                              <m:r>
                                <a:rPr lang="en-US" sz="1400" b="0" i="1" smtClean="0">
                                  <a:latin typeface="Cambria Math" panose="02040503050406030204" pitchFamily="18" charset="0"/>
                                  <a:cs typeface="Arial" panose="020B0604020202020204" pitchFamily="34" charset="0"/>
                                </a:rPr>
                                <m:t>𝜔</m:t>
                              </m:r>
                            </m:e>
                            <m:sup>
                              <m:r>
                                <a:rPr lang="en-US" sz="1400" b="0" i="1" smtClean="0">
                                  <a:latin typeface="Cambria Math" panose="02040503050406030204" pitchFamily="18" charset="0"/>
                                  <a:cs typeface="Arial" panose="020B0604020202020204" pitchFamily="34" charset="0"/>
                                </a:rPr>
                                <m:t>2</m:t>
                              </m:r>
                            </m:sup>
                          </m:sSup>
                        </m:e>
                      </m:d>
                      <m:r>
                        <a:rPr lang="en-US" sz="1400" b="0" i="1" smtClean="0">
                          <a:latin typeface="Cambria Math" panose="02040503050406030204" pitchFamily="18" charset="0"/>
                          <a:cs typeface="Arial" panose="020B0604020202020204" pitchFamily="34" charset="0"/>
                        </a:rPr>
                        <m:t> </m:t>
                      </m:r>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𝜅</m:t>
                          </m:r>
                        </m:e>
                        <m:sub>
                          <m:r>
                            <a:rPr lang="en-US" sz="1400" b="0" i="1" smtClean="0">
                              <a:latin typeface="Cambria Math" panose="02040503050406030204" pitchFamily="18" charset="0"/>
                              <a:cs typeface="Arial" panose="020B0604020202020204" pitchFamily="34" charset="0"/>
                            </a:rPr>
                            <m:t>𝑚</m:t>
                          </m:r>
                        </m:sub>
                      </m:sSub>
                      <m:func>
                        <m:funcPr>
                          <m:ctrlPr>
                            <a:rPr lang="en-US" sz="1400" b="0" i="1" smtClean="0">
                              <a:latin typeface="Cambria Math" panose="02040503050406030204" pitchFamily="18" charset="0"/>
                              <a:cs typeface="Arial" panose="020B0604020202020204" pitchFamily="34" charset="0"/>
                            </a:rPr>
                          </m:ctrlPr>
                        </m:funcPr>
                        <m:fName>
                          <m:r>
                            <m:rPr>
                              <m:sty m:val="p"/>
                            </m:rPr>
                            <a:rPr lang="en-US" sz="1400" b="0" i="0" smtClean="0">
                              <a:latin typeface="Cambria Math" panose="02040503050406030204" pitchFamily="18" charset="0"/>
                              <a:cs typeface="Arial" panose="020B0604020202020204" pitchFamily="34" charset="0"/>
                            </a:rPr>
                            <m:t>sinh</m:t>
                          </m:r>
                        </m:fName>
                        <m:e>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𝜅</m:t>
                              </m:r>
                            </m:e>
                            <m:sub>
                              <m:r>
                                <a:rPr lang="en-US" sz="1400" b="0" i="1" smtClean="0">
                                  <a:latin typeface="Cambria Math" panose="02040503050406030204" pitchFamily="18" charset="0"/>
                                  <a:cs typeface="Arial" panose="020B0604020202020204" pitchFamily="34" charset="0"/>
                                </a:rPr>
                                <m:t>𝑚</m:t>
                              </m:r>
                            </m:sub>
                          </m:sSub>
                          <m:r>
                            <a:rPr lang="en-US" sz="1400" b="0" i="1" smtClean="0">
                              <a:latin typeface="Cambria Math" panose="02040503050406030204" pitchFamily="18" charset="0"/>
                              <a:cs typeface="Arial" panose="020B0604020202020204" pitchFamily="34" charset="0"/>
                            </a:rPr>
                            <m:t>𝐻</m:t>
                          </m:r>
                        </m:e>
                      </m:func>
                      <m:r>
                        <a:rPr lang="en-US" sz="1400" b="0" i="1" smtClean="0">
                          <a:latin typeface="Cambria Math" panose="02040503050406030204" pitchFamily="18" charset="0"/>
                          <a:cs typeface="Arial" panose="020B0604020202020204" pitchFamily="34" charset="0"/>
                        </a:rPr>
                        <m:t>−</m:t>
                      </m:r>
                      <m:r>
                        <a:rPr lang="en-US" sz="1400" b="0" i="1" smtClean="0">
                          <a:latin typeface="Cambria Math" panose="02040503050406030204" pitchFamily="18" charset="0"/>
                          <a:cs typeface="Arial" panose="020B0604020202020204" pitchFamily="34" charset="0"/>
                        </a:rPr>
                        <m:t>𝜌</m:t>
                      </m:r>
                      <m:sSup>
                        <m:sSupPr>
                          <m:ctrlPr>
                            <a:rPr lang="en-US" sz="1400" b="0" i="1" smtClean="0">
                              <a:latin typeface="Cambria Math" panose="02040503050406030204" pitchFamily="18" charset="0"/>
                              <a:cs typeface="Arial" panose="020B0604020202020204" pitchFamily="34" charset="0"/>
                            </a:rPr>
                          </m:ctrlPr>
                        </m:sSupPr>
                        <m:e>
                          <m:r>
                            <a:rPr lang="en-US" sz="1400" b="0" i="1" smtClean="0">
                              <a:latin typeface="Cambria Math" panose="02040503050406030204" pitchFamily="18" charset="0"/>
                              <a:cs typeface="Arial" panose="020B0604020202020204" pitchFamily="34" charset="0"/>
                            </a:rPr>
                            <m:t>𝜔</m:t>
                          </m:r>
                        </m:e>
                        <m:sup>
                          <m:r>
                            <a:rPr lang="en-US" sz="1400" b="0" i="1" smtClean="0">
                              <a:latin typeface="Cambria Math" panose="02040503050406030204" pitchFamily="18" charset="0"/>
                              <a:cs typeface="Arial" panose="020B0604020202020204" pitchFamily="34" charset="0"/>
                            </a:rPr>
                            <m:t>2</m:t>
                          </m:r>
                        </m:sup>
                      </m:sSup>
                      <m:func>
                        <m:funcPr>
                          <m:ctrlPr>
                            <a:rPr lang="en-US" sz="1400" b="0" i="1" smtClean="0">
                              <a:latin typeface="Cambria Math" panose="02040503050406030204" pitchFamily="18" charset="0"/>
                              <a:cs typeface="Arial" panose="020B0604020202020204" pitchFamily="34" charset="0"/>
                            </a:rPr>
                          </m:ctrlPr>
                        </m:funcPr>
                        <m:fName>
                          <m:r>
                            <m:rPr>
                              <m:sty m:val="p"/>
                            </m:rPr>
                            <a:rPr lang="en-US" sz="1400" b="0" i="0" smtClean="0">
                              <a:latin typeface="Cambria Math" panose="02040503050406030204" pitchFamily="18" charset="0"/>
                              <a:cs typeface="Arial" panose="020B0604020202020204" pitchFamily="34" charset="0"/>
                            </a:rPr>
                            <m:t>cosh</m:t>
                          </m:r>
                        </m:fName>
                        <m:e>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𝜅</m:t>
                              </m:r>
                            </m:e>
                            <m:sub>
                              <m:r>
                                <a:rPr lang="en-US" sz="1400" b="0" i="1" smtClean="0">
                                  <a:latin typeface="Cambria Math" panose="02040503050406030204" pitchFamily="18" charset="0"/>
                                  <a:cs typeface="Arial" panose="020B0604020202020204" pitchFamily="34" charset="0"/>
                                </a:rPr>
                                <m:t>𝑚</m:t>
                              </m:r>
                            </m:sub>
                          </m:sSub>
                          <m:r>
                            <a:rPr lang="en-US" sz="1400" b="0" i="1" smtClean="0">
                              <a:latin typeface="Cambria Math" panose="02040503050406030204" pitchFamily="18" charset="0"/>
                              <a:cs typeface="Arial" panose="020B0604020202020204" pitchFamily="34" charset="0"/>
                            </a:rPr>
                            <m:t>𝐻</m:t>
                          </m:r>
                        </m:e>
                      </m:func>
                      <m:r>
                        <a:rPr lang="en-US" sz="1400" b="0" i="1" smtClean="0">
                          <a:latin typeface="Cambria Math" panose="02040503050406030204" pitchFamily="18" charset="0"/>
                          <a:cs typeface="Arial" panose="020B0604020202020204" pitchFamily="34" charset="0"/>
                        </a:rPr>
                        <m:t>=0.</m:t>
                      </m:r>
                    </m:oMath>
                  </m:oMathPara>
                </a14:m>
                <a:endParaRPr lang="en-US" sz="1400" dirty="0">
                  <a:latin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BAFFE674-B4BC-42CE-8BE7-A11853E8E8FA}"/>
                  </a:ext>
                </a:extLst>
              </p:cNvPr>
              <p:cNvSpPr txBox="1">
                <a:spLocks noRot="1" noChangeAspect="1" noMove="1" noResize="1" noEditPoints="1" noAdjustHandles="1" noChangeArrowheads="1" noChangeShapeType="1" noTextEdit="1"/>
              </p:cNvSpPr>
              <p:nvPr/>
            </p:nvSpPr>
            <p:spPr>
              <a:xfrm>
                <a:off x="2774951" y="1541718"/>
                <a:ext cx="5441949" cy="3186642"/>
              </a:xfrm>
              <a:prstGeom prst="rect">
                <a:avLst/>
              </a:prstGeom>
              <a:blipFill>
                <a:blip r:embed="rId4"/>
                <a:stretch>
                  <a:fillRect l="-336"/>
                </a:stretch>
              </a:blipFill>
            </p:spPr>
            <p:txBody>
              <a:bodyPr/>
              <a:lstStyle/>
              <a:p>
                <a:r>
                  <a:rPr lang="en-GB">
                    <a:noFill/>
                  </a:rPr>
                  <a:t> </a:t>
                </a:r>
              </a:p>
            </p:txBody>
          </p:sp>
        </mc:Fallback>
      </mc:AlternateContent>
      <p:sp>
        <p:nvSpPr>
          <p:cNvPr id="8" name="Text Placeholder 8">
            <a:extLst>
              <a:ext uri="{FF2B5EF4-FFF2-40B4-BE49-F238E27FC236}">
                <a16:creationId xmlns:a16="http://schemas.microsoft.com/office/drawing/2014/main" id="{A314FDBE-D637-429B-B29A-E7787091B4DE}"/>
              </a:ext>
            </a:extLst>
          </p:cNvPr>
          <p:cNvSpPr txBox="1">
            <a:spLocks/>
          </p:cNvSpPr>
          <p:nvPr/>
        </p:nvSpPr>
        <p:spPr>
          <a:xfrm>
            <a:off x="216000" y="320125"/>
            <a:ext cx="3685858" cy="293044"/>
          </a:xfrm>
          <a:prstGeom prst="rect">
            <a:avLst/>
          </a:prstGeom>
        </p:spPr>
        <p:txBody>
          <a:bodyPr vert="horz" lIns="0" tIns="0" rIns="0" bIns="0" rtlCol="0">
            <a:noAutofit/>
          </a:bodyPr>
          <a:lstStyle>
            <a:lvl1pPr marL="0" indent="0" algn="l" defTabSz="685800" rtl="0" eaLnBrk="1" latinLnBrk="0" hangingPunct="1">
              <a:lnSpc>
                <a:spcPct val="80000"/>
              </a:lnSpc>
              <a:spcBef>
                <a:spcPts val="750"/>
              </a:spcBef>
              <a:buFont typeface="Arial" panose="020B0604020202020204" pitchFamily="34" charset="0"/>
              <a:buNone/>
              <a:defRPr sz="1100" b="1" kern="1200" baseline="0">
                <a:solidFill>
                  <a:schemeClr val="bg1"/>
                </a:solidFill>
                <a:latin typeface="Arial" charset="0"/>
                <a:ea typeface="Arial" charset="0"/>
                <a:cs typeface="Arial" charset="0"/>
              </a:defRPr>
            </a:lvl1pPr>
            <a:lvl2pPr marL="0" indent="0" algn="l" defTabSz="685800" rtl="0" eaLnBrk="1" latinLnBrk="0" hangingPunct="1">
              <a:lnSpc>
                <a:spcPct val="80000"/>
              </a:lnSpc>
              <a:spcBef>
                <a:spcPts val="375"/>
              </a:spcBef>
              <a:buFont typeface="Arial" panose="020B0604020202020204" pitchFamily="34" charset="0"/>
              <a:buNone/>
              <a:defRPr sz="1100" kern="1200">
                <a:solidFill>
                  <a:schemeClr val="bg1"/>
                </a:solidFill>
                <a:latin typeface="Arial" charset="0"/>
                <a:ea typeface="Arial" charset="0"/>
                <a:cs typeface="Arial" charset="0"/>
              </a:defRPr>
            </a:lvl2pPr>
            <a:lvl3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3pPr>
            <a:lvl4pPr marL="0" indent="0" algn="l" defTabSz="685800" rtl="0" eaLnBrk="1" latinLnBrk="0" hangingPunct="1">
              <a:lnSpc>
                <a:spcPct val="90000"/>
              </a:lnSpc>
              <a:spcBef>
                <a:spcPts val="375"/>
              </a:spcBef>
              <a:buFont typeface="Arial" panose="020B0604020202020204" pitchFamily="34" charset="0"/>
              <a:buNone/>
              <a:defRPr sz="1100" kern="1200">
                <a:solidFill>
                  <a:schemeClr val="tx1"/>
                </a:solidFill>
                <a:latin typeface="Arial" charset="0"/>
                <a:ea typeface="Arial" charset="0"/>
                <a:cs typeface="Arial" charset="0"/>
              </a:defRPr>
            </a:lvl4pPr>
            <a:lvl5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Circular cylindrical tank case </a:t>
            </a:r>
          </a:p>
          <a:p>
            <a:r>
              <a:rPr lang="en-US" sz="2000" dirty="0"/>
              <a:t> </a:t>
            </a:r>
          </a:p>
        </p:txBody>
      </p:sp>
    </p:spTree>
    <p:extLst>
      <p:ext uri="{BB962C8B-B14F-4D97-AF65-F5344CB8AC3E}">
        <p14:creationId xmlns:p14="http://schemas.microsoft.com/office/powerpoint/2010/main" val="2268052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512F9D-3691-4341-8EAA-2861D676DF98}"/>
              </a:ext>
            </a:extLst>
          </p:cNvPr>
          <p:cNvSpPr/>
          <p:nvPr/>
        </p:nvSpPr>
        <p:spPr>
          <a:xfrm>
            <a:off x="248773" y="911030"/>
            <a:ext cx="2175013" cy="456535"/>
          </a:xfrm>
          <a:prstGeom prst="rect">
            <a:avLst/>
          </a:prstGeom>
        </p:spPr>
        <p:txBody>
          <a:bodyPr wrap="square">
            <a:spAutoFit/>
          </a:bodyPr>
          <a:lstStyle/>
          <a:p>
            <a:pPr algn="just">
              <a:lnSpc>
                <a:spcPct val="150000"/>
              </a:lnSpc>
            </a:pPr>
            <a:r>
              <a:rPr lang="en-US" sz="1800" b="1" dirty="0">
                <a:solidFill>
                  <a:srgbClr val="0070C0"/>
                </a:solidFill>
                <a:latin typeface="Arial" charset="0"/>
                <a:cs typeface="Arial" charset="0"/>
              </a:rPr>
              <a:t>R</a:t>
            </a:r>
            <a:r>
              <a:rPr lang="en-US" sz="1800" b="1" dirty="0">
                <a:solidFill>
                  <a:srgbClr val="0070C0"/>
                </a:solidFill>
                <a:latin typeface="Arial" panose="020B0604020202020204" pitchFamily="34" charset="0"/>
                <a:cs typeface="Arial" panose="020B0604020202020204" pitchFamily="34" charset="0"/>
              </a:rPr>
              <a:t>esidual theorem</a:t>
            </a:r>
            <a:r>
              <a:rPr lang="en-US" b="1" dirty="0">
                <a:solidFill>
                  <a:srgbClr val="0070C0"/>
                </a:solidFill>
                <a:latin typeface="Arial" charset="0"/>
                <a:cs typeface="Arial" charset="0"/>
              </a:rPr>
              <a:t>  </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5478E81-38A1-4DF7-8DCE-C785A3F6541F}"/>
                  </a:ext>
                </a:extLst>
              </p:cNvPr>
              <p:cNvSpPr txBox="1"/>
              <p:nvPr/>
            </p:nvSpPr>
            <p:spPr>
              <a:xfrm>
                <a:off x="294724" y="1520619"/>
                <a:ext cx="6196911" cy="3165803"/>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𝐼</m:t>
                          </m:r>
                        </m:e>
                        <m:sub>
                          <m:r>
                            <a:rPr lang="en-US" sz="1200" b="0" i="1" smtClean="0">
                              <a:latin typeface="Cambria Math" panose="02040503050406030204" pitchFamily="18" charset="0"/>
                            </a:rPr>
                            <m:t>1</m:t>
                          </m:r>
                        </m:sub>
                      </m:sSub>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1</m:t>
                          </m:r>
                        </m:num>
                        <m:den>
                          <m:r>
                            <a:rPr lang="en-US" sz="1200" b="0" i="1" smtClean="0">
                              <a:latin typeface="Cambria Math" panose="02040503050406030204" pitchFamily="18" charset="0"/>
                            </a:rPr>
                            <m:t>2</m:t>
                          </m:r>
                          <m:r>
                            <a:rPr lang="en-US" sz="1200" b="0" i="1" smtClean="0">
                              <a:latin typeface="Cambria Math" panose="02040503050406030204" pitchFamily="18" charset="0"/>
                            </a:rPr>
                            <m:t>𝜋</m:t>
                          </m:r>
                          <m:r>
                            <a:rPr lang="en-US" sz="1200" b="0" i="1" smtClean="0">
                              <a:latin typeface="Cambria Math" panose="02040503050406030204" pitchFamily="18" charset="0"/>
                            </a:rPr>
                            <m:t>𝑖</m:t>
                          </m:r>
                        </m:den>
                      </m:f>
                      <m:r>
                        <a:rPr lang="en-US" sz="1200" b="0" i="1" smtClean="0">
                          <a:latin typeface="Cambria Math" panose="02040503050406030204" pitchFamily="18" charset="0"/>
                        </a:rPr>
                        <m:t> </m:t>
                      </m:r>
                      <m:nary>
                        <m:naryPr>
                          <m:chr m:val="∮"/>
                          <m:limLoc m:val="undOvr"/>
                          <m:ctrlPr>
                            <a:rPr lang="en-US" sz="1200" b="0" i="1" smtClean="0">
                              <a:latin typeface="Cambria Math" panose="02040503050406030204" pitchFamily="18" charset="0"/>
                            </a:rPr>
                          </m:ctrlPr>
                        </m:naryPr>
                        <m:sub>
                          <m:r>
                            <m:rPr>
                              <m:brk m:alnAt="24"/>
                            </m:rPr>
                            <a:rPr lang="en-US" sz="1200" b="0" i="1" smtClean="0">
                              <a:latin typeface="Cambria Math" panose="02040503050406030204" pitchFamily="18" charset="0"/>
                            </a:rPr>
                            <m:t>𝑐</m:t>
                          </m:r>
                        </m:sub>
                        <m:sup>
                          <m:r>
                            <a:rPr lang="en-US" sz="1200" b="0" i="1" smtClean="0">
                              <a:latin typeface="Cambria Math" panose="02040503050406030204" pitchFamily="18" charset="0"/>
                            </a:rPr>
                            <m:t> </m:t>
                          </m:r>
                        </m:sup>
                        <m:e>
                          <m:r>
                            <a:rPr lang="en-US" sz="1200" b="0" i="1" smtClean="0">
                              <a:latin typeface="Cambria Math" panose="02040503050406030204" pitchFamily="18" charset="0"/>
                            </a:rPr>
                            <m:t>𝑓</m:t>
                          </m:r>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𝛼</m:t>
                              </m:r>
                            </m:e>
                          </m:d>
                          <m:r>
                            <a:rPr lang="en-US" sz="1200" b="0" i="1" smtClean="0">
                              <a:latin typeface="Cambria Math" panose="02040503050406030204" pitchFamily="18" charset="0"/>
                            </a:rPr>
                            <m:t> </m:t>
                          </m:r>
                          <m:r>
                            <m:rPr>
                              <m:sty m:val="p"/>
                            </m:rPr>
                            <a:rPr lang="en-US" sz="1200" b="0" i="0" smtClean="0">
                              <a:latin typeface="Cambria Math" panose="02040503050406030204" pitchFamily="18" charset="0"/>
                            </a:rPr>
                            <m:t>d</m:t>
                          </m:r>
                          <m:r>
                            <a:rPr lang="en-US" sz="1200" b="0" i="1" smtClean="0">
                              <a:latin typeface="Cambria Math" panose="02040503050406030204" pitchFamily="18" charset="0"/>
                            </a:rPr>
                            <m:t>𝛼</m:t>
                          </m:r>
                        </m:e>
                      </m:nary>
                      <m:r>
                        <a:rPr lang="en-US" sz="1200" b="0" i="1" smtClean="0">
                          <a:latin typeface="Cambria Math" panose="02040503050406030204" pitchFamily="18" charset="0"/>
                        </a:rPr>
                        <m:t>=2</m:t>
                      </m:r>
                      <m:d>
                        <m:dPr>
                          <m:ctrlPr>
                            <a:rPr lang="en-US" sz="1200" b="0" i="1" smtClean="0">
                              <a:latin typeface="Cambria Math" panose="02040503050406030204" pitchFamily="18" charset="0"/>
                            </a:rPr>
                          </m:ctrlPr>
                        </m:dPr>
                        <m:e>
                          <m:nary>
                            <m:naryPr>
                              <m:chr m:val="∑"/>
                              <m:ctrlPr>
                                <a:rPr lang="en-US" sz="1200" b="0" i="1" smtClean="0">
                                  <a:latin typeface="Cambria Math" panose="02040503050406030204" pitchFamily="18" charset="0"/>
                                </a:rPr>
                              </m:ctrlPr>
                            </m:naryPr>
                            <m:sub>
                              <m:r>
                                <m:rPr>
                                  <m:brk m:alnAt="23"/>
                                </m:rPr>
                                <a:rPr lang="en-US" sz="1200" b="0" i="1" smtClean="0">
                                  <a:latin typeface="Cambria Math" panose="02040503050406030204" pitchFamily="18" charset="0"/>
                                </a:rPr>
                                <m:t>𝑚</m:t>
                              </m:r>
                              <m:r>
                                <a:rPr lang="en-US" sz="1200" b="0" i="1" smtClean="0">
                                  <a:latin typeface="Cambria Math" panose="02040503050406030204" pitchFamily="18" charset="0"/>
                                </a:rPr>
                                <m:t>=−2</m:t>
                              </m:r>
                            </m:sub>
                            <m:sup>
                              <m:r>
                                <a:rPr lang="en-US" sz="1200" b="0" i="1" smtClean="0">
                                  <a:latin typeface="Cambria Math" panose="02040503050406030204" pitchFamily="18" charset="0"/>
                                </a:rPr>
                                <m:t>∞</m:t>
                              </m:r>
                            </m:sup>
                            <m:e>
                              <m:f>
                                <m:fPr>
                                  <m:ctrlPr>
                                    <a:rPr lang="en-US" sz="1200" b="0" i="1" smtClean="0">
                                      <a:latin typeface="Cambria Math" panose="02040503050406030204" pitchFamily="18" charset="0"/>
                                    </a:rPr>
                                  </m:ctrlPr>
                                </m:fPr>
                                <m:num>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𝜅</m:t>
                                      </m:r>
                                    </m:e>
                                    <m:sub>
                                      <m:r>
                                        <a:rPr lang="en-US" sz="1200" b="0" i="1" smtClean="0">
                                          <a:latin typeface="Cambria Math" panose="02040503050406030204" pitchFamily="18" charset="0"/>
                                        </a:rPr>
                                        <m:t>𝑚</m:t>
                                      </m:r>
                                    </m:sub>
                                  </m:sSub>
                                  <m:func>
                                    <m:funcPr>
                                      <m:ctrlPr>
                                        <a:rPr lang="en-US" sz="1200" b="0" i="1" smtClean="0">
                                          <a:latin typeface="Cambria Math" panose="02040503050406030204" pitchFamily="18" charset="0"/>
                                        </a:rPr>
                                      </m:ctrlPr>
                                    </m:funcPr>
                                    <m:fName>
                                      <m:r>
                                        <m:rPr>
                                          <m:sty m:val="p"/>
                                        </m:rPr>
                                        <a:rPr lang="en-US" sz="1200" b="0" i="0" smtClean="0">
                                          <a:latin typeface="Cambria Math" panose="02040503050406030204" pitchFamily="18" charset="0"/>
                                        </a:rPr>
                                        <m:t>sinh</m:t>
                                      </m:r>
                                    </m:fName>
                                    <m:e>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𝜅</m:t>
                                          </m:r>
                                        </m:e>
                                        <m:sub>
                                          <m:r>
                                            <a:rPr lang="en-US" sz="1200" b="0" i="1" smtClean="0">
                                              <a:latin typeface="Cambria Math" panose="02040503050406030204" pitchFamily="18" charset="0"/>
                                            </a:rPr>
                                            <m:t>𝑚</m:t>
                                          </m:r>
                                        </m:sub>
                                      </m:sSub>
                                      <m:r>
                                        <a:rPr lang="en-US" sz="1200" b="0" i="1" smtClean="0">
                                          <a:latin typeface="Cambria Math" panose="02040503050406030204" pitchFamily="18" charset="0"/>
                                        </a:rPr>
                                        <m:t>𝐻</m:t>
                                      </m:r>
                                    </m:e>
                                  </m:func>
                                </m:num>
                                <m:den>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𝐾</m:t>
                                      </m:r>
                                    </m:e>
                                    <m:sup>
                                      <m:r>
                                        <a:rPr lang="en-US" sz="1200" b="0" i="1" smtClean="0">
                                          <a:latin typeface="Cambria Math" panose="02040503050406030204" pitchFamily="18" charset="0"/>
                                        </a:rPr>
                                        <m:t>′</m:t>
                                      </m:r>
                                    </m:sup>
                                  </m:sSup>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𝜔</m:t>
                                      </m:r>
                                      <m:r>
                                        <a:rPr lang="en-US" sz="1200" b="0" i="1" smtClean="0">
                                          <a:latin typeface="Cambria Math" panose="02040503050406030204" pitchFamily="18" charset="0"/>
                                        </a:rPr>
                                        <m:t>,</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𝜅</m:t>
                                          </m:r>
                                        </m:e>
                                        <m:sub>
                                          <m:r>
                                            <a:rPr lang="en-US" sz="1200" b="0" i="1" smtClean="0">
                                              <a:latin typeface="Cambria Math" panose="02040503050406030204" pitchFamily="18" charset="0"/>
                                            </a:rPr>
                                            <m:t>𝑚</m:t>
                                          </m:r>
                                        </m:sub>
                                      </m:sSub>
                                    </m:e>
                                  </m:d>
                                </m:den>
                              </m:f>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𝐽</m:t>
                                      </m:r>
                                    </m:e>
                                    <m:sub>
                                      <m:r>
                                        <a:rPr lang="en-US" sz="1200" b="0" i="1" smtClean="0">
                                          <a:latin typeface="Cambria Math" panose="02040503050406030204" pitchFamily="18" charset="0"/>
                                        </a:rPr>
                                        <m:t>𝑛</m:t>
                                      </m:r>
                                    </m:sub>
                                  </m:sSub>
                                  <m:d>
                                    <m:dPr>
                                      <m:ctrlPr>
                                        <a:rPr lang="en-US" sz="1200" b="0" i="1" smtClean="0">
                                          <a:latin typeface="Cambria Math" panose="02040503050406030204" pitchFamily="18" charset="0"/>
                                        </a:rPr>
                                      </m:ctrlPr>
                                    </m:dPr>
                                    <m:e>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𝜅</m:t>
                                          </m:r>
                                        </m:e>
                                        <m:sub>
                                          <m:r>
                                            <a:rPr lang="en-US" sz="1200" b="0" i="1" smtClean="0">
                                              <a:latin typeface="Cambria Math" panose="02040503050406030204" pitchFamily="18" charset="0"/>
                                            </a:rPr>
                                            <m:t>𝑚</m:t>
                                          </m:r>
                                        </m:sub>
                                      </m:s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𝑟</m:t>
                                          </m:r>
                                        </m:e>
                                        <m:sub>
                                          <m:r>
                                            <a:rPr lang="en-US" sz="1200" b="0" i="1" smtClean="0">
                                              <a:latin typeface="Cambria Math" panose="02040503050406030204" pitchFamily="18" charset="0"/>
                                            </a:rPr>
                                            <m:t>0</m:t>
                                          </m:r>
                                        </m:sub>
                                      </m:sSub>
                                    </m:e>
                                  </m:d>
                                </m:num>
                                <m:den>
                                  <m:sSubSup>
                                    <m:sSubSupPr>
                                      <m:ctrlPr>
                                        <a:rPr lang="en-US" sz="1200" b="0" i="1" smtClean="0">
                                          <a:latin typeface="Cambria Math" panose="02040503050406030204" pitchFamily="18" charset="0"/>
                                        </a:rPr>
                                      </m:ctrlPr>
                                    </m:sSubSupPr>
                                    <m:e>
                                      <m:r>
                                        <a:rPr lang="en-US" sz="1200" b="0" i="1" smtClean="0">
                                          <a:latin typeface="Cambria Math" panose="02040503050406030204" pitchFamily="18" charset="0"/>
                                        </a:rPr>
                                        <m:t>𝐽</m:t>
                                      </m:r>
                                    </m:e>
                                    <m:sub>
                                      <m:r>
                                        <a:rPr lang="en-US" sz="1200" b="0" i="1" smtClean="0">
                                          <a:latin typeface="Cambria Math" panose="02040503050406030204" pitchFamily="18" charset="0"/>
                                        </a:rPr>
                                        <m:t>𝑛</m:t>
                                      </m:r>
                                    </m:sub>
                                    <m:sup>
                                      <m:r>
                                        <a:rPr lang="en-US" sz="1200" b="0" i="1" smtClean="0">
                                          <a:latin typeface="Cambria Math" panose="02040503050406030204" pitchFamily="18" charset="0"/>
                                        </a:rPr>
                                        <m:t>′</m:t>
                                      </m:r>
                                    </m:sup>
                                  </m:sSubSup>
                                  <m:d>
                                    <m:dPr>
                                      <m:ctrlPr>
                                        <a:rPr lang="en-US" sz="1200" b="0" i="1" smtClean="0">
                                          <a:latin typeface="Cambria Math" panose="02040503050406030204" pitchFamily="18" charset="0"/>
                                        </a:rPr>
                                      </m:ctrlPr>
                                    </m:dPr>
                                    <m:e>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𝜅</m:t>
                                          </m:r>
                                        </m:e>
                                        <m:sub>
                                          <m:r>
                                            <a:rPr lang="en-US" sz="1200" b="0" i="1" smtClean="0">
                                              <a:latin typeface="Cambria Math" panose="02040503050406030204" pitchFamily="18" charset="0"/>
                                            </a:rPr>
                                            <m:t>𝑚</m:t>
                                          </m:r>
                                        </m:sub>
                                      </m:s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𝑟</m:t>
                                          </m:r>
                                        </m:e>
                                        <m:sub>
                                          <m:r>
                                            <a:rPr lang="en-US" sz="1200" b="0" i="1" smtClean="0">
                                              <a:latin typeface="Cambria Math" panose="02040503050406030204" pitchFamily="18" charset="0"/>
                                            </a:rPr>
                                            <m:t>0</m:t>
                                          </m:r>
                                        </m:sub>
                                      </m:sSub>
                                    </m:e>
                                  </m:d>
                                </m:den>
                              </m:f>
                            </m:e>
                          </m:nary>
                          <m:r>
                            <a:rPr lang="en-US" sz="1200" b="0" i="1" smtClean="0">
                              <a:latin typeface="Cambria Math" panose="02040503050406030204" pitchFamily="18" charset="0"/>
                            </a:rPr>
                            <m:t>+</m:t>
                          </m:r>
                          <m:nary>
                            <m:naryPr>
                              <m:chr m:val="∑"/>
                              <m:ctrlPr>
                                <a:rPr lang="en-US" sz="1200" i="1">
                                  <a:latin typeface="Cambria Math" panose="02040503050406030204" pitchFamily="18" charset="0"/>
                                </a:rPr>
                              </m:ctrlPr>
                            </m:naryPr>
                            <m:sub>
                              <m:r>
                                <a:rPr lang="en-US" sz="1200" b="0" i="1" smtClean="0">
                                  <a:latin typeface="Cambria Math" panose="02040503050406030204" pitchFamily="18" charset="0"/>
                                </a:rPr>
                                <m:t>𝑚</m:t>
                              </m:r>
                              <m:r>
                                <a:rPr lang="en-US" sz="1200" i="1">
                                  <a:latin typeface="Cambria Math" panose="02040503050406030204" pitchFamily="18" charset="0"/>
                                </a:rPr>
                                <m:t>=</m:t>
                              </m:r>
                              <m:r>
                                <a:rPr lang="en-US" sz="1200" b="0" i="1" smtClean="0">
                                  <a:latin typeface="Cambria Math" panose="02040503050406030204" pitchFamily="18" charset="0"/>
                                </a:rPr>
                                <m:t>1</m:t>
                              </m:r>
                            </m:sub>
                            <m:sup>
                              <m:r>
                                <a:rPr lang="en-US" sz="1200" i="1">
                                  <a:latin typeface="Cambria Math" panose="02040503050406030204" pitchFamily="18" charset="0"/>
                                </a:rPr>
                                <m:t>∞</m:t>
                              </m:r>
                            </m:sup>
                            <m:e>
                              <m:f>
                                <m:fPr>
                                  <m:ctrlPr>
                                    <a:rPr lang="en-US" sz="1200" i="1">
                                      <a:latin typeface="Cambria Math" panose="02040503050406030204" pitchFamily="18" charset="0"/>
                                    </a:rPr>
                                  </m:ctrlPr>
                                </m:fPr>
                                <m:num>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𝛼</m:t>
                                      </m:r>
                                    </m:e>
                                    <m:sub>
                                      <m:r>
                                        <a:rPr lang="en-US" sz="1200" b="0" i="1" smtClean="0">
                                          <a:latin typeface="Cambria Math" panose="02040503050406030204" pitchFamily="18" charset="0"/>
                                        </a:rPr>
                                        <m:t>𝑛𝑚</m:t>
                                      </m:r>
                                    </m:sub>
                                  </m:sSub>
                                  <m:func>
                                    <m:funcPr>
                                      <m:ctrlPr>
                                        <a:rPr lang="en-US" sz="1200" i="1">
                                          <a:latin typeface="Cambria Math" panose="02040503050406030204" pitchFamily="18" charset="0"/>
                                        </a:rPr>
                                      </m:ctrlPr>
                                    </m:funcPr>
                                    <m:fName>
                                      <m:r>
                                        <m:rPr>
                                          <m:sty m:val="p"/>
                                        </m:rPr>
                                        <a:rPr lang="en-US" sz="1200">
                                          <a:latin typeface="Cambria Math" panose="02040503050406030204" pitchFamily="18" charset="0"/>
                                        </a:rPr>
                                        <m:t>sinh</m:t>
                                      </m:r>
                                    </m:fName>
                                    <m:e>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𝛼</m:t>
                                          </m:r>
                                        </m:e>
                                        <m:sub>
                                          <m:r>
                                            <a:rPr lang="en-US" sz="1200" b="0" i="1" smtClean="0">
                                              <a:latin typeface="Cambria Math" panose="02040503050406030204" pitchFamily="18" charset="0"/>
                                            </a:rPr>
                                            <m:t>𝑛𝑚</m:t>
                                          </m:r>
                                        </m:sub>
                                      </m:sSub>
                                      <m:r>
                                        <a:rPr lang="en-US" sz="1200" i="1">
                                          <a:latin typeface="Cambria Math" panose="02040503050406030204" pitchFamily="18" charset="0"/>
                                        </a:rPr>
                                        <m:t>𝐻</m:t>
                                      </m:r>
                                    </m:e>
                                  </m:func>
                                </m:num>
                                <m:den>
                                  <m:r>
                                    <a:rPr lang="en-US" sz="1200" b="0" i="1" smtClean="0">
                                      <a:latin typeface="Cambria Math" panose="02040503050406030204" pitchFamily="18" charset="0"/>
                                    </a:rPr>
                                    <m:t>𝐾</m:t>
                                  </m:r>
                                  <m:d>
                                    <m:dPr>
                                      <m:ctrlPr>
                                        <a:rPr lang="en-US" sz="1200" i="1">
                                          <a:latin typeface="Cambria Math" panose="02040503050406030204" pitchFamily="18" charset="0"/>
                                        </a:rPr>
                                      </m:ctrlPr>
                                    </m:dPr>
                                    <m:e>
                                      <m:r>
                                        <a:rPr lang="en-US" sz="1200" i="1">
                                          <a:latin typeface="Cambria Math" panose="02040503050406030204" pitchFamily="18" charset="0"/>
                                        </a:rPr>
                                        <m:t>𝜔</m:t>
                                      </m:r>
                                      <m:r>
                                        <a:rPr lang="en-US" sz="1200" i="1">
                                          <a:latin typeface="Cambria Math" panose="02040503050406030204" pitchFamily="18" charset="0"/>
                                        </a:rPr>
                                        <m:t>,</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𝛼</m:t>
                                          </m:r>
                                        </m:e>
                                        <m:sub>
                                          <m:r>
                                            <a:rPr lang="en-US" sz="1200" b="0" i="1" smtClean="0">
                                              <a:latin typeface="Cambria Math" panose="02040503050406030204" pitchFamily="18" charset="0"/>
                                            </a:rPr>
                                            <m:t>𝑛𝑚</m:t>
                                          </m:r>
                                        </m:sub>
                                      </m:sSub>
                                    </m:e>
                                  </m:d>
                                </m:den>
                              </m:f>
                              <m:r>
                                <a:rPr lang="en-US" sz="1200" i="1">
                                  <a:latin typeface="Cambria Math" panose="02040503050406030204" pitchFamily="18" charset="0"/>
                                </a:rPr>
                                <m:t>×</m:t>
                              </m:r>
                              <m:f>
                                <m:fPr>
                                  <m:ctrlPr>
                                    <a:rPr lang="en-US" sz="1200" i="1">
                                      <a:latin typeface="Cambria Math" panose="02040503050406030204" pitchFamily="18" charset="0"/>
                                    </a:rPr>
                                  </m:ctrlPr>
                                </m:fPr>
                                <m:num>
                                  <m:sSub>
                                    <m:sSubPr>
                                      <m:ctrlPr>
                                        <a:rPr lang="en-US" sz="1200" i="1">
                                          <a:latin typeface="Cambria Math" panose="02040503050406030204" pitchFamily="18" charset="0"/>
                                        </a:rPr>
                                      </m:ctrlPr>
                                    </m:sSubPr>
                                    <m:e>
                                      <m:r>
                                        <a:rPr lang="en-US" sz="1200" i="1">
                                          <a:latin typeface="Cambria Math" panose="02040503050406030204" pitchFamily="18" charset="0"/>
                                        </a:rPr>
                                        <m:t>𝐽</m:t>
                                      </m:r>
                                    </m:e>
                                    <m:sub>
                                      <m:r>
                                        <a:rPr lang="en-US" sz="1200" i="1">
                                          <a:latin typeface="Cambria Math" panose="02040503050406030204" pitchFamily="18" charset="0"/>
                                        </a:rPr>
                                        <m:t>𝑛</m:t>
                                      </m:r>
                                    </m:sub>
                                  </m:sSub>
                                  <m:d>
                                    <m:dPr>
                                      <m:ctrlPr>
                                        <a:rPr lang="en-US" sz="1200" i="1">
                                          <a:latin typeface="Cambria Math" panose="02040503050406030204" pitchFamily="18" charset="0"/>
                                        </a:rPr>
                                      </m:ctrlPr>
                                    </m:dPr>
                                    <m:e>
                                      <m:sSub>
                                        <m:sSubPr>
                                          <m:ctrlPr>
                                            <a:rPr lang="en-US" sz="1200" i="1">
                                              <a:latin typeface="Cambria Math" panose="02040503050406030204" pitchFamily="18" charset="0"/>
                                            </a:rPr>
                                          </m:ctrlPr>
                                        </m:sSubPr>
                                        <m:e>
                                          <m:r>
                                            <a:rPr lang="en-US" sz="1200" b="0" i="1" smtClean="0">
                                              <a:latin typeface="Cambria Math" panose="02040503050406030204" pitchFamily="18" charset="0"/>
                                            </a:rPr>
                                            <m:t>𝛼</m:t>
                                          </m:r>
                                        </m:e>
                                        <m:sub>
                                          <m:r>
                                            <a:rPr lang="en-US" sz="1200" b="0" i="1" smtClean="0">
                                              <a:latin typeface="Cambria Math" panose="02040503050406030204" pitchFamily="18" charset="0"/>
                                            </a:rPr>
                                            <m:t>𝑛</m:t>
                                          </m:r>
                                          <m:r>
                                            <a:rPr lang="en-US" sz="1200" i="1">
                                              <a:latin typeface="Cambria Math" panose="02040503050406030204" pitchFamily="18" charset="0"/>
                                            </a:rPr>
                                            <m:t>𝑚</m:t>
                                          </m:r>
                                        </m:sub>
                                      </m:sSub>
                                      <m:sSub>
                                        <m:sSubPr>
                                          <m:ctrlPr>
                                            <a:rPr lang="en-US" sz="1200" i="1">
                                              <a:latin typeface="Cambria Math" panose="02040503050406030204" pitchFamily="18" charset="0"/>
                                            </a:rPr>
                                          </m:ctrlPr>
                                        </m:sSubPr>
                                        <m:e>
                                          <m:r>
                                            <a:rPr lang="en-US" sz="1200" i="1">
                                              <a:latin typeface="Cambria Math" panose="02040503050406030204" pitchFamily="18" charset="0"/>
                                            </a:rPr>
                                            <m:t>𝑟</m:t>
                                          </m:r>
                                        </m:e>
                                        <m:sub>
                                          <m:r>
                                            <a:rPr lang="en-US" sz="1200" i="1">
                                              <a:latin typeface="Cambria Math" panose="02040503050406030204" pitchFamily="18" charset="0"/>
                                            </a:rPr>
                                            <m:t>0</m:t>
                                          </m:r>
                                        </m:sub>
                                      </m:sSub>
                                    </m:e>
                                  </m:d>
                                </m:num>
                                <m:den>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𝑟</m:t>
                                      </m:r>
                                    </m:e>
                                    <m:sub>
                                      <m:r>
                                        <a:rPr lang="en-US" sz="1200" b="0" i="1" smtClean="0">
                                          <a:latin typeface="Cambria Math" panose="02040503050406030204" pitchFamily="18" charset="0"/>
                                        </a:rPr>
                                        <m:t>0</m:t>
                                      </m:r>
                                    </m:sub>
                                  </m:sSub>
                                  <m:sSubSup>
                                    <m:sSubSupPr>
                                      <m:ctrlPr>
                                        <a:rPr lang="en-US" sz="1200" i="1">
                                          <a:latin typeface="Cambria Math" panose="02040503050406030204" pitchFamily="18" charset="0"/>
                                        </a:rPr>
                                      </m:ctrlPr>
                                    </m:sSubSupPr>
                                    <m:e>
                                      <m:r>
                                        <a:rPr lang="en-US" sz="1200" i="1">
                                          <a:latin typeface="Cambria Math" panose="02040503050406030204" pitchFamily="18" charset="0"/>
                                        </a:rPr>
                                        <m:t>𝐽</m:t>
                                      </m:r>
                                    </m:e>
                                    <m:sub>
                                      <m:r>
                                        <a:rPr lang="en-US" sz="1200" i="1">
                                          <a:latin typeface="Cambria Math" panose="02040503050406030204" pitchFamily="18" charset="0"/>
                                        </a:rPr>
                                        <m:t>𝑛</m:t>
                                      </m:r>
                                    </m:sub>
                                    <m:sup>
                                      <m:r>
                                        <a:rPr lang="en-US" sz="1200" i="1">
                                          <a:latin typeface="Cambria Math" panose="02040503050406030204" pitchFamily="18" charset="0"/>
                                        </a:rPr>
                                        <m:t>′</m:t>
                                      </m:r>
                                      <m:r>
                                        <a:rPr lang="en-US" sz="1200" b="0" i="1" smtClean="0">
                                          <a:latin typeface="Cambria Math" panose="02040503050406030204" pitchFamily="18" charset="0"/>
                                        </a:rPr>
                                        <m:t>′</m:t>
                                      </m:r>
                                    </m:sup>
                                  </m:sSubSup>
                                  <m:d>
                                    <m:dPr>
                                      <m:ctrlPr>
                                        <a:rPr lang="en-US" sz="1200" i="1">
                                          <a:latin typeface="Cambria Math" panose="02040503050406030204" pitchFamily="18" charset="0"/>
                                        </a:rPr>
                                      </m:ctrlPr>
                                    </m:dPr>
                                    <m:e>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𝛼</m:t>
                                          </m:r>
                                        </m:e>
                                        <m:sub>
                                          <m:r>
                                            <a:rPr lang="en-US" sz="1200" b="0" i="1" smtClean="0">
                                              <a:latin typeface="Cambria Math" panose="02040503050406030204" pitchFamily="18" charset="0"/>
                                            </a:rPr>
                                            <m:t>𝑛𝑚</m:t>
                                          </m:r>
                                        </m:sub>
                                      </m:sSub>
                                      <m:sSub>
                                        <m:sSubPr>
                                          <m:ctrlPr>
                                            <a:rPr lang="en-US" sz="1200" i="1">
                                              <a:latin typeface="Cambria Math" panose="02040503050406030204" pitchFamily="18" charset="0"/>
                                            </a:rPr>
                                          </m:ctrlPr>
                                        </m:sSubPr>
                                        <m:e>
                                          <m:r>
                                            <a:rPr lang="en-US" sz="1200" i="1">
                                              <a:latin typeface="Cambria Math" panose="02040503050406030204" pitchFamily="18" charset="0"/>
                                            </a:rPr>
                                            <m:t>𝑟</m:t>
                                          </m:r>
                                        </m:e>
                                        <m:sub>
                                          <m:r>
                                            <a:rPr lang="en-US" sz="1200" i="1">
                                              <a:latin typeface="Cambria Math" panose="02040503050406030204" pitchFamily="18" charset="0"/>
                                            </a:rPr>
                                            <m:t>0</m:t>
                                          </m:r>
                                        </m:sub>
                                      </m:sSub>
                                    </m:e>
                                  </m:d>
                                </m:den>
                              </m:f>
                            </m:e>
                          </m:nary>
                        </m:e>
                      </m:d>
                      <m:r>
                        <a:rPr lang="en-GB" sz="1200" b="0" i="1" smtClean="0">
                          <a:latin typeface="Cambria Math" panose="02040503050406030204" pitchFamily="18" charset="0"/>
                        </a:rPr>
                        <m:t>=0</m:t>
                      </m:r>
                    </m:oMath>
                  </m:oMathPara>
                </a14:m>
                <a:endParaRPr lang="en-GB" sz="1200" dirty="0"/>
              </a:p>
              <a:p>
                <a:endParaRPr lang="en-GB" sz="1200" dirty="0"/>
              </a:p>
              <a:p>
                <a:r>
                  <a:rPr lang="en-GB" sz="1200" dirty="0">
                    <a:latin typeface="Arial" panose="020B0604020202020204" pitchFamily="34" charset="0"/>
                    <a:cs typeface="Arial" panose="020B0604020202020204" pitchFamily="34" charset="0"/>
                  </a:rPr>
                  <a:t>where</a:t>
                </a:r>
              </a:p>
              <a:p>
                <a:endParaRPr lang="en-GB" sz="120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n-US" sz="1200" b="0" i="1" smtClean="0">
                          <a:solidFill>
                            <a:srgbClr val="C00000"/>
                          </a:solidFill>
                          <a:latin typeface="Cambria Math" panose="02040503050406030204" pitchFamily="18" charset="0"/>
                        </a:rPr>
                        <m:t>𝑓</m:t>
                      </m:r>
                      <m:d>
                        <m:dPr>
                          <m:ctrlPr>
                            <a:rPr lang="en-US" sz="1200" b="0" i="1" smtClean="0">
                              <a:solidFill>
                                <a:srgbClr val="C00000"/>
                              </a:solidFill>
                              <a:latin typeface="Cambria Math" panose="02040503050406030204" pitchFamily="18" charset="0"/>
                            </a:rPr>
                          </m:ctrlPr>
                        </m:dPr>
                        <m:e>
                          <m:r>
                            <a:rPr lang="en-US" sz="1200" b="0" i="1" smtClean="0">
                              <a:solidFill>
                                <a:srgbClr val="C00000"/>
                              </a:solidFill>
                              <a:latin typeface="Cambria Math" panose="02040503050406030204" pitchFamily="18" charset="0"/>
                            </a:rPr>
                            <m:t>𝛼</m:t>
                          </m:r>
                        </m:e>
                      </m:d>
                      <m:r>
                        <a:rPr lang="en-US" sz="1200" b="0" i="1" smtClean="0">
                          <a:solidFill>
                            <a:srgbClr val="C00000"/>
                          </a:solidFill>
                          <a:latin typeface="Cambria Math" panose="02040503050406030204" pitchFamily="18" charset="0"/>
                        </a:rPr>
                        <m:t>=</m:t>
                      </m:r>
                      <m:f>
                        <m:fPr>
                          <m:ctrlPr>
                            <a:rPr lang="en-US" sz="1200" b="0" i="1" smtClean="0">
                              <a:solidFill>
                                <a:srgbClr val="C00000"/>
                              </a:solidFill>
                              <a:latin typeface="Cambria Math" panose="02040503050406030204" pitchFamily="18" charset="0"/>
                            </a:rPr>
                          </m:ctrlPr>
                        </m:fPr>
                        <m:num>
                          <m:r>
                            <a:rPr lang="en-US" sz="1200" b="0" i="1" smtClean="0">
                              <a:solidFill>
                                <a:srgbClr val="C00000"/>
                              </a:solidFill>
                              <a:latin typeface="Cambria Math" panose="02040503050406030204" pitchFamily="18" charset="0"/>
                            </a:rPr>
                            <m:t>𝛼</m:t>
                          </m:r>
                          <m:func>
                            <m:funcPr>
                              <m:ctrlPr>
                                <a:rPr lang="en-US" sz="1200" b="0" i="1" smtClean="0">
                                  <a:solidFill>
                                    <a:srgbClr val="C00000"/>
                                  </a:solidFill>
                                  <a:latin typeface="Cambria Math" panose="02040503050406030204" pitchFamily="18" charset="0"/>
                                </a:rPr>
                              </m:ctrlPr>
                            </m:funcPr>
                            <m:fName>
                              <m:r>
                                <m:rPr>
                                  <m:sty m:val="p"/>
                                </m:rPr>
                                <a:rPr lang="en-US" sz="1200" b="0" i="0" smtClean="0">
                                  <a:solidFill>
                                    <a:srgbClr val="C00000"/>
                                  </a:solidFill>
                                  <a:latin typeface="Cambria Math" panose="02040503050406030204" pitchFamily="18" charset="0"/>
                                </a:rPr>
                                <m:t>sinh</m:t>
                              </m:r>
                            </m:fName>
                            <m:e>
                              <m:r>
                                <a:rPr lang="en-US" sz="1200" b="0" i="1" smtClean="0">
                                  <a:solidFill>
                                    <a:srgbClr val="C00000"/>
                                  </a:solidFill>
                                  <a:latin typeface="Cambria Math" panose="02040503050406030204" pitchFamily="18" charset="0"/>
                                </a:rPr>
                                <m:t>𝛼</m:t>
                              </m:r>
                              <m:r>
                                <a:rPr lang="en-US" sz="1200" b="0" i="1" smtClean="0">
                                  <a:solidFill>
                                    <a:srgbClr val="C00000"/>
                                  </a:solidFill>
                                  <a:latin typeface="Cambria Math" panose="02040503050406030204" pitchFamily="18" charset="0"/>
                                </a:rPr>
                                <m:t>𝐻</m:t>
                              </m:r>
                            </m:e>
                          </m:func>
                        </m:num>
                        <m:den>
                          <m:r>
                            <a:rPr lang="en-US" sz="1200" b="0" i="1" smtClean="0">
                              <a:solidFill>
                                <a:srgbClr val="C00000"/>
                              </a:solidFill>
                              <a:latin typeface="Cambria Math" panose="02040503050406030204" pitchFamily="18" charset="0"/>
                            </a:rPr>
                            <m:t>𝐾</m:t>
                          </m:r>
                          <m:d>
                            <m:dPr>
                              <m:ctrlPr>
                                <a:rPr lang="en-US" sz="1200" b="0" i="1" smtClean="0">
                                  <a:solidFill>
                                    <a:srgbClr val="C00000"/>
                                  </a:solidFill>
                                  <a:latin typeface="Cambria Math" panose="02040503050406030204" pitchFamily="18" charset="0"/>
                                </a:rPr>
                              </m:ctrlPr>
                            </m:dPr>
                            <m:e>
                              <m:r>
                                <a:rPr lang="en-US" sz="1200" b="0" i="1" smtClean="0">
                                  <a:solidFill>
                                    <a:srgbClr val="C00000"/>
                                  </a:solidFill>
                                  <a:latin typeface="Cambria Math" panose="02040503050406030204" pitchFamily="18" charset="0"/>
                                </a:rPr>
                                <m:t>𝜔</m:t>
                              </m:r>
                              <m:r>
                                <a:rPr lang="en-US" sz="1200" b="0" i="1" smtClean="0">
                                  <a:solidFill>
                                    <a:srgbClr val="C00000"/>
                                  </a:solidFill>
                                  <a:latin typeface="Cambria Math" panose="02040503050406030204" pitchFamily="18" charset="0"/>
                                </a:rPr>
                                <m:t>,</m:t>
                              </m:r>
                              <m:r>
                                <a:rPr lang="en-US" sz="1200" b="0" i="1" smtClean="0">
                                  <a:solidFill>
                                    <a:srgbClr val="C00000"/>
                                  </a:solidFill>
                                  <a:latin typeface="Cambria Math" panose="02040503050406030204" pitchFamily="18" charset="0"/>
                                </a:rPr>
                                <m:t>𝛼</m:t>
                              </m:r>
                            </m:e>
                          </m:d>
                        </m:den>
                      </m:f>
                      <m:r>
                        <a:rPr lang="en-US" sz="1200" b="0" i="1" smtClean="0">
                          <a:solidFill>
                            <a:srgbClr val="C00000"/>
                          </a:solidFill>
                          <a:latin typeface="Cambria Math" panose="02040503050406030204" pitchFamily="18" charset="0"/>
                        </a:rPr>
                        <m:t>×</m:t>
                      </m:r>
                      <m:f>
                        <m:fPr>
                          <m:ctrlPr>
                            <a:rPr lang="en-US" sz="1200" b="0" i="1" smtClean="0">
                              <a:solidFill>
                                <a:srgbClr val="C00000"/>
                              </a:solidFill>
                              <a:latin typeface="Cambria Math" panose="02040503050406030204" pitchFamily="18" charset="0"/>
                            </a:rPr>
                          </m:ctrlPr>
                        </m:fPr>
                        <m:num>
                          <m:sSub>
                            <m:sSubPr>
                              <m:ctrlPr>
                                <a:rPr lang="en-US" sz="1200" b="0" i="1" smtClean="0">
                                  <a:solidFill>
                                    <a:srgbClr val="C00000"/>
                                  </a:solidFill>
                                  <a:latin typeface="Cambria Math" panose="02040503050406030204" pitchFamily="18" charset="0"/>
                                </a:rPr>
                              </m:ctrlPr>
                            </m:sSubPr>
                            <m:e>
                              <m:r>
                                <a:rPr lang="en-US" sz="1200" b="0" i="1" smtClean="0">
                                  <a:solidFill>
                                    <a:srgbClr val="C00000"/>
                                  </a:solidFill>
                                  <a:latin typeface="Cambria Math" panose="02040503050406030204" pitchFamily="18" charset="0"/>
                                </a:rPr>
                                <m:t>𝐽</m:t>
                              </m:r>
                            </m:e>
                            <m:sub>
                              <m:r>
                                <a:rPr lang="en-US" sz="1200" b="0" i="1" smtClean="0">
                                  <a:solidFill>
                                    <a:srgbClr val="C00000"/>
                                  </a:solidFill>
                                  <a:latin typeface="Cambria Math" panose="02040503050406030204" pitchFamily="18" charset="0"/>
                                </a:rPr>
                                <m:t>𝑛</m:t>
                              </m:r>
                            </m:sub>
                          </m:sSub>
                          <m:d>
                            <m:dPr>
                              <m:ctrlPr>
                                <a:rPr lang="en-US" sz="1200" b="0" i="1" smtClean="0">
                                  <a:solidFill>
                                    <a:srgbClr val="C00000"/>
                                  </a:solidFill>
                                  <a:latin typeface="Cambria Math" panose="02040503050406030204" pitchFamily="18" charset="0"/>
                                </a:rPr>
                              </m:ctrlPr>
                            </m:dPr>
                            <m:e>
                              <m:r>
                                <a:rPr lang="en-US" sz="1200" b="0" i="1" smtClean="0">
                                  <a:solidFill>
                                    <a:srgbClr val="C00000"/>
                                  </a:solidFill>
                                  <a:latin typeface="Cambria Math" panose="02040503050406030204" pitchFamily="18" charset="0"/>
                                </a:rPr>
                                <m:t>𝛼</m:t>
                              </m:r>
                              <m:sSub>
                                <m:sSubPr>
                                  <m:ctrlPr>
                                    <a:rPr lang="en-US" sz="1200" b="0" i="1" smtClean="0">
                                      <a:solidFill>
                                        <a:srgbClr val="C00000"/>
                                      </a:solidFill>
                                      <a:latin typeface="Cambria Math" panose="02040503050406030204" pitchFamily="18" charset="0"/>
                                    </a:rPr>
                                  </m:ctrlPr>
                                </m:sSubPr>
                                <m:e>
                                  <m:r>
                                    <a:rPr lang="en-US" sz="1200" b="0" i="1" smtClean="0">
                                      <a:solidFill>
                                        <a:srgbClr val="C00000"/>
                                      </a:solidFill>
                                      <a:latin typeface="Cambria Math" panose="02040503050406030204" pitchFamily="18" charset="0"/>
                                    </a:rPr>
                                    <m:t>𝑟</m:t>
                                  </m:r>
                                </m:e>
                                <m:sub>
                                  <m:r>
                                    <a:rPr lang="en-US" sz="1200" b="0" i="1" smtClean="0">
                                      <a:solidFill>
                                        <a:srgbClr val="C00000"/>
                                      </a:solidFill>
                                      <a:latin typeface="Cambria Math" panose="02040503050406030204" pitchFamily="18" charset="0"/>
                                    </a:rPr>
                                    <m:t>0</m:t>
                                  </m:r>
                                </m:sub>
                              </m:sSub>
                            </m:e>
                          </m:d>
                        </m:num>
                        <m:den>
                          <m:sSubSup>
                            <m:sSubSupPr>
                              <m:ctrlPr>
                                <a:rPr lang="en-US" sz="1200" b="0" i="1" smtClean="0">
                                  <a:solidFill>
                                    <a:srgbClr val="C00000"/>
                                  </a:solidFill>
                                  <a:latin typeface="Cambria Math" panose="02040503050406030204" pitchFamily="18" charset="0"/>
                                </a:rPr>
                              </m:ctrlPr>
                            </m:sSubSupPr>
                            <m:e>
                              <m:r>
                                <a:rPr lang="en-US" sz="1200" b="0" i="1" smtClean="0">
                                  <a:solidFill>
                                    <a:srgbClr val="C00000"/>
                                  </a:solidFill>
                                  <a:latin typeface="Cambria Math" panose="02040503050406030204" pitchFamily="18" charset="0"/>
                                </a:rPr>
                                <m:t>𝐽</m:t>
                              </m:r>
                            </m:e>
                            <m:sub>
                              <m:r>
                                <a:rPr lang="en-US" sz="1200" b="0" i="1" smtClean="0">
                                  <a:solidFill>
                                    <a:srgbClr val="C00000"/>
                                  </a:solidFill>
                                  <a:latin typeface="Cambria Math" panose="02040503050406030204" pitchFamily="18" charset="0"/>
                                </a:rPr>
                                <m:t>𝑛</m:t>
                              </m:r>
                            </m:sub>
                            <m:sup>
                              <m:r>
                                <a:rPr lang="en-US" sz="1200" b="0" i="1" smtClean="0">
                                  <a:solidFill>
                                    <a:srgbClr val="C00000"/>
                                  </a:solidFill>
                                  <a:latin typeface="Cambria Math" panose="02040503050406030204" pitchFamily="18" charset="0"/>
                                </a:rPr>
                                <m:t>′</m:t>
                              </m:r>
                            </m:sup>
                          </m:sSubSup>
                          <m:d>
                            <m:dPr>
                              <m:ctrlPr>
                                <a:rPr lang="en-US" sz="1200" b="0" i="1" smtClean="0">
                                  <a:solidFill>
                                    <a:srgbClr val="C00000"/>
                                  </a:solidFill>
                                  <a:latin typeface="Cambria Math" panose="02040503050406030204" pitchFamily="18" charset="0"/>
                                </a:rPr>
                              </m:ctrlPr>
                            </m:dPr>
                            <m:e>
                              <m:r>
                                <a:rPr lang="en-US" sz="1200" b="0" i="1" smtClean="0">
                                  <a:solidFill>
                                    <a:srgbClr val="C00000"/>
                                  </a:solidFill>
                                  <a:latin typeface="Cambria Math" panose="02040503050406030204" pitchFamily="18" charset="0"/>
                                </a:rPr>
                                <m:t>𝛼</m:t>
                              </m:r>
                              <m:sSub>
                                <m:sSubPr>
                                  <m:ctrlPr>
                                    <a:rPr lang="en-US" sz="1200" b="0" i="1" smtClean="0">
                                      <a:solidFill>
                                        <a:srgbClr val="C00000"/>
                                      </a:solidFill>
                                      <a:latin typeface="Cambria Math" panose="02040503050406030204" pitchFamily="18" charset="0"/>
                                    </a:rPr>
                                  </m:ctrlPr>
                                </m:sSubPr>
                                <m:e>
                                  <m:r>
                                    <a:rPr lang="en-US" sz="1200" b="0" i="1" smtClean="0">
                                      <a:solidFill>
                                        <a:srgbClr val="C00000"/>
                                      </a:solidFill>
                                      <a:latin typeface="Cambria Math" panose="02040503050406030204" pitchFamily="18" charset="0"/>
                                    </a:rPr>
                                    <m:t>𝑟</m:t>
                                  </m:r>
                                </m:e>
                                <m:sub>
                                  <m:r>
                                    <a:rPr lang="en-US" sz="1200" b="0" i="1" smtClean="0">
                                      <a:solidFill>
                                        <a:srgbClr val="C00000"/>
                                      </a:solidFill>
                                      <a:latin typeface="Cambria Math" panose="02040503050406030204" pitchFamily="18" charset="0"/>
                                    </a:rPr>
                                    <m:t>0</m:t>
                                  </m:r>
                                </m:sub>
                              </m:sSub>
                            </m:e>
                          </m:d>
                        </m:den>
                      </m:f>
                      <m:r>
                        <a:rPr lang="en-US" sz="1200" b="0" i="1" smtClean="0">
                          <a:solidFill>
                            <a:srgbClr val="C00000"/>
                          </a:solidFill>
                          <a:latin typeface="Cambria Math" panose="02040503050406030204" pitchFamily="18" charset="0"/>
                        </a:rPr>
                        <m:t>,</m:t>
                      </m:r>
                    </m:oMath>
                  </m:oMathPara>
                </a14:m>
                <a:endParaRPr lang="en-GB" sz="1200" dirty="0"/>
              </a:p>
              <a:p>
                <a:endParaRPr lang="en-GB" sz="1200" dirty="0"/>
              </a:p>
              <a:p>
                <a:pPr/>
                <a14:m>
                  <m:oMathPara xmlns:m="http://schemas.openxmlformats.org/officeDocument/2006/math">
                    <m:oMathParaPr>
                      <m:jc m:val="left"/>
                    </m:oMathParaPr>
                    <m:oMath xmlns:m="http://schemas.openxmlformats.org/officeDocument/2006/math">
                      <m:r>
                        <a:rPr lang="en-US" sz="1200" b="0" i="1" smtClean="0">
                          <a:latin typeface="Cambria Math" panose="02040503050406030204" pitchFamily="18" charset="0"/>
                        </a:rPr>
                        <m:t>𝐾</m:t>
                      </m:r>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𝜔</m:t>
                          </m:r>
                          <m:r>
                            <a:rPr lang="en-US" sz="1200" b="0" i="1" smtClean="0">
                              <a:latin typeface="Cambria Math" panose="02040503050406030204" pitchFamily="18" charset="0"/>
                            </a:rPr>
                            <m:t>,</m:t>
                          </m:r>
                          <m:r>
                            <a:rPr lang="en-US" sz="1200" b="0" i="1" smtClean="0">
                              <a:latin typeface="Cambria Math" panose="02040503050406030204" pitchFamily="18" charset="0"/>
                            </a:rPr>
                            <m:t>𝛼</m:t>
                          </m:r>
                        </m:e>
                      </m:d>
                      <m:r>
                        <a:rPr lang="en-US" sz="1200" b="0" i="1" smtClean="0">
                          <a:latin typeface="Cambria Math" panose="02040503050406030204" pitchFamily="18" charset="0"/>
                        </a:rPr>
                        <m:t>=</m:t>
                      </m:r>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𝐿</m:t>
                          </m:r>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𝛼</m:t>
                              </m:r>
                            </m:e>
                            <m:sup>
                              <m:r>
                                <a:rPr lang="en-US" sz="1200" b="0" i="1" smtClean="0">
                                  <a:latin typeface="Cambria Math" panose="02040503050406030204" pitchFamily="18" charset="0"/>
                                </a:rPr>
                                <m:t>4</m:t>
                              </m:r>
                            </m:sup>
                          </m:sSup>
                          <m:r>
                            <a:rPr lang="en-US" sz="1200" b="0" i="1" smtClean="0">
                              <a:latin typeface="Cambria Math" panose="02040503050406030204" pitchFamily="18" charset="0"/>
                            </a:rPr>
                            <m:t>+</m:t>
                          </m:r>
                          <m:r>
                            <a:rPr lang="en-US" sz="1200" b="0" i="1" smtClean="0">
                              <a:latin typeface="Cambria Math" panose="02040503050406030204" pitchFamily="18" charset="0"/>
                            </a:rPr>
                            <m:t>𝜌</m:t>
                          </m:r>
                          <m:r>
                            <a:rPr lang="en-US" sz="1200" b="0" i="1" smtClean="0">
                              <a:latin typeface="Cambria Math" panose="02040503050406030204" pitchFamily="18" charset="0"/>
                            </a:rPr>
                            <m:t>𝑔</m:t>
                          </m:r>
                          <m:r>
                            <a:rPr lang="en-US" sz="1200" b="0" i="1" smtClean="0">
                              <a:latin typeface="Cambria Math" panose="02040503050406030204" pitchFamily="18" charset="0"/>
                            </a:rPr>
                            <m:t>−</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𝜌</m:t>
                              </m:r>
                            </m:e>
                            <m:sub>
                              <m:r>
                                <a:rPr lang="en-US" sz="1200" b="0" i="1" smtClean="0">
                                  <a:latin typeface="Cambria Math" panose="02040503050406030204" pitchFamily="18" charset="0"/>
                                </a:rPr>
                                <m:t>𝑒</m:t>
                              </m:r>
                            </m:sub>
                          </m:sSub>
                          <m:r>
                            <a:rPr lang="en-US" sz="1200" b="0" i="1" smtClean="0">
                              <a:latin typeface="Cambria Math" panose="02040503050406030204" pitchFamily="18" charset="0"/>
                            </a:rPr>
                            <m:t>h</m:t>
                          </m:r>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𝜔</m:t>
                              </m:r>
                            </m:e>
                            <m:sup>
                              <m:r>
                                <a:rPr lang="en-US" sz="1200" b="0" i="1" smtClean="0">
                                  <a:latin typeface="Cambria Math" panose="02040503050406030204" pitchFamily="18" charset="0"/>
                                </a:rPr>
                                <m:t>2</m:t>
                              </m:r>
                            </m:sup>
                          </m:sSup>
                        </m:e>
                      </m:d>
                      <m:r>
                        <a:rPr lang="en-US" sz="1200" b="0" i="1" smtClean="0">
                          <a:latin typeface="Cambria Math" panose="02040503050406030204" pitchFamily="18" charset="0"/>
                        </a:rPr>
                        <m:t>𝛼</m:t>
                      </m:r>
                      <m:func>
                        <m:funcPr>
                          <m:ctrlPr>
                            <a:rPr lang="en-US" sz="1200" b="0" i="1" smtClean="0">
                              <a:latin typeface="Cambria Math" panose="02040503050406030204" pitchFamily="18" charset="0"/>
                            </a:rPr>
                          </m:ctrlPr>
                        </m:funcPr>
                        <m:fName>
                          <m:r>
                            <m:rPr>
                              <m:sty m:val="p"/>
                            </m:rPr>
                            <a:rPr lang="en-US" sz="1200" b="0" i="0" smtClean="0">
                              <a:latin typeface="Cambria Math" panose="02040503050406030204" pitchFamily="18" charset="0"/>
                            </a:rPr>
                            <m:t>sinh</m:t>
                          </m:r>
                        </m:fName>
                        <m:e>
                          <m:r>
                            <a:rPr lang="en-US" sz="1200" b="0" i="1" smtClean="0">
                              <a:latin typeface="Cambria Math" panose="02040503050406030204" pitchFamily="18" charset="0"/>
                            </a:rPr>
                            <m:t>𝛼</m:t>
                          </m:r>
                          <m:r>
                            <a:rPr lang="en-US" sz="1200" b="0" i="1" smtClean="0">
                              <a:latin typeface="Cambria Math" panose="02040503050406030204" pitchFamily="18" charset="0"/>
                            </a:rPr>
                            <m:t>𝐻</m:t>
                          </m:r>
                        </m:e>
                      </m:func>
                      <m:r>
                        <a:rPr lang="en-US" sz="1200" b="0" i="1" smtClean="0">
                          <a:latin typeface="Cambria Math" panose="02040503050406030204" pitchFamily="18" charset="0"/>
                        </a:rPr>
                        <m:t>−</m:t>
                      </m:r>
                      <m:r>
                        <a:rPr lang="en-US" sz="1200" b="0" i="1" smtClean="0">
                          <a:latin typeface="Cambria Math" panose="02040503050406030204" pitchFamily="18" charset="0"/>
                        </a:rPr>
                        <m:t>𝜌</m:t>
                      </m:r>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𝜔</m:t>
                          </m:r>
                        </m:e>
                        <m:sup>
                          <m:r>
                            <a:rPr lang="en-US" sz="1200" b="0" i="1" smtClean="0">
                              <a:latin typeface="Cambria Math" panose="02040503050406030204" pitchFamily="18" charset="0"/>
                            </a:rPr>
                            <m:t>2</m:t>
                          </m:r>
                        </m:sup>
                      </m:sSup>
                      <m:func>
                        <m:funcPr>
                          <m:ctrlPr>
                            <a:rPr lang="en-US" sz="1200" b="0" i="1" smtClean="0">
                              <a:latin typeface="Cambria Math" panose="02040503050406030204" pitchFamily="18" charset="0"/>
                            </a:rPr>
                          </m:ctrlPr>
                        </m:funcPr>
                        <m:fName>
                          <m:r>
                            <m:rPr>
                              <m:sty m:val="p"/>
                            </m:rPr>
                            <a:rPr lang="en-US" sz="1200" b="0" i="0" smtClean="0">
                              <a:latin typeface="Cambria Math" panose="02040503050406030204" pitchFamily="18" charset="0"/>
                            </a:rPr>
                            <m:t>cosh</m:t>
                          </m:r>
                        </m:fName>
                        <m:e>
                          <m:r>
                            <a:rPr lang="en-US" sz="1200" b="0" i="1" smtClean="0">
                              <a:latin typeface="Cambria Math" panose="02040503050406030204" pitchFamily="18" charset="0"/>
                            </a:rPr>
                            <m:t>𝛼</m:t>
                          </m:r>
                          <m:r>
                            <a:rPr lang="en-US" sz="1200" b="0" i="1" smtClean="0">
                              <a:latin typeface="Cambria Math" panose="02040503050406030204" pitchFamily="18" charset="0"/>
                            </a:rPr>
                            <m:t>𝐻</m:t>
                          </m:r>
                        </m:e>
                      </m:func>
                      <m:r>
                        <a:rPr lang="en-US" sz="1200" b="0" i="1" smtClean="0">
                          <a:latin typeface="Cambria Math" panose="02040503050406030204" pitchFamily="18" charset="0"/>
                        </a:rPr>
                        <m:t>,</m:t>
                      </m:r>
                    </m:oMath>
                  </m:oMathPara>
                </a14:m>
                <a:endParaRPr lang="en-US" sz="1200" b="0" dirty="0"/>
              </a:p>
              <a:p>
                <a:endParaRPr lang="en-US" sz="1200" b="0" dirty="0"/>
              </a:p>
              <a:p>
                <a:pPr/>
                <a14:m>
                  <m:oMathPara xmlns:m="http://schemas.openxmlformats.org/officeDocument/2006/math">
                    <m:oMathParaPr>
                      <m:jc m:val="left"/>
                    </m:oMathParaPr>
                    <m:oMath xmlns:m="http://schemas.openxmlformats.org/officeDocument/2006/math">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𝐾</m:t>
                          </m:r>
                        </m:e>
                        <m:sup>
                          <m:r>
                            <a:rPr lang="en-US" sz="1200" b="0" i="1" smtClean="0">
                              <a:latin typeface="Cambria Math" panose="02040503050406030204" pitchFamily="18" charset="0"/>
                            </a:rPr>
                            <m:t>′</m:t>
                          </m:r>
                        </m:sup>
                      </m:sSup>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𝜔</m:t>
                          </m:r>
                          <m:r>
                            <a:rPr lang="en-US" sz="1200" b="0" i="1" smtClean="0">
                              <a:latin typeface="Cambria Math" panose="02040503050406030204" pitchFamily="18" charset="0"/>
                            </a:rPr>
                            <m:t>,</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𝜅</m:t>
                              </m:r>
                            </m:e>
                            <m:sub>
                              <m:r>
                                <a:rPr lang="en-US" sz="1200" b="0" i="1" smtClean="0">
                                  <a:latin typeface="Cambria Math" panose="02040503050406030204" pitchFamily="18" charset="0"/>
                                </a:rPr>
                                <m:t>𝑚</m:t>
                              </m:r>
                            </m:sub>
                          </m:sSub>
                        </m:e>
                      </m:d>
                      <m:r>
                        <a:rPr lang="en-US" sz="1200" b="0" i="1" smtClean="0">
                          <a:latin typeface="Cambria Math" panose="02040503050406030204" pitchFamily="18" charset="0"/>
                        </a:rPr>
                        <m:t>=2</m:t>
                      </m:r>
                      <m:r>
                        <a:rPr lang="en-US" sz="1200" b="0" i="1" smtClean="0">
                          <a:latin typeface="Cambria Math" panose="02040503050406030204" pitchFamily="18" charset="0"/>
                        </a:rPr>
                        <m:t>𝜌</m:t>
                      </m:r>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𝜔</m:t>
                          </m:r>
                        </m:e>
                        <m:sup>
                          <m:r>
                            <a:rPr lang="en-US" sz="1200" b="0" i="1" smtClean="0">
                              <a:latin typeface="Cambria Math" panose="02040503050406030204" pitchFamily="18" charset="0"/>
                            </a:rPr>
                            <m:t>2</m:t>
                          </m:r>
                        </m:sup>
                      </m:sSup>
                      <m:f>
                        <m:fPr>
                          <m:ctrlPr>
                            <a:rPr lang="en-US" sz="1200" b="0" i="1" smtClean="0">
                              <a:latin typeface="Cambria Math" panose="02040503050406030204" pitchFamily="18" charset="0"/>
                            </a:rPr>
                          </m:ctrlPr>
                        </m:fPr>
                        <m:num>
                          <m:func>
                            <m:funcPr>
                              <m:ctrlPr>
                                <a:rPr lang="en-US" sz="1200" b="0" i="1" smtClean="0">
                                  <a:latin typeface="Cambria Math" panose="02040503050406030204" pitchFamily="18" charset="0"/>
                                </a:rPr>
                              </m:ctrlPr>
                            </m:funcPr>
                            <m:fName>
                              <m:sSup>
                                <m:sSupPr>
                                  <m:ctrlPr>
                                    <a:rPr lang="en-US" sz="1200" b="0" i="1" smtClean="0">
                                      <a:latin typeface="Cambria Math" panose="02040503050406030204" pitchFamily="18" charset="0"/>
                                    </a:rPr>
                                  </m:ctrlPr>
                                </m:sSupPr>
                                <m:e>
                                  <m:r>
                                    <m:rPr>
                                      <m:sty m:val="p"/>
                                    </m:rPr>
                                    <a:rPr lang="en-US" sz="1200" b="0" i="0" smtClean="0">
                                      <a:latin typeface="Cambria Math" panose="02040503050406030204" pitchFamily="18" charset="0"/>
                                    </a:rPr>
                                    <m:t>cosh</m:t>
                                  </m:r>
                                </m:e>
                                <m:sup>
                                  <m:r>
                                    <a:rPr lang="en-US" sz="1200" b="0" i="1" smtClean="0">
                                      <a:latin typeface="Cambria Math" panose="02040503050406030204" pitchFamily="18" charset="0"/>
                                    </a:rPr>
                                    <m:t>2</m:t>
                                  </m:r>
                                </m:sup>
                              </m:sSup>
                            </m:fName>
                            <m:e>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𝜅</m:t>
                                  </m:r>
                                </m:e>
                                <m:sub>
                                  <m:r>
                                    <a:rPr lang="en-US" sz="1200" b="0" i="1" smtClean="0">
                                      <a:latin typeface="Cambria Math" panose="02040503050406030204" pitchFamily="18" charset="0"/>
                                    </a:rPr>
                                    <m:t>𝑚</m:t>
                                  </m:r>
                                </m:sub>
                              </m:sSub>
                              <m:r>
                                <a:rPr lang="en-US" sz="1200" b="0" i="1" smtClean="0">
                                  <a:latin typeface="Cambria Math" panose="02040503050406030204" pitchFamily="18" charset="0"/>
                                </a:rPr>
                                <m:t>𝐻</m:t>
                              </m:r>
                            </m:e>
                          </m:func>
                        </m:num>
                        <m:den>
                          <m:func>
                            <m:funcPr>
                              <m:ctrlPr>
                                <a:rPr lang="en-US" sz="1200" b="0" i="1" smtClean="0">
                                  <a:latin typeface="Cambria Math" panose="02040503050406030204" pitchFamily="18" charset="0"/>
                                </a:rPr>
                              </m:ctrlPr>
                            </m:funcPr>
                            <m:fName>
                              <m:r>
                                <m:rPr>
                                  <m:sty m:val="p"/>
                                </m:rPr>
                                <a:rPr lang="en-US" sz="1200" b="0" i="0" smtClean="0">
                                  <a:latin typeface="Cambria Math" panose="02040503050406030204" pitchFamily="18" charset="0"/>
                                </a:rPr>
                                <m:t>sinh</m:t>
                              </m:r>
                            </m:fName>
                            <m:e>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𝜅</m:t>
                                  </m:r>
                                </m:e>
                                <m:sub>
                                  <m:r>
                                    <a:rPr lang="en-US" sz="1200" b="0" i="1" smtClean="0">
                                      <a:latin typeface="Cambria Math" panose="02040503050406030204" pitchFamily="18" charset="0"/>
                                    </a:rPr>
                                    <m:t>𝑚</m:t>
                                  </m:r>
                                </m:sub>
                              </m:sSub>
                              <m:r>
                                <a:rPr lang="en-US" sz="1200" b="0" i="1" smtClean="0">
                                  <a:latin typeface="Cambria Math" panose="02040503050406030204" pitchFamily="18" charset="0"/>
                                </a:rPr>
                                <m:t>𝐻</m:t>
                              </m:r>
                            </m:e>
                          </m:func>
                        </m:den>
                      </m:f>
                      <m:r>
                        <a:rPr lang="en-US" sz="1200" b="0" i="1" smtClean="0">
                          <a:latin typeface="Cambria Math" panose="02040503050406030204" pitchFamily="18" charset="0"/>
                        </a:rPr>
                        <m:t>×</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𝑆</m:t>
                          </m:r>
                        </m:e>
                        <m:sub>
                          <m:r>
                            <a:rPr lang="en-US" sz="1200" b="0" i="1" smtClean="0">
                              <a:latin typeface="Cambria Math" panose="02040503050406030204" pitchFamily="18" charset="0"/>
                            </a:rPr>
                            <m:t>𝑚</m:t>
                          </m:r>
                        </m:sub>
                      </m:sSub>
                      <m:r>
                        <a:rPr lang="en-US" sz="1200" b="0" i="1" smtClean="0">
                          <a:latin typeface="Cambria Math" panose="02040503050406030204" pitchFamily="18" charset="0"/>
                        </a:rPr>
                        <m:t>.</m:t>
                      </m:r>
                    </m:oMath>
                  </m:oMathPara>
                </a14:m>
                <a:endParaRPr lang="en-GB" sz="1200" dirty="0"/>
              </a:p>
              <a:p>
                <a:endParaRPr lang="en-GB" sz="1200" dirty="0"/>
              </a:p>
            </p:txBody>
          </p:sp>
        </mc:Choice>
        <mc:Fallback xmlns="">
          <p:sp>
            <p:nvSpPr>
              <p:cNvPr id="2" name="TextBox 1">
                <a:extLst>
                  <a:ext uri="{FF2B5EF4-FFF2-40B4-BE49-F238E27FC236}">
                    <a16:creationId xmlns:a16="http://schemas.microsoft.com/office/drawing/2014/main" id="{45478E81-38A1-4DF7-8DCE-C785A3F6541F}"/>
                  </a:ext>
                </a:extLst>
              </p:cNvPr>
              <p:cNvSpPr txBox="1">
                <a:spLocks noRot="1" noChangeAspect="1" noMove="1" noResize="1" noEditPoints="1" noAdjustHandles="1" noChangeArrowheads="1" noChangeShapeType="1" noTextEdit="1"/>
              </p:cNvSpPr>
              <p:nvPr/>
            </p:nvSpPr>
            <p:spPr>
              <a:xfrm>
                <a:off x="294724" y="1520619"/>
                <a:ext cx="6196911" cy="3165803"/>
              </a:xfrm>
              <a:prstGeom prst="rect">
                <a:avLst/>
              </a:prstGeom>
              <a:blipFill>
                <a:blip r:embed="rId3"/>
                <a:stretch>
                  <a:fillRect l="-1082" t="-22692"/>
                </a:stretch>
              </a:blipFill>
            </p:spPr>
            <p:txBody>
              <a:bodyPr/>
              <a:lstStyle/>
              <a:p>
                <a:r>
                  <a:rPr lang="en-GB">
                    <a:noFill/>
                  </a:rPr>
                  <a:t> </a:t>
                </a:r>
              </a:p>
            </p:txBody>
          </p:sp>
        </mc:Fallback>
      </mc:AlternateContent>
      <p:pic>
        <p:nvPicPr>
          <p:cNvPr id="7" name="Picture 6">
            <a:extLst>
              <a:ext uri="{FF2B5EF4-FFF2-40B4-BE49-F238E27FC236}">
                <a16:creationId xmlns:a16="http://schemas.microsoft.com/office/drawing/2014/main" id="{3B7FB5A5-278C-435F-9CED-1D3A18C346A2}"/>
              </a:ext>
            </a:extLst>
          </p:cNvPr>
          <p:cNvPicPr>
            <a:picLocks noChangeAspect="1"/>
          </p:cNvPicPr>
          <p:nvPr/>
        </p:nvPicPr>
        <p:blipFill rotWithShape="1">
          <a:blip r:embed="rId4"/>
          <a:srcRect l="3501"/>
          <a:stretch/>
        </p:blipFill>
        <p:spPr>
          <a:xfrm>
            <a:off x="5527809" y="1663522"/>
            <a:ext cx="3330592" cy="2785465"/>
          </a:xfrm>
          <a:prstGeom prst="rect">
            <a:avLst/>
          </a:prstGeom>
        </p:spPr>
      </p:pic>
      <p:sp>
        <p:nvSpPr>
          <p:cNvPr id="10" name="TextBox 9">
            <a:extLst>
              <a:ext uri="{FF2B5EF4-FFF2-40B4-BE49-F238E27FC236}">
                <a16:creationId xmlns:a16="http://schemas.microsoft.com/office/drawing/2014/main" id="{FFDD3F49-EAFF-4374-BF09-CACEAC528008}"/>
              </a:ext>
            </a:extLst>
          </p:cNvPr>
          <p:cNvSpPr txBox="1"/>
          <p:nvPr/>
        </p:nvSpPr>
        <p:spPr>
          <a:xfrm>
            <a:off x="266800" y="4564463"/>
            <a:ext cx="7823521" cy="461665"/>
          </a:xfrm>
          <a:prstGeom prst="rect">
            <a:avLst/>
          </a:prstGeom>
          <a:noFill/>
        </p:spPr>
        <p:txBody>
          <a:bodyPr wrap="square">
            <a:spAutoFit/>
          </a:bodyPr>
          <a:lstStyle/>
          <a:p>
            <a:pPr algn="just"/>
            <a:r>
              <a:rPr lang="en-US" sz="1200" dirty="0">
                <a:latin typeface="Arial" panose="020B0604020202020204" pitchFamily="34" charset="0"/>
                <a:cs typeface="Arial" panose="020B0604020202020204" pitchFamily="34" charset="0"/>
              </a:rPr>
              <a:t>Note: Although the two equations obtained based on vertical mode expansion and Bessel-Fourier expansion look very different in form, we have proved that they are in fact identical through the </a:t>
            </a:r>
            <a:r>
              <a:rPr lang="en-US" sz="1200" b="1" dirty="0">
                <a:solidFill>
                  <a:srgbClr val="0070C0"/>
                </a:solidFill>
                <a:latin typeface="Arial" panose="020B0604020202020204" pitchFamily="34" charset="0"/>
                <a:cs typeface="Arial" panose="020B0604020202020204" pitchFamily="34" charset="0"/>
              </a:rPr>
              <a:t>residual theorem</a:t>
            </a:r>
            <a:r>
              <a:rPr lang="en-US" sz="1200" dirty="0">
                <a:latin typeface="Arial" panose="020B0604020202020204" pitchFamily="34" charset="0"/>
                <a:cs typeface="Arial" panose="020B0604020202020204" pitchFamily="34" charset="0"/>
              </a:rPr>
              <a:t>.</a:t>
            </a:r>
          </a:p>
        </p:txBody>
      </p:sp>
      <p:sp>
        <p:nvSpPr>
          <p:cNvPr id="9" name="Text Placeholder 8">
            <a:extLst>
              <a:ext uri="{FF2B5EF4-FFF2-40B4-BE49-F238E27FC236}">
                <a16:creationId xmlns:a16="http://schemas.microsoft.com/office/drawing/2014/main" id="{84CAFE6A-7C82-4B57-877C-1BD103A610C1}"/>
              </a:ext>
            </a:extLst>
          </p:cNvPr>
          <p:cNvSpPr txBox="1">
            <a:spLocks/>
          </p:cNvSpPr>
          <p:nvPr/>
        </p:nvSpPr>
        <p:spPr>
          <a:xfrm>
            <a:off x="215999" y="320125"/>
            <a:ext cx="3748489" cy="293044"/>
          </a:xfrm>
          <a:prstGeom prst="rect">
            <a:avLst/>
          </a:prstGeom>
        </p:spPr>
        <p:txBody>
          <a:bodyPr vert="horz" lIns="0" tIns="0" rIns="0" bIns="0" rtlCol="0">
            <a:noAutofit/>
          </a:bodyPr>
          <a:lstStyle>
            <a:lvl1pPr marL="0" indent="0" algn="l" defTabSz="685800" rtl="0" eaLnBrk="1" latinLnBrk="0" hangingPunct="1">
              <a:lnSpc>
                <a:spcPct val="80000"/>
              </a:lnSpc>
              <a:spcBef>
                <a:spcPts val="750"/>
              </a:spcBef>
              <a:buFont typeface="Arial" panose="020B0604020202020204" pitchFamily="34" charset="0"/>
              <a:buNone/>
              <a:defRPr sz="1100" b="1" kern="1200" baseline="0">
                <a:solidFill>
                  <a:schemeClr val="bg1"/>
                </a:solidFill>
                <a:latin typeface="Arial" charset="0"/>
                <a:ea typeface="Arial" charset="0"/>
                <a:cs typeface="Arial" charset="0"/>
              </a:defRPr>
            </a:lvl1pPr>
            <a:lvl2pPr marL="0" indent="0" algn="l" defTabSz="685800" rtl="0" eaLnBrk="1" latinLnBrk="0" hangingPunct="1">
              <a:lnSpc>
                <a:spcPct val="80000"/>
              </a:lnSpc>
              <a:spcBef>
                <a:spcPts val="375"/>
              </a:spcBef>
              <a:buFont typeface="Arial" panose="020B0604020202020204" pitchFamily="34" charset="0"/>
              <a:buNone/>
              <a:defRPr sz="1100" kern="1200">
                <a:solidFill>
                  <a:schemeClr val="bg1"/>
                </a:solidFill>
                <a:latin typeface="Arial" charset="0"/>
                <a:ea typeface="Arial" charset="0"/>
                <a:cs typeface="Arial" charset="0"/>
              </a:defRPr>
            </a:lvl2pPr>
            <a:lvl3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3pPr>
            <a:lvl4pPr marL="0" indent="0" algn="l" defTabSz="685800" rtl="0" eaLnBrk="1" latinLnBrk="0" hangingPunct="1">
              <a:lnSpc>
                <a:spcPct val="90000"/>
              </a:lnSpc>
              <a:spcBef>
                <a:spcPts val="375"/>
              </a:spcBef>
              <a:buFont typeface="Arial" panose="020B0604020202020204" pitchFamily="34" charset="0"/>
              <a:buNone/>
              <a:defRPr sz="1100" kern="1200">
                <a:solidFill>
                  <a:schemeClr val="tx1"/>
                </a:solidFill>
                <a:latin typeface="Arial" charset="0"/>
                <a:ea typeface="Arial" charset="0"/>
                <a:cs typeface="Arial" charset="0"/>
              </a:defRPr>
            </a:lvl4pPr>
            <a:lvl5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Circular cylindrical tank case </a:t>
            </a:r>
          </a:p>
          <a:p>
            <a:r>
              <a:rPr lang="en-US" sz="2000" dirty="0"/>
              <a:t> </a:t>
            </a:r>
          </a:p>
        </p:txBody>
      </p:sp>
    </p:spTree>
    <p:extLst>
      <p:ext uri="{BB962C8B-B14F-4D97-AF65-F5344CB8AC3E}">
        <p14:creationId xmlns:p14="http://schemas.microsoft.com/office/powerpoint/2010/main" val="947167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F3623BC0-6E3D-443D-9B69-A2BE18F68AD2}"/>
              </a:ext>
            </a:extLst>
          </p:cNvPr>
          <p:cNvSpPr>
            <a:spLocks noGrp="1"/>
          </p:cNvSpPr>
          <p:nvPr>
            <p:ph type="body" sz="half" idx="2"/>
          </p:nvPr>
        </p:nvSpPr>
        <p:spPr>
          <a:xfrm>
            <a:off x="216000" y="289848"/>
            <a:ext cx="3915014" cy="293044"/>
          </a:xfrm>
        </p:spPr>
        <p:txBody>
          <a:bodyPr>
            <a:normAutofit fontScale="70000" lnSpcReduction="20000"/>
          </a:bodyPr>
          <a:lstStyle/>
          <a:p>
            <a:r>
              <a:rPr lang="en-US" sz="2000" dirty="0"/>
              <a:t>Fluid/Plate Interaction in Confined Regions</a:t>
            </a:r>
          </a:p>
          <a:p>
            <a:endParaRPr lang="en-US" sz="2000" dirty="0"/>
          </a:p>
        </p:txBody>
      </p:sp>
      <p:sp>
        <p:nvSpPr>
          <p:cNvPr id="6" name="Rectangle 5">
            <a:extLst>
              <a:ext uri="{FF2B5EF4-FFF2-40B4-BE49-F238E27FC236}">
                <a16:creationId xmlns:a16="http://schemas.microsoft.com/office/drawing/2014/main" id="{28512F9D-3691-4341-8EAA-2861D676DF98}"/>
              </a:ext>
            </a:extLst>
          </p:cNvPr>
          <p:cNvSpPr/>
          <p:nvPr/>
        </p:nvSpPr>
        <p:spPr>
          <a:xfrm>
            <a:off x="344466" y="902331"/>
            <a:ext cx="8335984" cy="456535"/>
          </a:xfrm>
          <a:prstGeom prst="rect">
            <a:avLst/>
          </a:prstGeom>
        </p:spPr>
        <p:txBody>
          <a:bodyPr wrap="square">
            <a:spAutoFit/>
          </a:bodyPr>
          <a:lstStyle/>
          <a:p>
            <a:pPr algn="just">
              <a:lnSpc>
                <a:spcPct val="150000"/>
              </a:lnSpc>
            </a:pPr>
            <a:r>
              <a:rPr lang="en-US" b="1" dirty="0">
                <a:solidFill>
                  <a:srgbClr val="002855"/>
                </a:solidFill>
                <a:latin typeface="Arial" charset="0"/>
                <a:cs typeface="Arial" charset="0"/>
              </a:rPr>
              <a:t>Natural frequencies</a:t>
            </a:r>
          </a:p>
        </p:txBody>
      </p:sp>
      <p:pic>
        <p:nvPicPr>
          <p:cNvPr id="8" name="Picture 7">
            <a:extLst>
              <a:ext uri="{FF2B5EF4-FFF2-40B4-BE49-F238E27FC236}">
                <a16:creationId xmlns:a16="http://schemas.microsoft.com/office/drawing/2014/main" id="{E02CBDBD-05FE-4B18-8826-A17CC7875F6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270" y="1644355"/>
            <a:ext cx="2725920" cy="2160000"/>
          </a:xfrm>
          <a:prstGeom prst="rect">
            <a:avLst/>
          </a:prstGeom>
          <a:noFill/>
          <a:ln>
            <a:noFill/>
          </a:ln>
        </p:spPr>
      </p:pic>
      <p:pic>
        <p:nvPicPr>
          <p:cNvPr id="9" name="Picture 8">
            <a:extLst>
              <a:ext uri="{FF2B5EF4-FFF2-40B4-BE49-F238E27FC236}">
                <a16:creationId xmlns:a16="http://schemas.microsoft.com/office/drawing/2014/main" id="{0810806F-6387-4D44-90DD-DBF7922587E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4080" y="1643859"/>
            <a:ext cx="2725285" cy="2160000"/>
          </a:xfrm>
          <a:prstGeom prst="rect">
            <a:avLst/>
          </a:prstGeom>
          <a:noFill/>
          <a:ln>
            <a:noFill/>
          </a:ln>
        </p:spPr>
      </p:pic>
      <p:pic>
        <p:nvPicPr>
          <p:cNvPr id="11" name="Picture 10">
            <a:extLst>
              <a:ext uri="{FF2B5EF4-FFF2-40B4-BE49-F238E27FC236}">
                <a16:creationId xmlns:a16="http://schemas.microsoft.com/office/drawing/2014/main" id="{02159A4F-7456-4F54-8ADE-D0C3B02F890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07106" y="1644355"/>
            <a:ext cx="2729443" cy="2160000"/>
          </a:xfrm>
          <a:prstGeom prst="rect">
            <a:avLst/>
          </a:prstGeom>
          <a:noFill/>
          <a:ln>
            <a:noFill/>
          </a:ln>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7EA05F0-DB48-423B-B388-09244A841BAB}"/>
                  </a:ext>
                </a:extLst>
              </p:cNvPr>
              <p:cNvSpPr txBox="1"/>
              <p:nvPr/>
            </p:nvSpPr>
            <p:spPr>
              <a:xfrm>
                <a:off x="1190244" y="3844006"/>
                <a:ext cx="881972"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cs typeface="Arial" panose="020B0604020202020204" pitchFamily="34" charset="0"/>
                        </a:rPr>
                        <m:t>(</m:t>
                      </m:r>
                      <m:r>
                        <a:rPr lang="en-US" sz="1200" i="1" dirty="0" smtClean="0">
                          <a:latin typeface="Cambria Math" panose="02040503050406030204" pitchFamily="18" charset="0"/>
                          <a:cs typeface="Arial" panose="020B0604020202020204" pitchFamily="34" charset="0"/>
                        </a:rPr>
                        <m:t>𝑎</m:t>
                      </m:r>
                      <m:r>
                        <a:rPr lang="en-US" sz="1200" i="1" dirty="0" smtClean="0">
                          <a:latin typeface="Cambria Math" panose="02040503050406030204" pitchFamily="18" charset="0"/>
                          <a:cs typeface="Arial" panose="020B0604020202020204" pitchFamily="34" charset="0"/>
                        </a:rPr>
                        <m:t>). </m:t>
                      </m:r>
                      <m:r>
                        <a:rPr lang="en-US" sz="1200" b="0" i="1" smtClean="0">
                          <a:latin typeface="Cambria Math" panose="02040503050406030204" pitchFamily="18" charset="0"/>
                          <a:cs typeface="Arial" panose="020B0604020202020204" pitchFamily="34" charset="0"/>
                        </a:rPr>
                        <m:t>𝑛</m:t>
                      </m:r>
                      <m:r>
                        <a:rPr lang="en-US" sz="1200" b="0" i="1" smtClean="0">
                          <a:latin typeface="Cambria Math" panose="02040503050406030204" pitchFamily="18" charset="0"/>
                          <a:cs typeface="Arial" panose="020B0604020202020204" pitchFamily="34" charset="0"/>
                        </a:rPr>
                        <m:t>=0</m:t>
                      </m:r>
                    </m:oMath>
                  </m:oMathPara>
                </a14:m>
                <a:endParaRPr lang="en-GB" sz="1200" dirty="0">
                  <a:latin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47EA05F0-DB48-423B-B388-09244A841BAB}"/>
                  </a:ext>
                </a:extLst>
              </p:cNvPr>
              <p:cNvSpPr txBox="1">
                <a:spLocks noRot="1" noChangeAspect="1" noMove="1" noResize="1" noEditPoints="1" noAdjustHandles="1" noChangeArrowheads="1" noChangeShapeType="1" noTextEdit="1"/>
              </p:cNvSpPr>
              <p:nvPr/>
            </p:nvSpPr>
            <p:spPr>
              <a:xfrm>
                <a:off x="1190244" y="3844006"/>
                <a:ext cx="881972" cy="276999"/>
              </a:xfrm>
              <a:prstGeom prst="rect">
                <a:avLst/>
              </a:prstGeom>
              <a:blipFill>
                <a:blip r:embed="rId7"/>
                <a:stretch>
                  <a:fillRect b="-1111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B0C48B5-002D-4266-AE07-EF153DA36F0E}"/>
                  </a:ext>
                </a:extLst>
              </p:cNvPr>
              <p:cNvSpPr txBox="1"/>
              <p:nvPr/>
            </p:nvSpPr>
            <p:spPr>
              <a:xfrm>
                <a:off x="4131014" y="3817547"/>
                <a:ext cx="881972"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cs typeface="Arial" panose="020B0604020202020204" pitchFamily="34" charset="0"/>
                        </a:rPr>
                        <m:t>(</m:t>
                      </m:r>
                      <m:r>
                        <a:rPr lang="en-US" sz="1200" i="1" dirty="0" smtClean="0">
                          <a:latin typeface="Cambria Math" panose="02040503050406030204" pitchFamily="18" charset="0"/>
                          <a:cs typeface="Arial" panose="020B0604020202020204" pitchFamily="34" charset="0"/>
                        </a:rPr>
                        <m:t>𝑏</m:t>
                      </m:r>
                      <m:r>
                        <a:rPr lang="en-US" sz="1200" i="1" dirty="0" smtClean="0">
                          <a:latin typeface="Cambria Math" panose="02040503050406030204" pitchFamily="18" charset="0"/>
                          <a:cs typeface="Arial" panose="020B0604020202020204" pitchFamily="34" charset="0"/>
                        </a:rPr>
                        <m:t>). </m:t>
                      </m:r>
                      <m:r>
                        <a:rPr lang="en-US" sz="1200" b="0" i="1" smtClean="0">
                          <a:latin typeface="Cambria Math" panose="02040503050406030204" pitchFamily="18" charset="0"/>
                          <a:cs typeface="Arial" panose="020B0604020202020204" pitchFamily="34" charset="0"/>
                        </a:rPr>
                        <m:t>𝑛</m:t>
                      </m:r>
                      <m:r>
                        <a:rPr lang="en-US" sz="1200" b="0" i="1" smtClean="0">
                          <a:latin typeface="Cambria Math" panose="02040503050406030204" pitchFamily="18" charset="0"/>
                          <a:cs typeface="Arial" panose="020B0604020202020204" pitchFamily="34" charset="0"/>
                        </a:rPr>
                        <m:t>=1</m:t>
                      </m:r>
                    </m:oMath>
                  </m:oMathPara>
                </a14:m>
                <a:endParaRPr lang="en-GB" sz="1200" dirty="0">
                  <a:latin typeface="Arial" panose="020B0604020202020204" pitchFamily="34"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id="{4B0C48B5-002D-4266-AE07-EF153DA36F0E}"/>
                  </a:ext>
                </a:extLst>
              </p:cNvPr>
              <p:cNvSpPr txBox="1">
                <a:spLocks noRot="1" noChangeAspect="1" noMove="1" noResize="1" noEditPoints="1" noAdjustHandles="1" noChangeArrowheads="1" noChangeShapeType="1" noTextEdit="1"/>
              </p:cNvSpPr>
              <p:nvPr/>
            </p:nvSpPr>
            <p:spPr>
              <a:xfrm>
                <a:off x="4131014" y="3817547"/>
                <a:ext cx="881972" cy="276999"/>
              </a:xfrm>
              <a:prstGeom prst="rect">
                <a:avLst/>
              </a:prstGeom>
              <a:blipFill>
                <a:blip r:embed="rId8"/>
                <a:stretch>
                  <a:fillRect b="-869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13583D7-EF50-41E4-80DC-80E68E10D496}"/>
                  </a:ext>
                </a:extLst>
              </p:cNvPr>
              <p:cNvSpPr txBox="1"/>
              <p:nvPr/>
            </p:nvSpPr>
            <p:spPr>
              <a:xfrm>
                <a:off x="6957484" y="3825661"/>
                <a:ext cx="1072097"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cs typeface="Arial" panose="020B0604020202020204" pitchFamily="34" charset="0"/>
                        </a:rPr>
                        <m:t>(</m:t>
                      </m:r>
                      <m:r>
                        <a:rPr lang="en-US" sz="1200" i="1" dirty="0" smtClean="0">
                          <a:latin typeface="Cambria Math" panose="02040503050406030204" pitchFamily="18" charset="0"/>
                          <a:cs typeface="Arial" panose="020B0604020202020204" pitchFamily="34" charset="0"/>
                        </a:rPr>
                        <m:t>𝑐</m:t>
                      </m:r>
                      <m:r>
                        <a:rPr lang="en-US" sz="1200" i="1" dirty="0" smtClean="0">
                          <a:latin typeface="Cambria Math" panose="02040503050406030204" pitchFamily="18" charset="0"/>
                          <a:cs typeface="Arial" panose="020B0604020202020204" pitchFamily="34" charset="0"/>
                        </a:rPr>
                        <m:t>). </m:t>
                      </m:r>
                      <m:r>
                        <a:rPr lang="en-US" sz="1200" b="0" i="1" smtClean="0">
                          <a:latin typeface="Cambria Math" panose="02040503050406030204" pitchFamily="18" charset="0"/>
                          <a:cs typeface="Arial" panose="020B0604020202020204" pitchFamily="34" charset="0"/>
                        </a:rPr>
                        <m:t>𝑛</m:t>
                      </m:r>
                      <m:r>
                        <a:rPr lang="en-US" sz="1200" b="0" i="1" smtClean="0">
                          <a:latin typeface="Cambria Math" panose="02040503050406030204" pitchFamily="18" charset="0"/>
                          <a:cs typeface="Arial" panose="020B0604020202020204" pitchFamily="34" charset="0"/>
                        </a:rPr>
                        <m:t>=2</m:t>
                      </m:r>
                    </m:oMath>
                  </m:oMathPara>
                </a14:m>
                <a:endParaRPr lang="en-GB" sz="1200" dirty="0">
                  <a:latin typeface="Arial" panose="020B060402020202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313583D7-EF50-41E4-80DC-80E68E10D496}"/>
                  </a:ext>
                </a:extLst>
              </p:cNvPr>
              <p:cNvSpPr txBox="1">
                <a:spLocks noRot="1" noChangeAspect="1" noMove="1" noResize="1" noEditPoints="1" noAdjustHandles="1" noChangeArrowheads="1" noChangeShapeType="1" noTextEdit="1"/>
              </p:cNvSpPr>
              <p:nvPr/>
            </p:nvSpPr>
            <p:spPr>
              <a:xfrm>
                <a:off x="6957484" y="3825661"/>
                <a:ext cx="1072097" cy="276999"/>
              </a:xfrm>
              <a:prstGeom prst="rect">
                <a:avLst/>
              </a:prstGeom>
              <a:blipFill>
                <a:blip r:embed="rId9"/>
                <a:stretch>
                  <a:fillRect b="-1111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DB21A65-EF1A-4142-8B5E-EF89A6EA0AEA}"/>
                  </a:ext>
                </a:extLst>
              </p:cNvPr>
              <p:cNvSpPr txBox="1"/>
              <p:nvPr/>
            </p:nvSpPr>
            <p:spPr>
              <a:xfrm>
                <a:off x="529532" y="4180202"/>
                <a:ext cx="8036618" cy="643189"/>
              </a:xfrm>
              <a:prstGeom prst="rect">
                <a:avLst/>
              </a:prstGeom>
              <a:noFill/>
            </p:spPr>
            <p:txBody>
              <a:bodyPr wrap="square">
                <a:spAutoFit/>
              </a:bodyPr>
              <a:lstStyle/>
              <a:p>
                <a:pPr algn="ctr">
                  <a:lnSpc>
                    <a:spcPct val="115000"/>
                  </a:lnSpc>
                </a:pPr>
                <a:r>
                  <a:rPr lang="en-GB" sz="1050" b="1" dirty="0">
                    <a:solidFill>
                      <a:prstClr val="black"/>
                    </a:solidFill>
                  </a:rPr>
                  <a:t>Figure 1. The first four natural frequencies against different </a:t>
                </a:r>
                <a14:m>
                  <m:oMath xmlns:m="http://schemas.openxmlformats.org/officeDocument/2006/math">
                    <m:sSup>
                      <m:sSupPr>
                        <m:ctrlPr>
                          <a:rPr lang="en-GB" sz="1050" b="1" i="1">
                            <a:solidFill>
                              <a:prstClr val="black"/>
                            </a:solidFill>
                            <a:latin typeface="Cambria Math" panose="02040503050406030204" pitchFamily="18" charset="0"/>
                          </a:rPr>
                        </m:ctrlPr>
                      </m:sSupPr>
                      <m:e>
                        <m:r>
                          <a:rPr lang="en-GB" sz="1050" b="1">
                            <a:solidFill>
                              <a:prstClr val="black"/>
                            </a:solidFill>
                            <a:latin typeface="Cambria Math" panose="02040503050406030204" pitchFamily="18" charset="0"/>
                          </a:rPr>
                          <m:t>𝐻</m:t>
                        </m:r>
                      </m:e>
                      <m:sup>
                        <m:r>
                          <a:rPr lang="en-GB" sz="1050" b="1">
                            <a:solidFill>
                              <a:prstClr val="black"/>
                            </a:solidFill>
                            <a:latin typeface="Cambria Math" panose="02040503050406030204" pitchFamily="18" charset="0"/>
                          </a:rPr>
                          <m:t>∗</m:t>
                        </m:r>
                      </m:sup>
                    </m:sSup>
                  </m:oMath>
                </a14:m>
                <a:r>
                  <a:rPr lang="en-GB" sz="1050" b="1" dirty="0">
                    <a:solidFill>
                      <a:prstClr val="black"/>
                    </a:solidFill>
                  </a:rPr>
                  <a:t>for various edge conditions for </a:t>
                </a:r>
                <a14:m>
                  <m:oMath xmlns:m="http://schemas.openxmlformats.org/officeDocument/2006/math">
                    <m:sSup>
                      <m:sSupPr>
                        <m:ctrlPr>
                          <a:rPr lang="en-GB" sz="1050" b="1" i="1">
                            <a:solidFill>
                              <a:prstClr val="black"/>
                            </a:solidFill>
                            <a:latin typeface="Cambria Math" panose="02040503050406030204" pitchFamily="18" charset="0"/>
                          </a:rPr>
                        </m:ctrlPr>
                      </m:sSupPr>
                      <m:e>
                        <m:r>
                          <a:rPr lang="en-GB" sz="1050" b="1">
                            <a:solidFill>
                              <a:prstClr val="black"/>
                            </a:solidFill>
                            <a:latin typeface="Cambria Math" panose="02040503050406030204" pitchFamily="18" charset="0"/>
                          </a:rPr>
                          <m:t>𝐿</m:t>
                        </m:r>
                      </m:e>
                      <m:sup>
                        <m:r>
                          <a:rPr lang="en-GB" sz="1050" b="1">
                            <a:solidFill>
                              <a:prstClr val="black"/>
                            </a:solidFill>
                            <a:latin typeface="Cambria Math" panose="02040503050406030204" pitchFamily="18" charset="0"/>
                          </a:rPr>
                          <m:t>∗</m:t>
                        </m:r>
                      </m:sup>
                    </m:sSup>
                    <m:r>
                      <a:rPr lang="en-GB" sz="1050" b="1">
                        <a:solidFill>
                          <a:prstClr val="black"/>
                        </a:solidFill>
                        <a:latin typeface="Cambria Math" panose="02040503050406030204" pitchFamily="18" charset="0"/>
                      </a:rPr>
                      <m:t>=2×</m:t>
                    </m:r>
                    <m:sSup>
                      <m:sSupPr>
                        <m:ctrlPr>
                          <a:rPr lang="en-GB" sz="1050" b="1" i="1">
                            <a:solidFill>
                              <a:prstClr val="black"/>
                            </a:solidFill>
                            <a:latin typeface="Cambria Math" panose="02040503050406030204" pitchFamily="18" charset="0"/>
                          </a:rPr>
                        </m:ctrlPr>
                      </m:sSupPr>
                      <m:e>
                        <m:r>
                          <a:rPr lang="en-GB" sz="1050" b="1">
                            <a:solidFill>
                              <a:prstClr val="black"/>
                            </a:solidFill>
                            <a:latin typeface="Cambria Math" panose="02040503050406030204" pitchFamily="18" charset="0"/>
                          </a:rPr>
                          <m:t>10</m:t>
                        </m:r>
                      </m:e>
                      <m:sup>
                        <m:r>
                          <a:rPr lang="en-GB" sz="1050" b="1">
                            <a:solidFill>
                              <a:prstClr val="black"/>
                            </a:solidFill>
                            <a:latin typeface="Cambria Math" panose="02040503050406030204" pitchFamily="18" charset="0"/>
                          </a:rPr>
                          <m:t>−3</m:t>
                        </m:r>
                      </m:sup>
                    </m:sSup>
                    <m:r>
                      <a:rPr lang="en-GB" sz="1050" b="1">
                        <a:solidFill>
                          <a:prstClr val="black"/>
                        </a:solidFill>
                        <a:latin typeface="Cambria Math" panose="02040503050406030204" pitchFamily="18" charset="0"/>
                      </a:rPr>
                      <m:t>, </m:t>
                    </m:r>
                    <m:sSup>
                      <m:sSupPr>
                        <m:ctrlPr>
                          <a:rPr lang="en-GB" sz="1050" b="1" i="1">
                            <a:solidFill>
                              <a:prstClr val="black"/>
                            </a:solidFill>
                            <a:latin typeface="Cambria Math" panose="02040503050406030204" pitchFamily="18" charset="0"/>
                          </a:rPr>
                        </m:ctrlPr>
                      </m:sSupPr>
                      <m:e>
                        <m:r>
                          <a:rPr lang="en-GB" sz="1050" b="1">
                            <a:solidFill>
                              <a:prstClr val="black"/>
                            </a:solidFill>
                            <a:latin typeface="Cambria Math" panose="02040503050406030204" pitchFamily="18" charset="0"/>
                          </a:rPr>
                          <m:t>𝑚</m:t>
                        </m:r>
                      </m:e>
                      <m:sup>
                        <m:r>
                          <a:rPr lang="en-GB" sz="1050" b="1">
                            <a:solidFill>
                              <a:prstClr val="black"/>
                            </a:solidFill>
                            <a:latin typeface="Cambria Math" panose="02040503050406030204" pitchFamily="18" charset="0"/>
                          </a:rPr>
                          <m:t>∗</m:t>
                        </m:r>
                      </m:sup>
                    </m:sSup>
                    <m:r>
                      <a:rPr lang="en-GB" sz="1050" b="1">
                        <a:solidFill>
                          <a:prstClr val="black"/>
                        </a:solidFill>
                        <a:latin typeface="Cambria Math" panose="02040503050406030204" pitchFamily="18" charset="0"/>
                      </a:rPr>
                      <m:t>=1×</m:t>
                    </m:r>
                    <m:sSup>
                      <m:sSupPr>
                        <m:ctrlPr>
                          <a:rPr lang="en-GB" sz="1050" b="1" i="1">
                            <a:solidFill>
                              <a:prstClr val="black"/>
                            </a:solidFill>
                            <a:latin typeface="Cambria Math" panose="02040503050406030204" pitchFamily="18" charset="0"/>
                          </a:rPr>
                        </m:ctrlPr>
                      </m:sSupPr>
                      <m:e>
                        <m:r>
                          <a:rPr lang="en-GB" sz="1050" b="1">
                            <a:solidFill>
                              <a:prstClr val="black"/>
                            </a:solidFill>
                            <a:latin typeface="Cambria Math" panose="02040503050406030204" pitchFamily="18" charset="0"/>
                          </a:rPr>
                          <m:t>10</m:t>
                        </m:r>
                      </m:e>
                      <m:sup>
                        <m:r>
                          <a:rPr lang="en-GB" sz="1050" b="1">
                            <a:solidFill>
                              <a:prstClr val="black"/>
                            </a:solidFill>
                            <a:latin typeface="Cambria Math" panose="02040503050406030204" pitchFamily="18" charset="0"/>
                          </a:rPr>
                          <m:t>−3</m:t>
                        </m:r>
                      </m:sup>
                    </m:sSup>
                    <m:r>
                      <a:rPr lang="en-US" sz="1050" b="1" i="0" smtClean="0">
                        <a:solidFill>
                          <a:prstClr val="black"/>
                        </a:solidFill>
                        <a:latin typeface="Cambria Math" panose="02040503050406030204" pitchFamily="18" charset="0"/>
                      </a:rPr>
                      <m:t>, </m:t>
                    </m:r>
                    <m:r>
                      <a:rPr lang="en-US" sz="1050" b="0" i="1" smtClean="0">
                        <a:solidFill>
                          <a:prstClr val="black"/>
                        </a:solidFill>
                        <a:latin typeface="Cambria Math" panose="02040503050406030204" pitchFamily="18" charset="0"/>
                      </a:rPr>
                      <m:t>𝜈</m:t>
                    </m:r>
                    <m:r>
                      <a:rPr lang="en-US" sz="1050" b="0" i="1" smtClean="0">
                        <a:solidFill>
                          <a:prstClr val="black"/>
                        </a:solidFill>
                        <a:latin typeface="Cambria Math" panose="02040503050406030204" pitchFamily="18" charset="0"/>
                      </a:rPr>
                      <m:t>=0.3</m:t>
                    </m:r>
                  </m:oMath>
                </a14:m>
                <a:r>
                  <a:rPr lang="en-GB" sz="1050" b="1" dirty="0">
                    <a:solidFill>
                      <a:prstClr val="black"/>
                    </a:solidFill>
                  </a:rPr>
                  <a:t>. Clamped edge: red circles; Simply supported edge: blue diamonds; Free edge: green squares. Results from Bauer (1995) for clamped edge are nondimensionalized and shown as black dashed lines for comparison in (a), (b) and (c).</a:t>
                </a:r>
              </a:p>
            </p:txBody>
          </p:sp>
        </mc:Choice>
        <mc:Fallback xmlns="">
          <p:sp>
            <p:nvSpPr>
              <p:cNvPr id="17" name="TextBox 16">
                <a:extLst>
                  <a:ext uri="{FF2B5EF4-FFF2-40B4-BE49-F238E27FC236}">
                    <a16:creationId xmlns:a16="http://schemas.microsoft.com/office/drawing/2014/main" id="{7DB21A65-EF1A-4142-8B5E-EF89A6EA0AEA}"/>
                  </a:ext>
                </a:extLst>
              </p:cNvPr>
              <p:cNvSpPr txBox="1">
                <a:spLocks noRot="1" noChangeAspect="1" noMove="1" noResize="1" noEditPoints="1" noAdjustHandles="1" noChangeArrowheads="1" noChangeShapeType="1" noTextEdit="1"/>
              </p:cNvSpPr>
              <p:nvPr/>
            </p:nvSpPr>
            <p:spPr>
              <a:xfrm>
                <a:off x="529532" y="4180202"/>
                <a:ext cx="8036618" cy="643189"/>
              </a:xfrm>
              <a:prstGeom prst="rect">
                <a:avLst/>
              </a:prstGeom>
              <a:blipFill>
                <a:blip r:embed="rId10"/>
                <a:stretch>
                  <a:fillRect b="-4762"/>
                </a:stretch>
              </a:blipFill>
            </p:spPr>
            <p:txBody>
              <a:bodyPr/>
              <a:lstStyle/>
              <a:p>
                <a:r>
                  <a:rPr lang="en-GB">
                    <a:noFill/>
                  </a:rPr>
                  <a:t> </a:t>
                </a:r>
              </a:p>
            </p:txBody>
          </p:sp>
        </mc:Fallback>
      </mc:AlternateContent>
      <p:sp>
        <p:nvSpPr>
          <p:cNvPr id="15" name="Text Placeholder 8">
            <a:extLst>
              <a:ext uri="{FF2B5EF4-FFF2-40B4-BE49-F238E27FC236}">
                <a16:creationId xmlns:a16="http://schemas.microsoft.com/office/drawing/2014/main" id="{E3314D75-1042-4919-A255-EBAA17B1BEA4}"/>
              </a:ext>
            </a:extLst>
          </p:cNvPr>
          <p:cNvSpPr txBox="1">
            <a:spLocks/>
          </p:cNvSpPr>
          <p:nvPr/>
        </p:nvSpPr>
        <p:spPr>
          <a:xfrm>
            <a:off x="215999" y="320125"/>
            <a:ext cx="4211951" cy="293044"/>
          </a:xfrm>
          <a:prstGeom prst="rect">
            <a:avLst/>
          </a:prstGeom>
        </p:spPr>
        <p:txBody>
          <a:bodyPr vert="horz" lIns="0" tIns="0" rIns="0" bIns="0" rtlCol="0">
            <a:noAutofit/>
          </a:bodyPr>
          <a:lstStyle>
            <a:lvl1pPr marL="0" indent="0" algn="l" defTabSz="685800" rtl="0" eaLnBrk="1" latinLnBrk="0" hangingPunct="1">
              <a:lnSpc>
                <a:spcPct val="80000"/>
              </a:lnSpc>
              <a:spcBef>
                <a:spcPts val="750"/>
              </a:spcBef>
              <a:buFont typeface="Arial" panose="020B0604020202020204" pitchFamily="34" charset="0"/>
              <a:buNone/>
              <a:defRPr sz="1100" b="1" kern="1200" baseline="0">
                <a:solidFill>
                  <a:schemeClr val="bg1"/>
                </a:solidFill>
                <a:latin typeface="Arial" charset="0"/>
                <a:ea typeface="Arial" charset="0"/>
                <a:cs typeface="Arial" charset="0"/>
              </a:defRPr>
            </a:lvl1pPr>
            <a:lvl2pPr marL="0" indent="0" algn="l" defTabSz="685800" rtl="0" eaLnBrk="1" latinLnBrk="0" hangingPunct="1">
              <a:lnSpc>
                <a:spcPct val="80000"/>
              </a:lnSpc>
              <a:spcBef>
                <a:spcPts val="375"/>
              </a:spcBef>
              <a:buFont typeface="Arial" panose="020B0604020202020204" pitchFamily="34" charset="0"/>
              <a:buNone/>
              <a:defRPr sz="1100" kern="1200">
                <a:solidFill>
                  <a:schemeClr val="bg1"/>
                </a:solidFill>
                <a:latin typeface="Arial" charset="0"/>
                <a:ea typeface="Arial" charset="0"/>
                <a:cs typeface="Arial" charset="0"/>
              </a:defRPr>
            </a:lvl2pPr>
            <a:lvl3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3pPr>
            <a:lvl4pPr marL="0" indent="0" algn="l" defTabSz="685800" rtl="0" eaLnBrk="1" latinLnBrk="0" hangingPunct="1">
              <a:lnSpc>
                <a:spcPct val="90000"/>
              </a:lnSpc>
              <a:spcBef>
                <a:spcPts val="375"/>
              </a:spcBef>
              <a:buFont typeface="Arial" panose="020B0604020202020204" pitchFamily="34" charset="0"/>
              <a:buNone/>
              <a:defRPr sz="1100" kern="1200">
                <a:solidFill>
                  <a:schemeClr val="tx1"/>
                </a:solidFill>
                <a:latin typeface="Arial" charset="0"/>
                <a:ea typeface="Arial" charset="0"/>
                <a:cs typeface="Arial" charset="0"/>
              </a:defRPr>
            </a:lvl4pPr>
            <a:lvl5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Circular cylindrical tank case </a:t>
            </a:r>
          </a:p>
          <a:p>
            <a:r>
              <a:rPr lang="en-US" sz="2000" dirty="0"/>
              <a:t> </a:t>
            </a:r>
          </a:p>
        </p:txBody>
      </p:sp>
    </p:spTree>
    <p:extLst>
      <p:ext uri="{BB962C8B-B14F-4D97-AF65-F5344CB8AC3E}">
        <p14:creationId xmlns:p14="http://schemas.microsoft.com/office/powerpoint/2010/main" val="2631925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268757" y="964438"/>
            <a:ext cx="8023654" cy="3135221"/>
          </a:xfrm>
        </p:spPr>
        <p:txBody>
          <a:bodyPr>
            <a:normAutofit fontScale="92500" lnSpcReduction="20000"/>
          </a:bodyPr>
          <a:lstStyle/>
          <a:p>
            <a:pPr marL="342900" indent="-342900">
              <a:lnSpc>
                <a:spcPct val="150000"/>
              </a:lnSpc>
              <a:buFont typeface="Arial" panose="020B0604020202020204" pitchFamily="34" charset="0"/>
              <a:buChar char="•"/>
            </a:pPr>
            <a:r>
              <a:rPr lang="en-US" sz="1800" dirty="0">
                <a:solidFill>
                  <a:schemeClr val="tx1"/>
                </a:solidFill>
              </a:rPr>
              <a:t>Background and motivations</a:t>
            </a:r>
          </a:p>
          <a:p>
            <a:pPr marL="342900" indent="-342900">
              <a:lnSpc>
                <a:spcPct val="150000"/>
              </a:lnSpc>
              <a:buFont typeface="Arial" panose="020B0604020202020204" pitchFamily="34" charset="0"/>
              <a:buChar char="•"/>
            </a:pPr>
            <a:r>
              <a:rPr lang="en-US" sz="1800" dirty="0">
                <a:solidFill>
                  <a:schemeClr val="tx1"/>
                </a:solidFill>
              </a:rPr>
              <a:t>Assumptions of the mathematical modelling</a:t>
            </a:r>
          </a:p>
          <a:p>
            <a:pPr marL="342900" indent="-342900">
              <a:lnSpc>
                <a:spcPct val="150000"/>
              </a:lnSpc>
              <a:buFont typeface="Arial" panose="020B0604020202020204" pitchFamily="34" charset="0"/>
              <a:buChar char="•"/>
            </a:pPr>
            <a:r>
              <a:rPr lang="en-US" sz="1800" dirty="0">
                <a:solidFill>
                  <a:schemeClr val="tx1"/>
                </a:solidFill>
              </a:rPr>
              <a:t>Technical challenges</a:t>
            </a:r>
          </a:p>
          <a:p>
            <a:pPr marL="342900" indent="-342900">
              <a:lnSpc>
                <a:spcPct val="150000"/>
              </a:lnSpc>
              <a:buFont typeface="Arial" panose="020B0604020202020204" pitchFamily="34" charset="0"/>
              <a:buChar char="•"/>
            </a:pPr>
            <a:r>
              <a:rPr lang="en-US" sz="1800" dirty="0">
                <a:solidFill>
                  <a:schemeClr val="tx1"/>
                </a:solidFill>
              </a:rPr>
              <a:t>Coupled free vibration analysis in</a:t>
            </a:r>
          </a:p>
          <a:p>
            <a:pPr>
              <a:lnSpc>
                <a:spcPct val="150000"/>
              </a:lnSpc>
            </a:pPr>
            <a:endParaRPr lang="en-US" sz="1800" dirty="0">
              <a:solidFill>
                <a:schemeClr val="tx1"/>
              </a:solidFill>
            </a:endParaRPr>
          </a:p>
          <a:p>
            <a:pPr>
              <a:lnSpc>
                <a:spcPct val="150000"/>
              </a:lnSpc>
            </a:pPr>
            <a:endParaRPr lang="en-US" sz="1800" dirty="0">
              <a:solidFill>
                <a:schemeClr val="tx1"/>
              </a:solidFill>
            </a:endParaRPr>
          </a:p>
          <a:p>
            <a:pPr marL="342900" indent="-342900">
              <a:lnSpc>
                <a:spcPct val="150000"/>
              </a:lnSpc>
              <a:buFont typeface="Arial" panose="020B0604020202020204" pitchFamily="34" charset="0"/>
              <a:buChar char="•"/>
            </a:pPr>
            <a:r>
              <a:rPr lang="en-US" sz="1800" dirty="0">
                <a:solidFill>
                  <a:schemeClr val="tx1"/>
                </a:solidFill>
              </a:rPr>
              <a:t>Conclusions</a:t>
            </a:r>
          </a:p>
        </p:txBody>
      </p:sp>
      <p:sp>
        <p:nvSpPr>
          <p:cNvPr id="9" name="Text Placeholder 8"/>
          <p:cNvSpPr>
            <a:spLocks noGrp="1"/>
          </p:cNvSpPr>
          <p:nvPr>
            <p:ph type="body" sz="quarter" idx="12"/>
          </p:nvPr>
        </p:nvSpPr>
        <p:spPr>
          <a:xfrm>
            <a:off x="216000" y="317600"/>
            <a:ext cx="5488958" cy="293044"/>
          </a:xfrm>
        </p:spPr>
        <p:txBody>
          <a:bodyPr/>
          <a:lstStyle/>
          <a:p>
            <a:r>
              <a:rPr lang="en-US" sz="2000" dirty="0"/>
              <a:t>Outlines</a:t>
            </a:r>
          </a:p>
          <a:p>
            <a:endParaRPr lang="en-US" sz="2000" dirty="0"/>
          </a:p>
        </p:txBody>
      </p:sp>
      <p:sp>
        <p:nvSpPr>
          <p:cNvPr id="5" name="TextBox 4">
            <a:extLst>
              <a:ext uri="{FF2B5EF4-FFF2-40B4-BE49-F238E27FC236}">
                <a16:creationId xmlns:a16="http://schemas.microsoft.com/office/drawing/2014/main" id="{055A2699-A197-46F5-BB3A-4C6D15AB67BF}"/>
              </a:ext>
            </a:extLst>
          </p:cNvPr>
          <p:cNvSpPr txBox="1"/>
          <p:nvPr/>
        </p:nvSpPr>
        <p:spPr>
          <a:xfrm>
            <a:off x="632807" y="2677979"/>
            <a:ext cx="3713725" cy="785343"/>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Cylindrical tank</a:t>
            </a:r>
            <a:r>
              <a:rPr lang="en-US" altLang="zh-CN" sz="1600" dirty="0">
                <a:solidFill>
                  <a:schemeClr val="tx1"/>
                </a:solidFill>
                <a:latin typeface="Arial" panose="020B0604020202020204" pitchFamily="34" charset="0"/>
                <a:cs typeface="Arial" panose="020B0604020202020204" pitchFamily="34" charset="0"/>
              </a:rPr>
              <a:t> with elastic cover</a:t>
            </a:r>
            <a:endParaRPr lang="en-US" sz="1600"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Ø"/>
            </a:pPr>
            <a:r>
              <a:rPr lang="en-US" sz="1600" dirty="0">
                <a:latin typeface="Arial" panose="020B0604020202020204" pitchFamily="34" charset="0"/>
                <a:cs typeface="Arial" panose="020B0604020202020204" pitchFamily="34" charset="0"/>
              </a:rPr>
              <a:t>Cubic </a:t>
            </a:r>
            <a:r>
              <a:rPr lang="en-US" sz="1600" dirty="0">
                <a:solidFill>
                  <a:schemeClr val="tx1"/>
                </a:solidFill>
                <a:latin typeface="Arial" panose="020B0604020202020204" pitchFamily="34" charset="0"/>
                <a:cs typeface="Arial" panose="020B0604020202020204" pitchFamily="34" charset="0"/>
              </a:rPr>
              <a:t>tank with elastic cover</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0373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B200DC6-F8F0-4343-8F8E-078D8826FFE4}"/>
                  </a:ext>
                </a:extLst>
              </p:cNvPr>
              <p:cNvSpPr txBox="1"/>
              <p:nvPr/>
            </p:nvSpPr>
            <p:spPr>
              <a:xfrm>
                <a:off x="1930401" y="4804756"/>
                <a:ext cx="7213599" cy="253916"/>
              </a:xfrm>
              <a:prstGeom prst="rect">
                <a:avLst/>
              </a:prstGeom>
              <a:noFill/>
            </p:spPr>
            <p:txBody>
              <a:bodyPr wrap="square">
                <a:spAutoFit/>
              </a:bodyPr>
              <a:lstStyle/>
              <a:p>
                <a:pPr algn="just"/>
                <a:r>
                  <a:rPr lang="en-GB" sz="1050" b="1" dirty="0">
                    <a:solidFill>
                      <a:prstClr val="black"/>
                    </a:solidFill>
                  </a:rPr>
                  <a:t>Figure 2. Normalized mode shapes for clamped edge with </a:t>
                </a:r>
                <a14:m>
                  <m:oMath xmlns:m="http://schemas.openxmlformats.org/officeDocument/2006/math">
                    <m:sSup>
                      <m:sSupPr>
                        <m:ctrlPr>
                          <a:rPr lang="en-GB" sz="1050" b="1" i="1">
                            <a:solidFill>
                              <a:prstClr val="black"/>
                            </a:solidFill>
                            <a:latin typeface="Cambria Math" panose="02040503050406030204" pitchFamily="18" charset="0"/>
                          </a:rPr>
                        </m:ctrlPr>
                      </m:sSupPr>
                      <m:e>
                        <m:r>
                          <a:rPr lang="en-GB" sz="1050" b="1">
                            <a:solidFill>
                              <a:prstClr val="black"/>
                            </a:solidFill>
                            <a:latin typeface="Cambria Math" panose="02040503050406030204" pitchFamily="18" charset="0"/>
                          </a:rPr>
                          <m:t>𝐻</m:t>
                        </m:r>
                      </m:e>
                      <m:sup>
                        <m:r>
                          <a:rPr lang="en-GB" sz="1050" b="1">
                            <a:solidFill>
                              <a:prstClr val="black"/>
                            </a:solidFill>
                            <a:latin typeface="Cambria Math" panose="02040503050406030204" pitchFamily="18" charset="0"/>
                          </a:rPr>
                          <m:t>∗</m:t>
                        </m:r>
                      </m:sup>
                    </m:sSup>
                    <m:r>
                      <a:rPr lang="en-GB" sz="1050" b="1">
                        <a:solidFill>
                          <a:prstClr val="black"/>
                        </a:solidFill>
                        <a:latin typeface="Cambria Math" panose="02040503050406030204" pitchFamily="18" charset="0"/>
                      </a:rPr>
                      <m:t>=1</m:t>
                    </m:r>
                  </m:oMath>
                </a14:m>
                <a:r>
                  <a:rPr lang="en-GB" sz="1050" b="1" dirty="0">
                    <a:solidFill>
                      <a:prstClr val="black"/>
                    </a:solidFill>
                  </a:rPr>
                  <a:t> at mode </a:t>
                </a:r>
                <a14:m>
                  <m:oMath xmlns:m="http://schemas.openxmlformats.org/officeDocument/2006/math">
                    <m:d>
                      <m:dPr>
                        <m:ctrlPr>
                          <a:rPr lang="en-GB" sz="1050" b="1" i="1">
                            <a:solidFill>
                              <a:prstClr val="black"/>
                            </a:solidFill>
                            <a:latin typeface="Cambria Math" panose="02040503050406030204" pitchFamily="18" charset="0"/>
                          </a:rPr>
                        </m:ctrlPr>
                      </m:dPr>
                      <m:e>
                        <m:r>
                          <a:rPr lang="en-GB" sz="1050" b="1">
                            <a:solidFill>
                              <a:prstClr val="black"/>
                            </a:solidFill>
                            <a:latin typeface="Cambria Math" panose="02040503050406030204" pitchFamily="18" charset="0"/>
                          </a:rPr>
                          <m:t>𝑛</m:t>
                        </m:r>
                        <m:r>
                          <a:rPr lang="en-GB" sz="1050" b="1">
                            <a:solidFill>
                              <a:prstClr val="black"/>
                            </a:solidFill>
                            <a:latin typeface="Cambria Math" panose="02040503050406030204" pitchFamily="18" charset="0"/>
                          </a:rPr>
                          <m:t>,</m:t>
                        </m:r>
                        <m:r>
                          <a:rPr lang="en-GB" sz="1050" b="1">
                            <a:solidFill>
                              <a:prstClr val="black"/>
                            </a:solidFill>
                            <a:latin typeface="Cambria Math" panose="02040503050406030204" pitchFamily="18" charset="0"/>
                          </a:rPr>
                          <m:t>𝑘</m:t>
                        </m:r>
                      </m:e>
                    </m:d>
                  </m:oMath>
                </a14:m>
                <a:r>
                  <a:rPr lang="en-GB" sz="1050" b="1" dirty="0">
                    <a:solidFill>
                      <a:prstClr val="black"/>
                    </a:solidFill>
                  </a:rPr>
                  <a:t>. </a:t>
                </a:r>
                <a14:m>
                  <m:oMath xmlns:m="http://schemas.openxmlformats.org/officeDocument/2006/math">
                    <m:sSup>
                      <m:sSupPr>
                        <m:ctrlPr>
                          <a:rPr lang="en-GB" sz="1050" b="1" i="1">
                            <a:solidFill>
                              <a:prstClr val="black"/>
                            </a:solidFill>
                            <a:latin typeface="Cambria Math" panose="02040503050406030204" pitchFamily="18" charset="0"/>
                          </a:rPr>
                        </m:ctrlPr>
                      </m:sSupPr>
                      <m:e>
                        <m:r>
                          <a:rPr lang="en-GB" sz="1050" b="1">
                            <a:solidFill>
                              <a:prstClr val="black"/>
                            </a:solidFill>
                            <a:latin typeface="Cambria Math" panose="02040503050406030204" pitchFamily="18" charset="0"/>
                          </a:rPr>
                          <m:t>𝐿</m:t>
                        </m:r>
                      </m:e>
                      <m:sup>
                        <m:r>
                          <a:rPr lang="en-GB" sz="1050" b="1">
                            <a:solidFill>
                              <a:prstClr val="black"/>
                            </a:solidFill>
                            <a:latin typeface="Cambria Math" panose="02040503050406030204" pitchFamily="18" charset="0"/>
                          </a:rPr>
                          <m:t>∗</m:t>
                        </m:r>
                      </m:sup>
                    </m:sSup>
                    <m:r>
                      <a:rPr lang="en-GB" sz="1050" b="1">
                        <a:solidFill>
                          <a:prstClr val="black"/>
                        </a:solidFill>
                        <a:latin typeface="Cambria Math" panose="02040503050406030204" pitchFamily="18" charset="0"/>
                      </a:rPr>
                      <m:t>=2×</m:t>
                    </m:r>
                    <m:sSup>
                      <m:sSupPr>
                        <m:ctrlPr>
                          <a:rPr lang="en-GB" sz="1050" b="1" i="1">
                            <a:solidFill>
                              <a:prstClr val="black"/>
                            </a:solidFill>
                            <a:latin typeface="Cambria Math" panose="02040503050406030204" pitchFamily="18" charset="0"/>
                          </a:rPr>
                        </m:ctrlPr>
                      </m:sSupPr>
                      <m:e>
                        <m:r>
                          <a:rPr lang="en-GB" sz="1050" b="1">
                            <a:solidFill>
                              <a:prstClr val="black"/>
                            </a:solidFill>
                            <a:latin typeface="Cambria Math" panose="02040503050406030204" pitchFamily="18" charset="0"/>
                          </a:rPr>
                          <m:t>10</m:t>
                        </m:r>
                      </m:e>
                      <m:sup>
                        <m:r>
                          <a:rPr lang="en-GB" sz="1050" b="1">
                            <a:solidFill>
                              <a:prstClr val="black"/>
                            </a:solidFill>
                            <a:latin typeface="Cambria Math" panose="02040503050406030204" pitchFamily="18" charset="0"/>
                          </a:rPr>
                          <m:t>−3</m:t>
                        </m:r>
                      </m:sup>
                    </m:sSup>
                    <m:r>
                      <a:rPr lang="en-GB" sz="1050" b="1">
                        <a:solidFill>
                          <a:prstClr val="black"/>
                        </a:solidFill>
                        <a:latin typeface="Cambria Math" panose="02040503050406030204" pitchFamily="18" charset="0"/>
                      </a:rPr>
                      <m:t>, </m:t>
                    </m:r>
                    <m:sSup>
                      <m:sSupPr>
                        <m:ctrlPr>
                          <a:rPr lang="en-GB" sz="1050" b="1" i="1">
                            <a:solidFill>
                              <a:prstClr val="black"/>
                            </a:solidFill>
                            <a:latin typeface="Cambria Math" panose="02040503050406030204" pitchFamily="18" charset="0"/>
                          </a:rPr>
                        </m:ctrlPr>
                      </m:sSupPr>
                      <m:e>
                        <m:r>
                          <a:rPr lang="en-GB" sz="1050" b="1">
                            <a:solidFill>
                              <a:prstClr val="black"/>
                            </a:solidFill>
                            <a:latin typeface="Cambria Math" panose="02040503050406030204" pitchFamily="18" charset="0"/>
                          </a:rPr>
                          <m:t>𝑚</m:t>
                        </m:r>
                      </m:e>
                      <m:sup>
                        <m:r>
                          <a:rPr lang="en-GB" sz="1050" b="1">
                            <a:solidFill>
                              <a:prstClr val="black"/>
                            </a:solidFill>
                            <a:latin typeface="Cambria Math" panose="02040503050406030204" pitchFamily="18" charset="0"/>
                          </a:rPr>
                          <m:t>∗</m:t>
                        </m:r>
                      </m:sup>
                    </m:sSup>
                    <m:r>
                      <a:rPr lang="en-GB" sz="1050" b="1">
                        <a:solidFill>
                          <a:prstClr val="black"/>
                        </a:solidFill>
                        <a:latin typeface="Cambria Math" panose="02040503050406030204" pitchFamily="18" charset="0"/>
                      </a:rPr>
                      <m:t>=1×</m:t>
                    </m:r>
                    <m:sSup>
                      <m:sSupPr>
                        <m:ctrlPr>
                          <a:rPr lang="en-GB" sz="1050" b="1" i="1">
                            <a:solidFill>
                              <a:prstClr val="black"/>
                            </a:solidFill>
                            <a:latin typeface="Cambria Math" panose="02040503050406030204" pitchFamily="18" charset="0"/>
                          </a:rPr>
                        </m:ctrlPr>
                      </m:sSupPr>
                      <m:e>
                        <m:r>
                          <a:rPr lang="en-GB" sz="1050" b="1">
                            <a:solidFill>
                              <a:prstClr val="black"/>
                            </a:solidFill>
                            <a:latin typeface="Cambria Math" panose="02040503050406030204" pitchFamily="18" charset="0"/>
                          </a:rPr>
                          <m:t>10</m:t>
                        </m:r>
                      </m:e>
                      <m:sup>
                        <m:r>
                          <a:rPr lang="en-GB" sz="1050" b="1">
                            <a:solidFill>
                              <a:prstClr val="black"/>
                            </a:solidFill>
                            <a:latin typeface="Cambria Math" panose="02040503050406030204" pitchFamily="18" charset="0"/>
                          </a:rPr>
                          <m:t>−3</m:t>
                        </m:r>
                      </m:sup>
                    </m:sSup>
                    <m:r>
                      <a:rPr lang="en-US" sz="1050" b="1">
                        <a:solidFill>
                          <a:prstClr val="black"/>
                        </a:solidFill>
                        <a:latin typeface="Cambria Math" panose="02040503050406030204" pitchFamily="18" charset="0"/>
                      </a:rPr>
                      <m:t>, </m:t>
                    </m:r>
                    <m:r>
                      <a:rPr lang="en-US" sz="1050" i="1">
                        <a:solidFill>
                          <a:prstClr val="black"/>
                        </a:solidFill>
                        <a:latin typeface="Cambria Math" panose="02040503050406030204" pitchFamily="18" charset="0"/>
                      </a:rPr>
                      <m:t>𝜈</m:t>
                    </m:r>
                    <m:r>
                      <a:rPr lang="en-US" sz="1050" i="1">
                        <a:solidFill>
                          <a:prstClr val="black"/>
                        </a:solidFill>
                        <a:latin typeface="Cambria Math" panose="02040503050406030204" pitchFamily="18" charset="0"/>
                      </a:rPr>
                      <m:t>=0.3</m:t>
                    </m:r>
                  </m:oMath>
                </a14:m>
                <a:r>
                  <a:rPr lang="en-GB" sz="1050" b="1" dirty="0">
                    <a:solidFill>
                      <a:prstClr val="black"/>
                    </a:solidFill>
                  </a:rPr>
                  <a:t>.</a:t>
                </a:r>
              </a:p>
            </p:txBody>
          </p:sp>
        </mc:Choice>
        <mc:Fallback xmlns="">
          <p:sp>
            <p:nvSpPr>
              <p:cNvPr id="22" name="TextBox 21">
                <a:extLst>
                  <a:ext uri="{FF2B5EF4-FFF2-40B4-BE49-F238E27FC236}">
                    <a16:creationId xmlns:a16="http://schemas.microsoft.com/office/drawing/2014/main" id="{0B200DC6-F8F0-4343-8F8E-078D8826FFE4}"/>
                  </a:ext>
                </a:extLst>
              </p:cNvPr>
              <p:cNvSpPr txBox="1">
                <a:spLocks noRot="1" noChangeAspect="1" noMove="1" noResize="1" noEditPoints="1" noAdjustHandles="1" noChangeArrowheads="1" noChangeShapeType="1" noTextEdit="1"/>
              </p:cNvSpPr>
              <p:nvPr/>
            </p:nvSpPr>
            <p:spPr>
              <a:xfrm>
                <a:off x="1930401" y="4804756"/>
                <a:ext cx="7213599" cy="253916"/>
              </a:xfrm>
              <a:prstGeom prst="rect">
                <a:avLst/>
              </a:prstGeom>
              <a:blipFill>
                <a:blip r:embed="rId3"/>
                <a:stretch>
                  <a:fillRect b="-14286"/>
                </a:stretch>
              </a:blipFill>
            </p:spPr>
            <p:txBody>
              <a:bodyPr/>
              <a:lstStyle/>
              <a:p>
                <a:r>
                  <a:rPr lang="en-GB">
                    <a:noFill/>
                  </a:rPr>
                  <a:t> </a:t>
                </a:r>
              </a:p>
            </p:txBody>
          </p:sp>
        </mc:Fallback>
      </mc:AlternateContent>
      <p:grpSp>
        <p:nvGrpSpPr>
          <p:cNvPr id="2" name="Group 1">
            <a:extLst>
              <a:ext uri="{FF2B5EF4-FFF2-40B4-BE49-F238E27FC236}">
                <a16:creationId xmlns:a16="http://schemas.microsoft.com/office/drawing/2014/main" id="{DE94F500-8A4B-46CC-A38F-EFE7A434FF66}"/>
              </a:ext>
            </a:extLst>
          </p:cNvPr>
          <p:cNvGrpSpPr/>
          <p:nvPr/>
        </p:nvGrpSpPr>
        <p:grpSpPr>
          <a:xfrm>
            <a:off x="2242159" y="820455"/>
            <a:ext cx="6501006" cy="3860796"/>
            <a:chOff x="110780" y="780842"/>
            <a:chExt cx="6868034" cy="4164460"/>
          </a:xfrm>
        </p:grpSpPr>
        <p:pic>
          <p:nvPicPr>
            <p:cNvPr id="9" name="Picture 8">
              <a:extLst>
                <a:ext uri="{FF2B5EF4-FFF2-40B4-BE49-F238E27FC236}">
                  <a16:creationId xmlns:a16="http://schemas.microsoft.com/office/drawing/2014/main" id="{57DAA47E-37C2-4441-BE53-7AEE549AAC03}"/>
                </a:ext>
              </a:extLst>
            </p:cNvPr>
            <p:cNvPicPr>
              <a:picLocks noChangeAspect="1"/>
            </p:cNvPicPr>
            <p:nvPr/>
          </p:nvPicPr>
          <p:blipFill rotWithShape="1">
            <a:blip r:embed="rId4"/>
            <a:srcRect l="3623" r="9681"/>
            <a:stretch/>
          </p:blipFill>
          <p:spPr bwMode="auto">
            <a:xfrm>
              <a:off x="161515" y="859043"/>
              <a:ext cx="1735672" cy="1712707"/>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093E2DB8-1699-46B5-B733-AEAED22B7287}"/>
                </a:ext>
              </a:extLst>
            </p:cNvPr>
            <p:cNvPicPr>
              <a:picLocks noChangeAspect="1"/>
            </p:cNvPicPr>
            <p:nvPr/>
          </p:nvPicPr>
          <p:blipFill rotWithShape="1">
            <a:blip r:embed="rId5"/>
            <a:srcRect l="2663" r="7875"/>
            <a:stretch/>
          </p:blipFill>
          <p:spPr bwMode="auto">
            <a:xfrm>
              <a:off x="2424030" y="839993"/>
              <a:ext cx="2069894" cy="1980000"/>
            </a:xfrm>
            <a:prstGeom prst="rect">
              <a:avLst/>
            </a:prstGeom>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C4734497-D5A5-46FF-9B31-03C7C8087642}"/>
                </a:ext>
              </a:extLst>
            </p:cNvPr>
            <p:cNvPicPr>
              <a:picLocks noChangeAspect="1"/>
            </p:cNvPicPr>
            <p:nvPr/>
          </p:nvPicPr>
          <p:blipFill rotWithShape="1">
            <a:blip r:embed="rId6"/>
            <a:srcRect l="2792" r="8265"/>
            <a:stretch/>
          </p:blipFill>
          <p:spPr bwMode="auto">
            <a:xfrm>
              <a:off x="134964" y="2837042"/>
              <a:ext cx="2059647" cy="1980000"/>
            </a:xfrm>
            <a:prstGeom prst="rect">
              <a:avLst/>
            </a:prstGeom>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F7126003-7973-4669-9119-482AED0AD119}"/>
                </a:ext>
              </a:extLst>
            </p:cNvPr>
            <p:cNvPicPr>
              <a:picLocks noChangeAspect="1"/>
            </p:cNvPicPr>
            <p:nvPr/>
          </p:nvPicPr>
          <p:blipFill rotWithShape="1">
            <a:blip r:embed="rId7"/>
            <a:srcRect l="2925" r="9862"/>
            <a:stretch/>
          </p:blipFill>
          <p:spPr bwMode="auto">
            <a:xfrm>
              <a:off x="2443209" y="2837257"/>
              <a:ext cx="2020057" cy="1980000"/>
            </a:xfrm>
            <a:prstGeom prst="rect">
              <a:avLst/>
            </a:prstGeom>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745B2B8D-C904-47CD-B271-4B8C33D753E4}"/>
                </a:ext>
              </a:extLst>
            </p:cNvPr>
            <p:cNvPicPr>
              <a:picLocks noChangeAspect="1"/>
            </p:cNvPicPr>
            <p:nvPr/>
          </p:nvPicPr>
          <p:blipFill rotWithShape="1">
            <a:blip r:embed="rId8"/>
            <a:srcRect l="3058" r="9195"/>
            <a:stretch/>
          </p:blipFill>
          <p:spPr bwMode="auto">
            <a:xfrm>
              <a:off x="4810004" y="2775335"/>
              <a:ext cx="2030303" cy="1980000"/>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B1A2C94-CCDC-48E0-8D44-8B4083629D40}"/>
                    </a:ext>
                  </a:extLst>
                </p:cNvPr>
                <p:cNvSpPr txBox="1"/>
                <p:nvPr/>
              </p:nvSpPr>
              <p:spPr>
                <a:xfrm>
                  <a:off x="134964" y="2706893"/>
                  <a:ext cx="2241549" cy="2987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𝑎</m:t>
                            </m:r>
                          </m:e>
                        </m:d>
                        <m:r>
                          <a:rPr lang="en-US" sz="1200" b="0" i="1" smtClean="0">
                            <a:latin typeface="Cambria Math" panose="02040503050406030204" pitchFamily="18" charset="0"/>
                          </a:rPr>
                          <m:t>. </m:t>
                        </m:r>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𝑛</m:t>
                            </m:r>
                            <m:r>
                              <a:rPr lang="en-US" sz="1200" b="0" i="1" smtClean="0">
                                <a:latin typeface="Cambria Math" panose="02040503050406030204" pitchFamily="18" charset="0"/>
                              </a:rPr>
                              <m:t>,</m:t>
                            </m:r>
                            <m:r>
                              <a:rPr lang="en-US" sz="1200" b="0" i="1" smtClean="0">
                                <a:latin typeface="Cambria Math" panose="02040503050406030204" pitchFamily="18" charset="0"/>
                              </a:rPr>
                              <m:t>𝑘</m:t>
                            </m:r>
                          </m:e>
                        </m:d>
                        <m:r>
                          <a:rPr lang="en-US" sz="1200" b="0" i="1" smtClean="0">
                            <a:latin typeface="Cambria Math" panose="02040503050406030204" pitchFamily="18" charset="0"/>
                          </a:rPr>
                          <m:t>=</m:t>
                        </m:r>
                        <m:d>
                          <m:dPr>
                            <m:ctrlPr>
                              <a:rPr lang="en-US" sz="1200" b="0" i="1" smtClean="0">
                                <a:latin typeface="Cambria Math" panose="02040503050406030204" pitchFamily="18" charset="0"/>
                              </a:rPr>
                            </m:ctrlPr>
                          </m:dPr>
                          <m:e>
                            <m:r>
                              <a:rPr lang="en-US" sz="1200" b="0" i="1" smtClean="0">
                                <a:latin typeface="Cambria Math" panose="02040503050406030204" pitchFamily="18" charset="0"/>
                              </a:rPr>
                              <m:t>0,</m:t>
                            </m:r>
                            <m:r>
                              <a:rPr lang="en-GB" sz="1200" b="0" i="1" smtClean="0">
                                <a:latin typeface="Cambria Math" panose="02040503050406030204" pitchFamily="18" charset="0"/>
                              </a:rPr>
                              <m:t>3</m:t>
                            </m:r>
                          </m:e>
                        </m:d>
                      </m:oMath>
                    </m:oMathPara>
                  </a14:m>
                  <a:endParaRPr lang="en-GB" sz="1200" dirty="0"/>
                </a:p>
              </p:txBody>
            </p:sp>
          </mc:Choice>
          <mc:Fallback xmlns="">
            <p:sp>
              <p:nvSpPr>
                <p:cNvPr id="8" name="TextBox 7">
                  <a:extLst>
                    <a:ext uri="{FF2B5EF4-FFF2-40B4-BE49-F238E27FC236}">
                      <a16:creationId xmlns:a16="http://schemas.microsoft.com/office/drawing/2014/main" id="{AB1A2C94-CCDC-48E0-8D44-8B4083629D40}"/>
                    </a:ext>
                  </a:extLst>
                </p:cNvPr>
                <p:cNvSpPr txBox="1">
                  <a:spLocks noRot="1" noChangeAspect="1" noMove="1" noResize="1" noEditPoints="1" noAdjustHandles="1" noChangeArrowheads="1" noChangeShapeType="1" noTextEdit="1"/>
                </p:cNvSpPr>
                <p:nvPr/>
              </p:nvSpPr>
              <p:spPr>
                <a:xfrm>
                  <a:off x="134964" y="2706893"/>
                  <a:ext cx="2241549" cy="298786"/>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CFC51B5-A0CB-4AFB-A6EB-872FF41FE94F}"/>
                    </a:ext>
                  </a:extLst>
                </p:cNvPr>
                <p:cNvSpPr txBox="1"/>
                <p:nvPr/>
              </p:nvSpPr>
              <p:spPr>
                <a:xfrm>
                  <a:off x="2330450" y="2686051"/>
                  <a:ext cx="2235200"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𝑏</m:t>
                            </m:r>
                          </m:e>
                        </m:d>
                        <m:r>
                          <a:rPr lang="en-US" sz="1200" b="0" i="1" smtClean="0">
                            <a:latin typeface="Cambria Math" panose="02040503050406030204" pitchFamily="18" charset="0"/>
                          </a:rPr>
                          <m:t>. </m:t>
                        </m:r>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𝑛</m:t>
                            </m:r>
                            <m:r>
                              <a:rPr lang="en-US" sz="1200" b="0" i="1" smtClean="0">
                                <a:latin typeface="Cambria Math" panose="02040503050406030204" pitchFamily="18" charset="0"/>
                              </a:rPr>
                              <m:t>,</m:t>
                            </m:r>
                            <m:r>
                              <a:rPr lang="en-US" sz="1200" b="0" i="1" smtClean="0">
                                <a:latin typeface="Cambria Math" panose="02040503050406030204" pitchFamily="18" charset="0"/>
                              </a:rPr>
                              <m:t>𝑘</m:t>
                            </m:r>
                          </m:e>
                        </m:d>
                        <m:r>
                          <a:rPr lang="en-US" sz="1200" b="0" i="1" smtClean="0">
                            <a:latin typeface="Cambria Math" panose="02040503050406030204" pitchFamily="18" charset="0"/>
                          </a:rPr>
                          <m:t>=</m:t>
                        </m:r>
                        <m:d>
                          <m:dPr>
                            <m:ctrlPr>
                              <a:rPr lang="en-US" sz="1200" b="0" i="1" smtClean="0">
                                <a:latin typeface="Cambria Math" panose="02040503050406030204" pitchFamily="18" charset="0"/>
                              </a:rPr>
                            </m:ctrlPr>
                          </m:dPr>
                          <m:e>
                            <m:r>
                              <a:rPr lang="en-US" sz="1200" b="0" i="1" smtClean="0">
                                <a:latin typeface="Cambria Math" panose="02040503050406030204" pitchFamily="18" charset="0"/>
                              </a:rPr>
                              <m:t>1,2</m:t>
                            </m:r>
                          </m:e>
                        </m:d>
                      </m:oMath>
                    </m:oMathPara>
                  </a14:m>
                  <a:endParaRPr lang="en-GB" sz="1200" dirty="0"/>
                </a:p>
              </p:txBody>
            </p:sp>
          </mc:Choice>
          <mc:Fallback xmlns="">
            <p:sp>
              <p:nvSpPr>
                <p:cNvPr id="16" name="TextBox 15">
                  <a:extLst>
                    <a:ext uri="{FF2B5EF4-FFF2-40B4-BE49-F238E27FC236}">
                      <a16:creationId xmlns:a16="http://schemas.microsoft.com/office/drawing/2014/main" id="{1CFC51B5-A0CB-4AFB-A6EB-872FF41FE94F}"/>
                    </a:ext>
                  </a:extLst>
                </p:cNvPr>
                <p:cNvSpPr txBox="1">
                  <a:spLocks noRot="1" noChangeAspect="1" noMove="1" noResize="1" noEditPoints="1" noAdjustHandles="1" noChangeArrowheads="1" noChangeShapeType="1" noTextEdit="1"/>
                </p:cNvSpPr>
                <p:nvPr/>
              </p:nvSpPr>
              <p:spPr>
                <a:xfrm>
                  <a:off x="2330450" y="2686051"/>
                  <a:ext cx="2235200" cy="276999"/>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3925718-11BE-49B0-9C83-2E7DDB9BAD70}"/>
                    </a:ext>
                  </a:extLst>
                </p:cNvPr>
                <p:cNvSpPr txBox="1"/>
                <p:nvPr/>
              </p:nvSpPr>
              <p:spPr>
                <a:xfrm>
                  <a:off x="4743614" y="2686057"/>
                  <a:ext cx="2235200"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𝑐</m:t>
                            </m:r>
                          </m:e>
                        </m:d>
                        <m:r>
                          <a:rPr lang="en-US" sz="1200" b="0" i="1" smtClean="0">
                            <a:latin typeface="Cambria Math" panose="02040503050406030204" pitchFamily="18" charset="0"/>
                          </a:rPr>
                          <m:t>. </m:t>
                        </m:r>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𝑛</m:t>
                            </m:r>
                            <m:r>
                              <a:rPr lang="en-US" sz="1200" b="0" i="1" smtClean="0">
                                <a:latin typeface="Cambria Math" panose="02040503050406030204" pitchFamily="18" charset="0"/>
                              </a:rPr>
                              <m:t>,</m:t>
                            </m:r>
                            <m:r>
                              <a:rPr lang="en-US" sz="1200" b="0" i="1" smtClean="0">
                                <a:latin typeface="Cambria Math" panose="02040503050406030204" pitchFamily="18" charset="0"/>
                              </a:rPr>
                              <m:t>𝑘</m:t>
                            </m:r>
                          </m:e>
                        </m:d>
                        <m:r>
                          <a:rPr lang="en-US" sz="1200" b="0" i="1" smtClean="0">
                            <a:latin typeface="Cambria Math" panose="02040503050406030204" pitchFamily="18" charset="0"/>
                          </a:rPr>
                          <m:t>=</m:t>
                        </m:r>
                        <m:d>
                          <m:dPr>
                            <m:ctrlPr>
                              <a:rPr lang="en-US" sz="1200" b="0" i="1" smtClean="0">
                                <a:latin typeface="Cambria Math" panose="02040503050406030204" pitchFamily="18" charset="0"/>
                              </a:rPr>
                            </m:ctrlPr>
                          </m:dPr>
                          <m:e>
                            <m:r>
                              <a:rPr lang="en-US" sz="1200" b="0" i="1" smtClean="0">
                                <a:latin typeface="Cambria Math" panose="02040503050406030204" pitchFamily="18" charset="0"/>
                              </a:rPr>
                              <m:t>1,3</m:t>
                            </m:r>
                          </m:e>
                        </m:d>
                      </m:oMath>
                    </m:oMathPara>
                  </a14:m>
                  <a:endParaRPr lang="en-GB" sz="1200" dirty="0"/>
                </a:p>
              </p:txBody>
            </p:sp>
          </mc:Choice>
          <mc:Fallback xmlns="">
            <p:sp>
              <p:nvSpPr>
                <p:cNvPr id="17" name="TextBox 16">
                  <a:extLst>
                    <a:ext uri="{FF2B5EF4-FFF2-40B4-BE49-F238E27FC236}">
                      <a16:creationId xmlns:a16="http://schemas.microsoft.com/office/drawing/2014/main" id="{E3925718-11BE-49B0-9C83-2E7DDB9BAD70}"/>
                    </a:ext>
                  </a:extLst>
                </p:cNvPr>
                <p:cNvSpPr txBox="1">
                  <a:spLocks noRot="1" noChangeAspect="1" noMove="1" noResize="1" noEditPoints="1" noAdjustHandles="1" noChangeArrowheads="1" noChangeShapeType="1" noTextEdit="1"/>
                </p:cNvSpPr>
                <p:nvPr/>
              </p:nvSpPr>
              <p:spPr>
                <a:xfrm>
                  <a:off x="4743614" y="2686057"/>
                  <a:ext cx="2235200" cy="276999"/>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D6BB751-0DB0-42EC-B72A-51EC37C6EC17}"/>
                    </a:ext>
                  </a:extLst>
                </p:cNvPr>
                <p:cNvSpPr txBox="1"/>
                <p:nvPr/>
              </p:nvSpPr>
              <p:spPr>
                <a:xfrm>
                  <a:off x="110780" y="4663745"/>
                  <a:ext cx="2241550"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𝑑</m:t>
                            </m:r>
                          </m:e>
                        </m:d>
                        <m:r>
                          <a:rPr lang="en-US" sz="1200" b="0" i="1" smtClean="0">
                            <a:latin typeface="Cambria Math" panose="02040503050406030204" pitchFamily="18" charset="0"/>
                          </a:rPr>
                          <m:t>. </m:t>
                        </m:r>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𝑛</m:t>
                            </m:r>
                            <m:r>
                              <a:rPr lang="en-US" sz="1200" b="0" i="1" smtClean="0">
                                <a:latin typeface="Cambria Math" panose="02040503050406030204" pitchFamily="18" charset="0"/>
                              </a:rPr>
                              <m:t>,</m:t>
                            </m:r>
                            <m:r>
                              <a:rPr lang="en-US" sz="1200" b="0" i="1" smtClean="0">
                                <a:latin typeface="Cambria Math" panose="02040503050406030204" pitchFamily="18" charset="0"/>
                              </a:rPr>
                              <m:t>𝑘</m:t>
                            </m:r>
                          </m:e>
                        </m:d>
                        <m:r>
                          <a:rPr lang="en-US" sz="1200" b="0" i="1" smtClean="0">
                            <a:latin typeface="Cambria Math" panose="02040503050406030204" pitchFamily="18" charset="0"/>
                          </a:rPr>
                          <m:t>=</m:t>
                        </m:r>
                        <m:d>
                          <m:dPr>
                            <m:ctrlPr>
                              <a:rPr lang="en-US" sz="1200" b="0" i="1" smtClean="0">
                                <a:latin typeface="Cambria Math" panose="02040503050406030204" pitchFamily="18" charset="0"/>
                              </a:rPr>
                            </m:ctrlPr>
                          </m:dPr>
                          <m:e>
                            <m:r>
                              <a:rPr lang="en-US" sz="1200" b="0" i="1" smtClean="0">
                                <a:latin typeface="Cambria Math" panose="02040503050406030204" pitchFamily="18" charset="0"/>
                              </a:rPr>
                              <m:t>2,2</m:t>
                            </m:r>
                          </m:e>
                        </m:d>
                      </m:oMath>
                    </m:oMathPara>
                  </a14:m>
                  <a:endParaRPr lang="en-GB" sz="1200" dirty="0"/>
                </a:p>
              </p:txBody>
            </p:sp>
          </mc:Choice>
          <mc:Fallback xmlns="">
            <p:sp>
              <p:nvSpPr>
                <p:cNvPr id="18" name="TextBox 17">
                  <a:extLst>
                    <a:ext uri="{FF2B5EF4-FFF2-40B4-BE49-F238E27FC236}">
                      <a16:creationId xmlns:a16="http://schemas.microsoft.com/office/drawing/2014/main" id="{AD6BB751-0DB0-42EC-B72A-51EC37C6EC17}"/>
                    </a:ext>
                  </a:extLst>
                </p:cNvPr>
                <p:cNvSpPr txBox="1">
                  <a:spLocks noRot="1" noChangeAspect="1" noMove="1" noResize="1" noEditPoints="1" noAdjustHandles="1" noChangeArrowheads="1" noChangeShapeType="1" noTextEdit="1"/>
                </p:cNvSpPr>
                <p:nvPr/>
              </p:nvSpPr>
              <p:spPr>
                <a:xfrm>
                  <a:off x="110780" y="4663745"/>
                  <a:ext cx="2241550" cy="276999"/>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D804246-BE65-45CA-A184-8C9092D3F058}"/>
                    </a:ext>
                  </a:extLst>
                </p:cNvPr>
                <p:cNvSpPr txBox="1"/>
                <p:nvPr/>
              </p:nvSpPr>
              <p:spPr>
                <a:xfrm>
                  <a:off x="2312616" y="4668303"/>
                  <a:ext cx="2235200"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𝑒</m:t>
                            </m:r>
                          </m:e>
                        </m:d>
                        <m:r>
                          <a:rPr lang="en-US" sz="1200" b="0" i="1" smtClean="0">
                            <a:latin typeface="Cambria Math" panose="02040503050406030204" pitchFamily="18" charset="0"/>
                          </a:rPr>
                          <m:t>. </m:t>
                        </m:r>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𝑛</m:t>
                            </m:r>
                            <m:r>
                              <a:rPr lang="en-US" sz="1200" b="0" i="1" smtClean="0">
                                <a:latin typeface="Cambria Math" panose="02040503050406030204" pitchFamily="18" charset="0"/>
                              </a:rPr>
                              <m:t>,</m:t>
                            </m:r>
                            <m:r>
                              <a:rPr lang="en-US" sz="1200" b="0" i="1" smtClean="0">
                                <a:latin typeface="Cambria Math" panose="02040503050406030204" pitchFamily="18" charset="0"/>
                              </a:rPr>
                              <m:t>𝑘</m:t>
                            </m:r>
                          </m:e>
                        </m:d>
                        <m:r>
                          <a:rPr lang="en-US" sz="1200" b="0" i="1" smtClean="0">
                            <a:latin typeface="Cambria Math" panose="02040503050406030204" pitchFamily="18" charset="0"/>
                          </a:rPr>
                          <m:t>=</m:t>
                        </m:r>
                        <m:d>
                          <m:dPr>
                            <m:ctrlPr>
                              <a:rPr lang="en-US" sz="1200" b="0" i="1" smtClean="0">
                                <a:latin typeface="Cambria Math" panose="02040503050406030204" pitchFamily="18" charset="0"/>
                              </a:rPr>
                            </m:ctrlPr>
                          </m:dPr>
                          <m:e>
                            <m:r>
                              <a:rPr lang="en-US" sz="1200" b="0" i="1" smtClean="0">
                                <a:latin typeface="Cambria Math" panose="02040503050406030204" pitchFamily="18" charset="0"/>
                              </a:rPr>
                              <m:t>2,3</m:t>
                            </m:r>
                          </m:e>
                        </m:d>
                      </m:oMath>
                    </m:oMathPara>
                  </a14:m>
                  <a:endParaRPr lang="en-GB" sz="1200" dirty="0"/>
                </a:p>
              </p:txBody>
            </p:sp>
          </mc:Choice>
          <mc:Fallback xmlns="">
            <p:sp>
              <p:nvSpPr>
                <p:cNvPr id="19" name="TextBox 18">
                  <a:extLst>
                    <a:ext uri="{FF2B5EF4-FFF2-40B4-BE49-F238E27FC236}">
                      <a16:creationId xmlns:a16="http://schemas.microsoft.com/office/drawing/2014/main" id="{AD804246-BE65-45CA-A184-8C9092D3F058}"/>
                    </a:ext>
                  </a:extLst>
                </p:cNvPr>
                <p:cNvSpPr txBox="1">
                  <a:spLocks noRot="1" noChangeAspect="1" noMove="1" noResize="1" noEditPoints="1" noAdjustHandles="1" noChangeArrowheads="1" noChangeShapeType="1" noTextEdit="1"/>
                </p:cNvSpPr>
                <p:nvPr/>
              </p:nvSpPr>
              <p:spPr>
                <a:xfrm>
                  <a:off x="2312616" y="4668303"/>
                  <a:ext cx="2235200" cy="276999"/>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328866F-B3C5-43B8-BA88-8706B4B4724B}"/>
                    </a:ext>
                  </a:extLst>
                </p:cNvPr>
                <p:cNvSpPr txBox="1"/>
                <p:nvPr/>
              </p:nvSpPr>
              <p:spPr>
                <a:xfrm>
                  <a:off x="4687680" y="4661959"/>
                  <a:ext cx="2235200"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𝑓</m:t>
                            </m:r>
                          </m:e>
                        </m:d>
                        <m:r>
                          <a:rPr lang="en-US" sz="1200" b="0" i="1" smtClean="0">
                            <a:latin typeface="Cambria Math" panose="02040503050406030204" pitchFamily="18" charset="0"/>
                          </a:rPr>
                          <m:t>. </m:t>
                        </m:r>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𝑛</m:t>
                            </m:r>
                            <m:r>
                              <a:rPr lang="en-US" sz="1200" b="0" i="1" smtClean="0">
                                <a:latin typeface="Cambria Math" panose="02040503050406030204" pitchFamily="18" charset="0"/>
                              </a:rPr>
                              <m:t>,</m:t>
                            </m:r>
                            <m:r>
                              <a:rPr lang="en-US" sz="1200" b="0" i="1" smtClean="0">
                                <a:latin typeface="Cambria Math" panose="02040503050406030204" pitchFamily="18" charset="0"/>
                              </a:rPr>
                              <m:t>𝑘</m:t>
                            </m:r>
                          </m:e>
                        </m:d>
                        <m:r>
                          <a:rPr lang="en-US" sz="1200" b="0" i="1" smtClean="0">
                            <a:latin typeface="Cambria Math" panose="02040503050406030204" pitchFamily="18" charset="0"/>
                          </a:rPr>
                          <m:t>=</m:t>
                        </m:r>
                        <m:d>
                          <m:dPr>
                            <m:ctrlPr>
                              <a:rPr lang="en-US" sz="1200" b="0" i="1" smtClean="0">
                                <a:latin typeface="Cambria Math" panose="02040503050406030204" pitchFamily="18" charset="0"/>
                              </a:rPr>
                            </m:ctrlPr>
                          </m:dPr>
                          <m:e>
                            <m:r>
                              <a:rPr lang="en-US" sz="1200" b="0" i="1" smtClean="0">
                                <a:latin typeface="Cambria Math" panose="02040503050406030204" pitchFamily="18" charset="0"/>
                              </a:rPr>
                              <m:t>3,2</m:t>
                            </m:r>
                          </m:e>
                        </m:d>
                      </m:oMath>
                    </m:oMathPara>
                  </a14:m>
                  <a:endParaRPr lang="en-GB" sz="1200" dirty="0"/>
                </a:p>
              </p:txBody>
            </p:sp>
          </mc:Choice>
          <mc:Fallback xmlns="">
            <p:sp>
              <p:nvSpPr>
                <p:cNvPr id="20" name="TextBox 19">
                  <a:extLst>
                    <a:ext uri="{FF2B5EF4-FFF2-40B4-BE49-F238E27FC236}">
                      <a16:creationId xmlns:a16="http://schemas.microsoft.com/office/drawing/2014/main" id="{5328866F-B3C5-43B8-BA88-8706B4B4724B}"/>
                    </a:ext>
                  </a:extLst>
                </p:cNvPr>
                <p:cNvSpPr txBox="1">
                  <a:spLocks noRot="1" noChangeAspect="1" noMove="1" noResize="1" noEditPoints="1" noAdjustHandles="1" noChangeArrowheads="1" noChangeShapeType="1" noTextEdit="1"/>
                </p:cNvSpPr>
                <p:nvPr/>
              </p:nvSpPr>
              <p:spPr>
                <a:xfrm>
                  <a:off x="4687680" y="4661959"/>
                  <a:ext cx="2235200" cy="276999"/>
                </a:xfrm>
                <a:prstGeom prst="rect">
                  <a:avLst/>
                </a:prstGeom>
                <a:blipFill>
                  <a:blip r:embed="rId14"/>
                  <a:stretch>
                    <a:fillRect b="-11905"/>
                  </a:stretch>
                </a:blipFill>
              </p:spPr>
              <p:txBody>
                <a:bodyPr/>
                <a:lstStyle/>
                <a:p>
                  <a:r>
                    <a:rPr lang="en-GB">
                      <a:noFill/>
                    </a:rPr>
                    <a:t> </a:t>
                  </a:r>
                </a:p>
              </p:txBody>
            </p:sp>
          </mc:Fallback>
        </mc:AlternateContent>
        <p:pic>
          <p:nvPicPr>
            <p:cNvPr id="12" name="Picture 11">
              <a:extLst>
                <a:ext uri="{FF2B5EF4-FFF2-40B4-BE49-F238E27FC236}">
                  <a16:creationId xmlns:a16="http://schemas.microsoft.com/office/drawing/2014/main" id="{682A0DA6-C9F3-4905-81EB-EBBAF9C44ACB}"/>
                </a:ext>
              </a:extLst>
            </p:cNvPr>
            <p:cNvPicPr>
              <a:picLocks noChangeAspect="1"/>
            </p:cNvPicPr>
            <p:nvPr/>
          </p:nvPicPr>
          <p:blipFill rotWithShape="1">
            <a:blip r:embed="rId15"/>
            <a:srcRect l="1728" r="8797"/>
            <a:stretch/>
          </p:blipFill>
          <p:spPr bwMode="auto">
            <a:xfrm>
              <a:off x="4788812" y="780842"/>
              <a:ext cx="2072689" cy="1980000"/>
            </a:xfrm>
            <a:prstGeom prst="rect">
              <a:avLst/>
            </a:prstGeom>
            <a:ln>
              <a:noFill/>
            </a:ln>
            <a:extLst>
              <a:ext uri="{53640926-AAD7-44D8-BBD7-CCE9431645EC}">
                <a14:shadowObscured xmlns:a14="http://schemas.microsoft.com/office/drawing/2010/main"/>
              </a:ext>
            </a:extLst>
          </p:spPr>
        </p:pic>
      </p:grpSp>
      <p:sp>
        <p:nvSpPr>
          <p:cNvPr id="23" name="Text Placeholder 8">
            <a:extLst>
              <a:ext uri="{FF2B5EF4-FFF2-40B4-BE49-F238E27FC236}">
                <a16:creationId xmlns:a16="http://schemas.microsoft.com/office/drawing/2014/main" id="{6780ACFF-B89E-48ED-93F2-3BB2C1C5F057}"/>
              </a:ext>
            </a:extLst>
          </p:cNvPr>
          <p:cNvSpPr txBox="1">
            <a:spLocks/>
          </p:cNvSpPr>
          <p:nvPr/>
        </p:nvSpPr>
        <p:spPr>
          <a:xfrm>
            <a:off x="216000" y="320125"/>
            <a:ext cx="3717102" cy="293044"/>
          </a:xfrm>
          <a:prstGeom prst="rect">
            <a:avLst/>
          </a:prstGeom>
        </p:spPr>
        <p:txBody>
          <a:bodyPr vert="horz" lIns="0" tIns="0" rIns="0" bIns="0" rtlCol="0">
            <a:noAutofit/>
          </a:bodyPr>
          <a:lstStyle>
            <a:lvl1pPr marL="0" indent="0" algn="l" defTabSz="685800" rtl="0" eaLnBrk="1" latinLnBrk="0" hangingPunct="1">
              <a:lnSpc>
                <a:spcPct val="80000"/>
              </a:lnSpc>
              <a:spcBef>
                <a:spcPts val="750"/>
              </a:spcBef>
              <a:buFont typeface="Arial" panose="020B0604020202020204" pitchFamily="34" charset="0"/>
              <a:buNone/>
              <a:defRPr sz="1100" b="1" kern="1200" baseline="0">
                <a:solidFill>
                  <a:schemeClr val="bg1"/>
                </a:solidFill>
                <a:latin typeface="Arial" charset="0"/>
                <a:ea typeface="Arial" charset="0"/>
                <a:cs typeface="Arial" charset="0"/>
              </a:defRPr>
            </a:lvl1pPr>
            <a:lvl2pPr marL="0" indent="0" algn="l" defTabSz="685800" rtl="0" eaLnBrk="1" latinLnBrk="0" hangingPunct="1">
              <a:lnSpc>
                <a:spcPct val="80000"/>
              </a:lnSpc>
              <a:spcBef>
                <a:spcPts val="375"/>
              </a:spcBef>
              <a:buFont typeface="Arial" panose="020B0604020202020204" pitchFamily="34" charset="0"/>
              <a:buNone/>
              <a:defRPr sz="1100" kern="1200">
                <a:solidFill>
                  <a:schemeClr val="bg1"/>
                </a:solidFill>
                <a:latin typeface="Arial" charset="0"/>
                <a:ea typeface="Arial" charset="0"/>
                <a:cs typeface="Arial" charset="0"/>
              </a:defRPr>
            </a:lvl2pPr>
            <a:lvl3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3pPr>
            <a:lvl4pPr marL="0" indent="0" algn="l" defTabSz="685800" rtl="0" eaLnBrk="1" latinLnBrk="0" hangingPunct="1">
              <a:lnSpc>
                <a:spcPct val="90000"/>
              </a:lnSpc>
              <a:spcBef>
                <a:spcPts val="375"/>
              </a:spcBef>
              <a:buFont typeface="Arial" panose="020B0604020202020204" pitchFamily="34" charset="0"/>
              <a:buNone/>
              <a:defRPr sz="1100" kern="1200">
                <a:solidFill>
                  <a:schemeClr val="tx1"/>
                </a:solidFill>
                <a:latin typeface="Arial" charset="0"/>
                <a:ea typeface="Arial" charset="0"/>
                <a:cs typeface="Arial" charset="0"/>
              </a:defRPr>
            </a:lvl4pPr>
            <a:lvl5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Circular cylindrical tank case </a:t>
            </a:r>
          </a:p>
          <a:p>
            <a:r>
              <a:rPr lang="en-US" sz="2000" dirty="0"/>
              <a:t> </a:t>
            </a:r>
          </a:p>
        </p:txBody>
      </p:sp>
      <p:sp>
        <p:nvSpPr>
          <p:cNvPr id="24" name="Rectangle 23">
            <a:extLst>
              <a:ext uri="{FF2B5EF4-FFF2-40B4-BE49-F238E27FC236}">
                <a16:creationId xmlns:a16="http://schemas.microsoft.com/office/drawing/2014/main" id="{EE77A30B-8647-4622-81B6-22E2270861C3}"/>
              </a:ext>
            </a:extLst>
          </p:cNvPr>
          <p:cNvSpPr/>
          <p:nvPr/>
        </p:nvSpPr>
        <p:spPr>
          <a:xfrm>
            <a:off x="344466" y="902331"/>
            <a:ext cx="1666588" cy="456535"/>
          </a:xfrm>
          <a:prstGeom prst="rect">
            <a:avLst/>
          </a:prstGeom>
        </p:spPr>
        <p:txBody>
          <a:bodyPr wrap="square">
            <a:spAutoFit/>
          </a:bodyPr>
          <a:lstStyle/>
          <a:p>
            <a:pPr algn="just">
              <a:lnSpc>
                <a:spcPct val="150000"/>
              </a:lnSpc>
            </a:pPr>
            <a:r>
              <a:rPr lang="en-US" b="1" dirty="0">
                <a:solidFill>
                  <a:srgbClr val="002855"/>
                </a:solidFill>
                <a:latin typeface="Arial" charset="0"/>
                <a:cs typeface="Arial" charset="0"/>
              </a:rPr>
              <a:t>Mode shapes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9AA1AC0-24D3-4D18-AFAF-1CE6570198A3}"/>
                  </a:ext>
                </a:extLst>
              </p:cNvPr>
              <p:cNvSpPr txBox="1"/>
              <p:nvPr/>
            </p:nvSpPr>
            <p:spPr>
              <a:xfrm>
                <a:off x="502266" y="1872252"/>
                <a:ext cx="1357849" cy="1015663"/>
              </a:xfrm>
              <a:prstGeom prst="rect">
                <a:avLst/>
              </a:prstGeom>
              <a:noFill/>
            </p:spPr>
            <p:txBody>
              <a:bodyPr wrap="square" rtlCol="0">
                <a:spAutoFit/>
              </a:bodyPr>
              <a:lstStyle/>
              <a:p>
                <a14:m>
                  <m:oMath xmlns:m="http://schemas.openxmlformats.org/officeDocument/2006/math">
                    <m:r>
                      <a:rPr lang="en-GB" sz="1200" b="0" i="1" smtClean="0">
                        <a:latin typeface="Cambria Math" panose="02040503050406030204" pitchFamily="18" charset="0"/>
                      </a:rPr>
                      <m:t>𝑛</m:t>
                    </m:r>
                    <m:r>
                      <a:rPr lang="en-GB" sz="1200" b="0" i="1" smtClean="0">
                        <a:latin typeface="Cambria Math" panose="02040503050406030204" pitchFamily="18" charset="0"/>
                      </a:rPr>
                      <m:t>:</m:t>
                    </m:r>
                  </m:oMath>
                </a14:m>
                <a:r>
                  <a:rPr lang="en-GB" sz="1200" dirty="0">
                    <a:latin typeface="Arial" panose="020B0604020202020204" pitchFamily="34" charset="0"/>
                    <a:cs typeface="Arial" panose="020B0604020202020204" pitchFamily="34" charset="0"/>
                  </a:rPr>
                  <a:t> number of the nodal diameters;</a:t>
                </a:r>
              </a:p>
              <a:p>
                <a:endParaRPr lang="en-GB" sz="1200" dirty="0">
                  <a:latin typeface="Arial" panose="020B0604020202020204" pitchFamily="34" charset="0"/>
                  <a:cs typeface="Arial" panose="020B0604020202020204" pitchFamily="34" charset="0"/>
                </a:endParaRPr>
              </a:p>
              <a:p>
                <a14:m>
                  <m:oMath xmlns:m="http://schemas.openxmlformats.org/officeDocument/2006/math">
                    <m:r>
                      <a:rPr lang="en-GB" sz="1200" b="0" i="1" smtClean="0">
                        <a:latin typeface="Cambria Math" panose="02040503050406030204" pitchFamily="18" charset="0"/>
                      </a:rPr>
                      <m:t>𝑘</m:t>
                    </m:r>
                    <m:r>
                      <a:rPr lang="en-GB" sz="1200" b="0" i="1" smtClean="0">
                        <a:latin typeface="Cambria Math" panose="02040503050406030204" pitchFamily="18" charset="0"/>
                      </a:rPr>
                      <m:t>:</m:t>
                    </m:r>
                  </m:oMath>
                </a14:m>
                <a:r>
                  <a:rPr lang="en-GB" sz="1200" dirty="0">
                    <a:latin typeface="Arial" panose="020B0604020202020204" pitchFamily="34" charset="0"/>
                    <a:cs typeface="Arial" panose="020B0604020202020204" pitchFamily="34" charset="0"/>
                  </a:rPr>
                  <a:t> number of the nodal circles </a:t>
                </a:r>
              </a:p>
            </p:txBody>
          </p:sp>
        </mc:Choice>
        <mc:Fallback xmlns="">
          <p:sp>
            <p:nvSpPr>
              <p:cNvPr id="3" name="TextBox 2">
                <a:extLst>
                  <a:ext uri="{FF2B5EF4-FFF2-40B4-BE49-F238E27FC236}">
                    <a16:creationId xmlns:a16="http://schemas.microsoft.com/office/drawing/2014/main" id="{09AA1AC0-24D3-4D18-AFAF-1CE6570198A3}"/>
                  </a:ext>
                </a:extLst>
              </p:cNvPr>
              <p:cNvSpPr txBox="1">
                <a:spLocks noRot="1" noChangeAspect="1" noMove="1" noResize="1" noEditPoints="1" noAdjustHandles="1" noChangeArrowheads="1" noChangeShapeType="1" noTextEdit="1"/>
              </p:cNvSpPr>
              <p:nvPr/>
            </p:nvSpPr>
            <p:spPr>
              <a:xfrm>
                <a:off x="502266" y="1872252"/>
                <a:ext cx="1357849" cy="1015663"/>
              </a:xfrm>
              <a:prstGeom prst="rect">
                <a:avLst/>
              </a:prstGeom>
              <a:blipFill>
                <a:blip r:embed="rId16"/>
                <a:stretch>
                  <a:fillRect t="-599" b="-2994"/>
                </a:stretch>
              </a:blipFill>
            </p:spPr>
            <p:txBody>
              <a:bodyPr/>
              <a:lstStyle/>
              <a:p>
                <a:r>
                  <a:rPr lang="en-GB">
                    <a:noFill/>
                  </a:rPr>
                  <a:t> </a:t>
                </a:r>
              </a:p>
            </p:txBody>
          </p:sp>
        </mc:Fallback>
      </mc:AlternateContent>
    </p:spTree>
    <p:extLst>
      <p:ext uri="{BB962C8B-B14F-4D97-AF65-F5344CB8AC3E}">
        <p14:creationId xmlns:p14="http://schemas.microsoft.com/office/powerpoint/2010/main" val="2177588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555D6F40-B6E2-4941-90AD-EC2958E85EB7}"/>
              </a:ext>
            </a:extLst>
          </p:cNvPr>
          <p:cNvSpPr txBox="1">
            <a:spLocks/>
          </p:cNvSpPr>
          <p:nvPr/>
        </p:nvSpPr>
        <p:spPr>
          <a:xfrm>
            <a:off x="216001" y="320125"/>
            <a:ext cx="2107578" cy="293044"/>
          </a:xfrm>
          <a:prstGeom prst="rect">
            <a:avLst/>
          </a:prstGeom>
        </p:spPr>
        <p:txBody>
          <a:bodyPr vert="horz" lIns="0" tIns="0" rIns="0" bIns="0" rtlCol="0">
            <a:noAutofit/>
          </a:bodyPr>
          <a:lstStyle>
            <a:lvl1pPr marL="0" indent="0" algn="l" defTabSz="685800" rtl="0" eaLnBrk="1" latinLnBrk="0" hangingPunct="1">
              <a:lnSpc>
                <a:spcPct val="80000"/>
              </a:lnSpc>
              <a:spcBef>
                <a:spcPts val="750"/>
              </a:spcBef>
              <a:buFont typeface="Arial" panose="020B0604020202020204" pitchFamily="34" charset="0"/>
              <a:buNone/>
              <a:defRPr sz="1100" b="1" kern="1200" baseline="0">
                <a:solidFill>
                  <a:schemeClr val="bg1"/>
                </a:solidFill>
                <a:latin typeface="Arial" charset="0"/>
                <a:ea typeface="Arial" charset="0"/>
                <a:cs typeface="Arial" charset="0"/>
              </a:defRPr>
            </a:lvl1pPr>
            <a:lvl2pPr marL="0" indent="0" algn="l" defTabSz="685800" rtl="0" eaLnBrk="1" latinLnBrk="0" hangingPunct="1">
              <a:lnSpc>
                <a:spcPct val="80000"/>
              </a:lnSpc>
              <a:spcBef>
                <a:spcPts val="375"/>
              </a:spcBef>
              <a:buFont typeface="Arial" panose="020B0604020202020204" pitchFamily="34" charset="0"/>
              <a:buNone/>
              <a:defRPr sz="1100" kern="1200">
                <a:solidFill>
                  <a:schemeClr val="bg1"/>
                </a:solidFill>
                <a:latin typeface="Arial" charset="0"/>
                <a:ea typeface="Arial" charset="0"/>
                <a:cs typeface="Arial" charset="0"/>
              </a:defRPr>
            </a:lvl2pPr>
            <a:lvl3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3pPr>
            <a:lvl4pPr marL="0" indent="0" algn="l" defTabSz="685800" rtl="0" eaLnBrk="1" latinLnBrk="0" hangingPunct="1">
              <a:lnSpc>
                <a:spcPct val="90000"/>
              </a:lnSpc>
              <a:spcBef>
                <a:spcPts val="375"/>
              </a:spcBef>
              <a:buFont typeface="Arial" panose="020B0604020202020204" pitchFamily="34" charset="0"/>
              <a:buNone/>
              <a:defRPr sz="1100" kern="1200">
                <a:solidFill>
                  <a:schemeClr val="tx1"/>
                </a:solidFill>
                <a:latin typeface="Arial" charset="0"/>
                <a:ea typeface="Arial" charset="0"/>
                <a:cs typeface="Arial" charset="0"/>
              </a:defRPr>
            </a:lvl4pPr>
            <a:lvl5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Cubic tank case  </a:t>
            </a:r>
          </a:p>
          <a:p>
            <a:r>
              <a:rPr lang="en-US" sz="2000" dirty="0"/>
              <a:t> </a:t>
            </a:r>
          </a:p>
        </p:txBody>
      </p:sp>
      <p:sp>
        <p:nvSpPr>
          <p:cNvPr id="11" name="TextBox 10">
            <a:extLst>
              <a:ext uri="{FF2B5EF4-FFF2-40B4-BE49-F238E27FC236}">
                <a16:creationId xmlns:a16="http://schemas.microsoft.com/office/drawing/2014/main" id="{4C0A3B21-E816-4851-A4C0-977C46C073BF}"/>
              </a:ext>
            </a:extLst>
          </p:cNvPr>
          <p:cNvSpPr txBox="1"/>
          <p:nvPr/>
        </p:nvSpPr>
        <p:spPr>
          <a:xfrm>
            <a:off x="156574" y="4546376"/>
            <a:ext cx="8774484" cy="553998"/>
          </a:xfrm>
          <a:prstGeom prst="rect">
            <a:avLst/>
          </a:prstGeom>
          <a:noFill/>
        </p:spPr>
        <p:txBody>
          <a:bodyPr wrap="square">
            <a:spAutoFit/>
          </a:bodyPr>
          <a:lstStyle/>
          <a:p>
            <a:pPr marL="171450" indent="-171450">
              <a:buFontTx/>
              <a:buChar char="-"/>
            </a:pPr>
            <a:r>
              <a:rPr lang="en-US" sz="1000" dirty="0">
                <a:latin typeface="Arial" panose="020B0604020202020204" pitchFamily="34" charset="0"/>
                <a:cs typeface="Arial" panose="020B0604020202020204" pitchFamily="34" charset="0"/>
              </a:rPr>
              <a:t>K. Ren, G.X. Wu, and Z.F. Li. "Natural modes of liquid sloshing in a cylindrical container with an elastic cover." </a:t>
            </a:r>
            <a:r>
              <a:rPr lang="en-US" sz="1000" i="1" dirty="0">
                <a:latin typeface="Arial" panose="020B0604020202020204" pitchFamily="34" charset="0"/>
                <a:cs typeface="Arial" panose="020B0604020202020204" pitchFamily="34" charset="0"/>
              </a:rPr>
              <a:t> J. Sound Vib</a:t>
            </a:r>
            <a:r>
              <a:rPr lang="en-US" sz="1000" dirty="0">
                <a:latin typeface="Arial" panose="020B0604020202020204" pitchFamily="34" charset="0"/>
                <a:cs typeface="Arial" panose="020B0604020202020204" pitchFamily="34" charset="0"/>
              </a:rPr>
              <a:t>. 512, 116390 (2021). </a:t>
            </a:r>
          </a:p>
          <a:p>
            <a:pPr marL="171450" indent="-171450">
              <a:buFontTx/>
              <a:buChar char="-"/>
            </a:pPr>
            <a:r>
              <a:rPr lang="en-US" sz="1000" dirty="0">
                <a:latin typeface="Arial" panose="020B0604020202020204" pitchFamily="34" charset="0"/>
                <a:cs typeface="Arial" panose="020B0604020202020204" pitchFamily="34" charset="0"/>
              </a:rPr>
              <a:t>K. Ren, G.X. Wu, and Y.F. Yang. "Coupled Free Vibrations of Liquid in a Three-Dimensional Rectangular Container with an Elastic Cover."  </a:t>
            </a:r>
            <a:r>
              <a:rPr lang="en-GB" sz="1000" i="1" dirty="0">
                <a:latin typeface="Arial" panose="020B0604020202020204" pitchFamily="34" charset="0"/>
                <a:cs typeface="Arial" panose="020B0604020202020204" pitchFamily="34" charset="0"/>
              </a:rPr>
              <a:t>Phys. Fluids</a:t>
            </a:r>
            <a:r>
              <a:rPr lang="en-GB" sz="1000" dirty="0">
                <a:latin typeface="Arial" panose="020B0604020202020204" pitchFamily="34" charset="0"/>
                <a:cs typeface="Arial" panose="020B0604020202020204" pitchFamily="34" charset="0"/>
              </a:rPr>
              <a:t>, 34, 067109 (2022)</a:t>
            </a:r>
          </a:p>
        </p:txBody>
      </p:sp>
      <p:graphicFrame>
        <p:nvGraphicFramePr>
          <p:cNvPr id="3" name="Table 3">
            <a:extLst>
              <a:ext uri="{FF2B5EF4-FFF2-40B4-BE49-F238E27FC236}">
                <a16:creationId xmlns:a16="http://schemas.microsoft.com/office/drawing/2014/main" id="{DE785B80-F49E-4E30-99F4-E70A10D53078}"/>
              </a:ext>
            </a:extLst>
          </p:cNvPr>
          <p:cNvGraphicFramePr>
            <a:graphicFrameLocks noGrp="1"/>
          </p:cNvGraphicFramePr>
          <p:nvPr>
            <p:extLst>
              <p:ext uri="{D42A27DB-BD31-4B8C-83A1-F6EECF244321}">
                <p14:modId xmlns:p14="http://schemas.microsoft.com/office/powerpoint/2010/main" val="842585914"/>
              </p:ext>
            </p:extLst>
          </p:nvPr>
        </p:nvGraphicFramePr>
        <p:xfrm>
          <a:off x="672175" y="1131417"/>
          <a:ext cx="7866262" cy="3060730"/>
        </p:xfrm>
        <a:graphic>
          <a:graphicData uri="http://schemas.openxmlformats.org/drawingml/2006/table">
            <a:tbl>
              <a:tblPr firstRow="1" bandRow="1">
                <a:tableStyleId>{5C22544A-7EE6-4342-B048-85BDC9FD1C3A}</a:tableStyleId>
              </a:tblPr>
              <a:tblGrid>
                <a:gridCol w="3933131">
                  <a:extLst>
                    <a:ext uri="{9D8B030D-6E8A-4147-A177-3AD203B41FA5}">
                      <a16:colId xmlns:a16="http://schemas.microsoft.com/office/drawing/2014/main" val="1142687679"/>
                    </a:ext>
                  </a:extLst>
                </a:gridCol>
                <a:gridCol w="3933131">
                  <a:extLst>
                    <a:ext uri="{9D8B030D-6E8A-4147-A177-3AD203B41FA5}">
                      <a16:colId xmlns:a16="http://schemas.microsoft.com/office/drawing/2014/main" val="494878809"/>
                    </a:ext>
                  </a:extLst>
                </a:gridCol>
              </a:tblGrid>
              <a:tr h="490226">
                <a:tc>
                  <a:txBody>
                    <a:bodyPr/>
                    <a:lstStyle/>
                    <a:p>
                      <a:pPr algn="ctr"/>
                      <a:r>
                        <a:rPr lang="en-GB" sz="1600" dirty="0"/>
                        <a:t>Circular cylindrical tank</a:t>
                      </a:r>
                    </a:p>
                  </a:txBody>
                  <a:tcPr/>
                </a:tc>
                <a:tc>
                  <a:txBody>
                    <a:bodyPr/>
                    <a:lstStyle/>
                    <a:p>
                      <a:pPr algn="ctr"/>
                      <a:r>
                        <a:rPr lang="en-GB" sz="1600" dirty="0"/>
                        <a:t>Cubic tank</a:t>
                      </a:r>
                    </a:p>
                  </a:txBody>
                  <a:tcPr/>
                </a:tc>
                <a:extLst>
                  <a:ext uri="{0D108BD9-81ED-4DB2-BD59-A6C34878D82A}">
                    <a16:rowId xmlns:a16="http://schemas.microsoft.com/office/drawing/2014/main" val="1265077892"/>
                  </a:ext>
                </a:extLst>
              </a:tr>
              <a:tr h="490226">
                <a:tc>
                  <a:txBody>
                    <a:bodyPr/>
                    <a:lstStyle/>
                    <a:p>
                      <a:pPr algn="ctr"/>
                      <a:r>
                        <a:rPr lang="en-US" sz="1200" dirty="0">
                          <a:latin typeface="Arial" panose="020B0604020202020204" pitchFamily="34" charset="0"/>
                          <a:cs typeface="Arial" panose="020B0604020202020204" pitchFamily="34" charset="0"/>
                        </a:rPr>
                        <a:t>no coupling among different circumferential modes</a:t>
                      </a:r>
                      <a:endParaRPr lang="en-GB" dirty="0"/>
                    </a:p>
                  </a:txBody>
                  <a:tcPr/>
                </a:tc>
                <a:tc>
                  <a:txBody>
                    <a:bodyPr/>
                    <a:lstStyle/>
                    <a:p>
                      <a:pPr algn="ctr"/>
                      <a:r>
                        <a:rPr lang="en-US" sz="1200" dirty="0">
                          <a:latin typeface="Arial" panose="020B0604020202020204" pitchFamily="34" charset="0"/>
                          <a:cs typeface="Arial" panose="020B0604020202020204" pitchFamily="34" charset="0"/>
                        </a:rPr>
                        <a:t>modes are usually coupled</a:t>
                      </a:r>
                      <a:endParaRPr lang="en-GB" dirty="0"/>
                    </a:p>
                  </a:txBody>
                  <a:tcPr/>
                </a:tc>
                <a:extLst>
                  <a:ext uri="{0D108BD9-81ED-4DB2-BD59-A6C34878D82A}">
                    <a16:rowId xmlns:a16="http://schemas.microsoft.com/office/drawing/2014/main" val="1691198177"/>
                  </a:ext>
                </a:extLst>
              </a:tr>
              <a:tr h="490226">
                <a:tc>
                  <a:txBody>
                    <a:bodyPr/>
                    <a:lstStyle/>
                    <a:p>
                      <a:pPr algn="ctr"/>
                      <a:r>
                        <a:rPr lang="en-US" sz="1200" dirty="0">
                          <a:latin typeface="Arial" panose="020B0604020202020204" pitchFamily="34" charset="0"/>
                          <a:cs typeface="Arial" panose="020B0604020202020204" pitchFamily="34" charset="0"/>
                        </a:rPr>
                        <a:t>polar coordinate system</a:t>
                      </a:r>
                      <a:endParaRPr lang="en-GB" dirty="0"/>
                    </a:p>
                  </a:txBody>
                  <a:tcPr/>
                </a:tc>
                <a:tc>
                  <a:txBody>
                    <a:bodyPr/>
                    <a:lstStyle/>
                    <a:p>
                      <a:pPr algn="ctr"/>
                      <a:r>
                        <a:rPr lang="en-US" sz="1200" dirty="0">
                          <a:latin typeface="Arial" panose="020B0604020202020204" pitchFamily="34" charset="0"/>
                          <a:cs typeface="Arial" panose="020B0604020202020204" pitchFamily="34" charset="0"/>
                        </a:rPr>
                        <a:t>Cartesian coordinate system</a:t>
                      </a:r>
                    </a:p>
                    <a:p>
                      <a:pPr algn="ctr"/>
                      <a:endParaRPr lang="en-GB" dirty="0"/>
                    </a:p>
                  </a:txBody>
                  <a:tcPr/>
                </a:tc>
                <a:extLst>
                  <a:ext uri="{0D108BD9-81ED-4DB2-BD59-A6C34878D82A}">
                    <a16:rowId xmlns:a16="http://schemas.microsoft.com/office/drawing/2014/main" val="477188003"/>
                  </a:ext>
                </a:extLst>
              </a:tr>
              <a:tr h="490226">
                <a:tc>
                  <a:txBody>
                    <a:bodyPr/>
                    <a:lstStyle/>
                    <a:p>
                      <a:pPr algn="ctr"/>
                      <a:r>
                        <a:rPr lang="en-US" sz="1200" dirty="0">
                          <a:latin typeface="Arial" panose="020B0604020202020204" pitchFamily="34" charset="0"/>
                          <a:cs typeface="Arial" panose="020B0604020202020204" pitchFamily="34" charset="0"/>
                        </a:rPr>
                        <a:t>Velocity potential: Bessel-Fourier series in horizontal directions</a:t>
                      </a:r>
                      <a:endParaRPr lang="en-GB" dirty="0"/>
                    </a:p>
                  </a:txBody>
                  <a:tcPr/>
                </a:tc>
                <a:tc>
                  <a:txBody>
                    <a:bodyPr/>
                    <a:lstStyle/>
                    <a:p>
                      <a:pPr algn="ctr"/>
                      <a:r>
                        <a:rPr lang="en-US" sz="1200" dirty="0">
                          <a:latin typeface="Arial" panose="020B0604020202020204" pitchFamily="34" charset="0"/>
                          <a:cs typeface="Arial" panose="020B0604020202020204" pitchFamily="34" charset="0"/>
                        </a:rPr>
                        <a:t>Velocity potential: double cosine series in the horizontal directions</a:t>
                      </a:r>
                      <a:endParaRPr lang="en-GB" dirty="0"/>
                    </a:p>
                  </a:txBody>
                  <a:tcPr/>
                </a:tc>
                <a:extLst>
                  <a:ext uri="{0D108BD9-81ED-4DB2-BD59-A6C34878D82A}">
                    <a16:rowId xmlns:a16="http://schemas.microsoft.com/office/drawing/2014/main" val="3100094278"/>
                  </a:ext>
                </a:extLst>
              </a:tr>
              <a:tr h="49022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Cover deflection: same as the velocity potential.</a:t>
                      </a:r>
                    </a:p>
                  </a:txBody>
                  <a:tcPr/>
                </a:tc>
                <a:tc>
                  <a:txBody>
                    <a:bodyPr/>
                    <a:lstStyle/>
                    <a:p>
                      <a:pPr algn="just"/>
                      <a:r>
                        <a:rPr lang="en-US" sz="1200" dirty="0">
                          <a:latin typeface="Arial" panose="020B0604020202020204" pitchFamily="34" charset="0"/>
                          <a:cs typeface="Arial" panose="020B0604020202020204" pitchFamily="34" charset="0"/>
                        </a:rPr>
                        <a:t>Cover deflection: </a:t>
                      </a:r>
                      <a:r>
                        <a:rPr lang="en-US" sz="1100" dirty="0">
                          <a:latin typeface="Arial" panose="020B0604020202020204" pitchFamily="34" charset="0"/>
                          <a:cs typeface="Arial" panose="020B0604020202020204" pitchFamily="34" charset="0"/>
                        </a:rPr>
                        <a:t>a).double cosine series + b). four additional terms in each direction (e.g., polynomial functions).</a:t>
                      </a:r>
                      <a:endParaRPr lang="en-GB" dirty="0"/>
                    </a:p>
                  </a:txBody>
                  <a:tcPr/>
                </a:tc>
                <a:extLst>
                  <a:ext uri="{0D108BD9-81ED-4DB2-BD59-A6C34878D82A}">
                    <a16:rowId xmlns:a16="http://schemas.microsoft.com/office/drawing/2014/main" val="928304789"/>
                  </a:ext>
                </a:extLst>
              </a:tr>
              <a:tr h="49022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Natural frequencies: explicit equations are derived.</a:t>
                      </a:r>
                    </a:p>
                  </a:txBody>
                  <a:tcPr/>
                </a:tc>
                <a:tc>
                  <a:txBody>
                    <a:bodyPr/>
                    <a:lstStyle/>
                    <a:p>
                      <a:pPr algn="just"/>
                      <a:r>
                        <a:rPr lang="en-US" sz="1200" kern="1200" dirty="0">
                          <a:solidFill>
                            <a:schemeClr val="dk1"/>
                          </a:solidFill>
                          <a:latin typeface="Arial" panose="020B0604020202020204" pitchFamily="34" charset="0"/>
                          <a:ea typeface="+mn-ea"/>
                          <a:cs typeface="Arial" panose="020B0604020202020204" pitchFamily="34" charset="0"/>
                        </a:rPr>
                        <a:t>Natural frequencies: the truncated coefficient matrix is singular (based on a Gaussian elimination algorithm). </a:t>
                      </a:r>
                      <a:endParaRPr lang="en-GB" sz="1200" kern="1200" dirty="0">
                        <a:solidFill>
                          <a:schemeClr val="dk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987071436"/>
                  </a:ext>
                </a:extLst>
              </a:tr>
            </a:tbl>
          </a:graphicData>
        </a:graphic>
      </p:graphicFrame>
      <p:sp>
        <p:nvSpPr>
          <p:cNvPr id="2" name="TextBox 1">
            <a:extLst>
              <a:ext uri="{FF2B5EF4-FFF2-40B4-BE49-F238E27FC236}">
                <a16:creationId xmlns:a16="http://schemas.microsoft.com/office/drawing/2014/main" id="{34B6F65D-83D1-47E8-AE3E-8C903856BFC3}"/>
              </a:ext>
            </a:extLst>
          </p:cNvPr>
          <p:cNvSpPr txBox="1"/>
          <p:nvPr/>
        </p:nvSpPr>
        <p:spPr>
          <a:xfrm>
            <a:off x="4574096" y="4153817"/>
            <a:ext cx="4142050" cy="215444"/>
          </a:xfrm>
          <a:prstGeom prst="rect">
            <a:avLst/>
          </a:prstGeom>
          <a:noFill/>
        </p:spPr>
        <p:txBody>
          <a:bodyPr wrap="square" rtlCol="0">
            <a:spAutoFit/>
          </a:bodyPr>
          <a:lstStyle/>
          <a:p>
            <a:r>
              <a:rPr lang="en-GB" sz="800" dirty="0">
                <a:solidFill>
                  <a:srgbClr val="FF0000"/>
                </a:solidFill>
              </a:rPr>
              <a:t>* Calculating the determinant directly becomes impractical when matrix size become very large</a:t>
            </a:r>
          </a:p>
        </p:txBody>
      </p:sp>
    </p:spTree>
    <p:extLst>
      <p:ext uri="{BB962C8B-B14F-4D97-AF65-F5344CB8AC3E}">
        <p14:creationId xmlns:p14="http://schemas.microsoft.com/office/powerpoint/2010/main" val="3355848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6A13E10-47DF-4DB0-AE63-4F50F2B53ADD}"/>
              </a:ext>
            </a:extLst>
          </p:cNvPr>
          <p:cNvPicPr>
            <a:picLocks noChangeAspect="1"/>
          </p:cNvPicPr>
          <p:nvPr/>
        </p:nvPicPr>
        <p:blipFill rotWithShape="1">
          <a:blip r:embed="rId3"/>
          <a:srcRect t="10432"/>
          <a:stretch/>
        </p:blipFill>
        <p:spPr>
          <a:xfrm>
            <a:off x="216000" y="1637070"/>
            <a:ext cx="2767131" cy="2511872"/>
          </a:xfrm>
          <a:prstGeom prst="rect">
            <a:avLst/>
          </a:prstGeom>
        </p:spPr>
      </p:pic>
      <p:sp>
        <p:nvSpPr>
          <p:cNvPr id="7" name="Text Placeholder 8">
            <a:extLst>
              <a:ext uri="{FF2B5EF4-FFF2-40B4-BE49-F238E27FC236}">
                <a16:creationId xmlns:a16="http://schemas.microsoft.com/office/drawing/2014/main" id="{555D6F40-B6E2-4941-90AD-EC2958E85EB7}"/>
              </a:ext>
            </a:extLst>
          </p:cNvPr>
          <p:cNvSpPr txBox="1">
            <a:spLocks/>
          </p:cNvSpPr>
          <p:nvPr/>
        </p:nvSpPr>
        <p:spPr>
          <a:xfrm>
            <a:off x="216001" y="320125"/>
            <a:ext cx="2107578" cy="293044"/>
          </a:xfrm>
          <a:prstGeom prst="rect">
            <a:avLst/>
          </a:prstGeom>
        </p:spPr>
        <p:txBody>
          <a:bodyPr vert="horz" lIns="0" tIns="0" rIns="0" bIns="0" rtlCol="0">
            <a:noAutofit/>
          </a:bodyPr>
          <a:lstStyle>
            <a:lvl1pPr marL="0" indent="0" algn="l" defTabSz="685800" rtl="0" eaLnBrk="1" latinLnBrk="0" hangingPunct="1">
              <a:lnSpc>
                <a:spcPct val="80000"/>
              </a:lnSpc>
              <a:spcBef>
                <a:spcPts val="750"/>
              </a:spcBef>
              <a:buFont typeface="Arial" panose="020B0604020202020204" pitchFamily="34" charset="0"/>
              <a:buNone/>
              <a:defRPr sz="1100" b="1" kern="1200" baseline="0">
                <a:solidFill>
                  <a:schemeClr val="bg1"/>
                </a:solidFill>
                <a:latin typeface="Arial" charset="0"/>
                <a:ea typeface="Arial" charset="0"/>
                <a:cs typeface="Arial" charset="0"/>
              </a:defRPr>
            </a:lvl1pPr>
            <a:lvl2pPr marL="0" indent="0" algn="l" defTabSz="685800" rtl="0" eaLnBrk="1" latinLnBrk="0" hangingPunct="1">
              <a:lnSpc>
                <a:spcPct val="80000"/>
              </a:lnSpc>
              <a:spcBef>
                <a:spcPts val="375"/>
              </a:spcBef>
              <a:buFont typeface="Arial" panose="020B0604020202020204" pitchFamily="34" charset="0"/>
              <a:buNone/>
              <a:defRPr sz="1100" kern="1200">
                <a:solidFill>
                  <a:schemeClr val="bg1"/>
                </a:solidFill>
                <a:latin typeface="Arial" charset="0"/>
                <a:ea typeface="Arial" charset="0"/>
                <a:cs typeface="Arial" charset="0"/>
              </a:defRPr>
            </a:lvl2pPr>
            <a:lvl3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3pPr>
            <a:lvl4pPr marL="0" indent="0" algn="l" defTabSz="685800" rtl="0" eaLnBrk="1" latinLnBrk="0" hangingPunct="1">
              <a:lnSpc>
                <a:spcPct val="90000"/>
              </a:lnSpc>
              <a:spcBef>
                <a:spcPts val="375"/>
              </a:spcBef>
              <a:buFont typeface="Arial" panose="020B0604020202020204" pitchFamily="34" charset="0"/>
              <a:buNone/>
              <a:defRPr sz="1100" kern="1200">
                <a:solidFill>
                  <a:schemeClr val="tx1"/>
                </a:solidFill>
                <a:latin typeface="Arial" charset="0"/>
                <a:ea typeface="Arial" charset="0"/>
                <a:cs typeface="Arial" charset="0"/>
              </a:defRPr>
            </a:lvl4pPr>
            <a:lvl5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Cubic tank case  </a:t>
            </a:r>
          </a:p>
          <a:p>
            <a:r>
              <a:rPr lang="en-US" sz="2000" dirty="0"/>
              <a:t> </a:t>
            </a:r>
          </a:p>
        </p:txBody>
      </p:sp>
      <p:sp>
        <p:nvSpPr>
          <p:cNvPr id="11" name="TextBox 10">
            <a:extLst>
              <a:ext uri="{FF2B5EF4-FFF2-40B4-BE49-F238E27FC236}">
                <a16:creationId xmlns:a16="http://schemas.microsoft.com/office/drawing/2014/main" id="{4C0A3B21-E816-4851-A4C0-977C46C073BF}"/>
              </a:ext>
            </a:extLst>
          </p:cNvPr>
          <p:cNvSpPr txBox="1"/>
          <p:nvPr/>
        </p:nvSpPr>
        <p:spPr>
          <a:xfrm>
            <a:off x="156574" y="4546376"/>
            <a:ext cx="8887218" cy="553998"/>
          </a:xfrm>
          <a:prstGeom prst="rect">
            <a:avLst/>
          </a:prstGeom>
          <a:noFill/>
        </p:spPr>
        <p:txBody>
          <a:bodyPr wrap="square">
            <a:spAutoFit/>
          </a:bodyPr>
          <a:lstStyle/>
          <a:p>
            <a:pPr marL="171450" indent="-171450">
              <a:buFontTx/>
              <a:buChar char="-"/>
            </a:pPr>
            <a:r>
              <a:rPr lang="en-US" sz="1000" b="0" i="0" dirty="0">
                <a:solidFill>
                  <a:srgbClr val="000000"/>
                </a:solidFill>
                <a:effectLst/>
                <a:latin typeface="Arial" panose="020B0604020202020204" pitchFamily="34" charset="0"/>
                <a:cs typeface="Arial" panose="020B0604020202020204" pitchFamily="34" charset="0"/>
              </a:rPr>
              <a:t>A. W. Leissa, “ The free vibration of rectangular plate,” </a:t>
            </a:r>
            <a:r>
              <a:rPr lang="en-US" sz="1000" b="0" i="1" dirty="0">
                <a:solidFill>
                  <a:srgbClr val="000000"/>
                </a:solidFill>
                <a:effectLst/>
                <a:latin typeface="Arial" panose="020B0604020202020204" pitchFamily="34" charset="0"/>
                <a:cs typeface="Arial" panose="020B0604020202020204" pitchFamily="34" charset="0"/>
              </a:rPr>
              <a:t>J. Sound Vib. </a:t>
            </a:r>
            <a:r>
              <a:rPr lang="en-US" sz="1000" b="1" i="0" dirty="0">
                <a:solidFill>
                  <a:srgbClr val="000000"/>
                </a:solidFill>
                <a:effectLst/>
                <a:latin typeface="Arial" panose="020B0604020202020204" pitchFamily="34" charset="0"/>
                <a:cs typeface="Arial" panose="020B0604020202020204" pitchFamily="34" charset="0"/>
              </a:rPr>
              <a:t>31</a:t>
            </a:r>
            <a:r>
              <a:rPr lang="en-US" sz="1000" b="0" i="0" dirty="0">
                <a:solidFill>
                  <a:srgbClr val="000000"/>
                </a:solidFill>
                <a:effectLst/>
                <a:latin typeface="Arial" panose="020B0604020202020204" pitchFamily="34" charset="0"/>
                <a:cs typeface="Arial" panose="020B0604020202020204" pitchFamily="34" charset="0"/>
              </a:rPr>
              <a:t>, 257–293 (1973)</a:t>
            </a:r>
          </a:p>
          <a:p>
            <a:pPr marL="171450" indent="-171450">
              <a:buFontTx/>
              <a:buChar char="-"/>
            </a:pPr>
            <a:r>
              <a:rPr lang="en-US" sz="1000" dirty="0">
                <a:solidFill>
                  <a:srgbClr val="000000"/>
                </a:solidFill>
                <a:latin typeface="Arial" panose="020B0604020202020204" pitchFamily="34" charset="0"/>
                <a:cs typeface="Arial" panose="020B0604020202020204" pitchFamily="34" charset="0"/>
              </a:rPr>
              <a:t>K. Ren, G.X. Wu, and Y.F. Yang. "Coupled Free Vibrations of Liquid in a Three-Dimensional Rectangular Container with an Elastic Cover."  </a:t>
            </a:r>
            <a:r>
              <a:rPr lang="en-GB" sz="1000" i="1" dirty="0">
                <a:solidFill>
                  <a:srgbClr val="000000"/>
                </a:solidFill>
                <a:latin typeface="Arial" panose="020B0604020202020204" pitchFamily="34" charset="0"/>
                <a:cs typeface="Arial" panose="020B0604020202020204" pitchFamily="34" charset="0"/>
              </a:rPr>
              <a:t>Phys. Fluids</a:t>
            </a:r>
            <a:r>
              <a:rPr lang="en-GB" sz="1000" dirty="0">
                <a:solidFill>
                  <a:srgbClr val="000000"/>
                </a:solidFill>
                <a:latin typeface="Arial" panose="020B0604020202020204" pitchFamily="34" charset="0"/>
                <a:cs typeface="Arial" panose="020B0604020202020204" pitchFamily="34" charset="0"/>
              </a:rPr>
              <a:t>, 34, 067109 (2022)</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2355380-8544-44EA-8408-B93B89B40688}"/>
                  </a:ext>
                </a:extLst>
              </p:cNvPr>
              <p:cNvSpPr txBox="1"/>
              <p:nvPr/>
            </p:nvSpPr>
            <p:spPr>
              <a:xfrm>
                <a:off x="3219189" y="983294"/>
                <a:ext cx="5461348" cy="3139321"/>
              </a:xfrm>
              <a:prstGeom prst="rect">
                <a:avLst/>
              </a:prstGeom>
              <a:noFill/>
            </p:spPr>
            <p:txBody>
              <a:bodyPr wrap="square" rtlCol="0">
                <a:spAutoFit/>
              </a:bodyPr>
              <a:lstStyle/>
              <a:p>
                <a:pPr algn="just"/>
                <a:r>
                  <a:rPr lang="en-GB" b="1" dirty="0"/>
                  <a:t>Some interesting findings:</a:t>
                </a:r>
              </a:p>
              <a:p>
                <a:pPr algn="just"/>
                <a:endParaRPr lang="en-GB" dirty="0"/>
              </a:p>
              <a:p>
                <a:pPr algn="just"/>
                <a:endParaRPr lang="en-GB" dirty="0"/>
              </a:p>
              <a:p>
                <a:pPr algn="just"/>
                <a:r>
                  <a:rPr lang="en-GB" sz="1400" dirty="0">
                    <a:latin typeface="Arial" panose="020B0604020202020204" pitchFamily="34" charset="0"/>
                    <a:cs typeface="Arial" panose="020B0604020202020204" pitchFamily="34" charset="0"/>
                  </a:rPr>
                  <a:t>1. When there is no liquid beneath the elastic plate, the rectangular plate is vibrating in the vacuum. When letting </a:t>
                </a:r>
                <a14:m>
                  <m:oMath xmlns:m="http://schemas.openxmlformats.org/officeDocument/2006/math">
                    <m:r>
                      <a:rPr lang="en-GB" sz="1400" b="0" i="1" smtClean="0">
                        <a:latin typeface="Cambria Math" panose="02040503050406030204" pitchFamily="18" charset="0"/>
                      </a:rPr>
                      <m:t>𝜌</m:t>
                    </m:r>
                    <m:r>
                      <a:rPr lang="en-GB" sz="1400" b="0" i="1" smtClean="0">
                        <a:latin typeface="Cambria Math" panose="02040503050406030204" pitchFamily="18" charset="0"/>
                      </a:rPr>
                      <m:t>=0</m:t>
                    </m:r>
                  </m:oMath>
                </a14:m>
                <a:r>
                  <a:rPr lang="en-GB" sz="1400" dirty="0">
                    <a:latin typeface="Arial" panose="020B0604020202020204" pitchFamily="34" charset="0"/>
                    <a:cs typeface="Arial" panose="020B0604020202020204" pitchFamily="34" charset="0"/>
                  </a:rPr>
                  <a:t>, the present results agree well with </a:t>
                </a:r>
                <a:r>
                  <a:rPr lang="en-GB" sz="1400" dirty="0">
                    <a:solidFill>
                      <a:srgbClr val="0070C0"/>
                    </a:solidFill>
                    <a:latin typeface="Arial" panose="020B0604020202020204" pitchFamily="34" charset="0"/>
                    <a:cs typeface="Arial" panose="020B0604020202020204" pitchFamily="34" charset="0"/>
                  </a:rPr>
                  <a:t>Leissa (1973)</a:t>
                </a:r>
                <a:r>
                  <a:rPr lang="en-GB" sz="1400" dirty="0">
                    <a:latin typeface="Arial" panose="020B0604020202020204" pitchFamily="34" charset="0"/>
                    <a:cs typeface="Arial" panose="020B0604020202020204" pitchFamily="34" charset="0"/>
                  </a:rPr>
                  <a:t> for the vibration analysis of a rectangular plate. This can be used to verify the present procedure.</a:t>
                </a:r>
              </a:p>
              <a:p>
                <a:pPr algn="just"/>
                <a:endParaRPr lang="en-GB" dirty="0"/>
              </a:p>
              <a:p>
                <a:pPr algn="just"/>
                <a:r>
                  <a:rPr lang="en-GB" sz="1400" dirty="0">
                    <a:latin typeface="Arial" panose="020B0604020202020204" pitchFamily="34" charset="0"/>
                    <a:cs typeface="Arial" panose="020B0604020202020204" pitchFamily="34" charset="0"/>
                  </a:rPr>
                  <a:t>2. When </a:t>
                </a:r>
                <a14:m>
                  <m:oMath xmlns:m="http://schemas.openxmlformats.org/officeDocument/2006/math">
                    <m:r>
                      <a:rPr lang="en-GB" sz="1400">
                        <a:latin typeface="Cambria Math" panose="02040503050406030204" pitchFamily="18" charset="0"/>
                        <a:cs typeface="Arial" panose="020B0604020202020204" pitchFamily="34" charset="0"/>
                      </a:rPr>
                      <m:t>𝜌</m:t>
                    </m:r>
                    <m:r>
                      <a:rPr lang="en-GB" sz="1400">
                        <a:latin typeface="Cambria Math" panose="02040503050406030204" pitchFamily="18" charset="0"/>
                        <a:cs typeface="Arial" panose="020B0604020202020204" pitchFamily="34" charset="0"/>
                      </a:rPr>
                      <m:t>→0</m:t>
                    </m:r>
                  </m:oMath>
                </a14:m>
                <a:r>
                  <a:rPr lang="en-GB" sz="1400" dirty="0">
                    <a:latin typeface="Arial" panose="020B0604020202020204" pitchFamily="34" charset="0"/>
                    <a:cs typeface="Arial" panose="020B0604020202020204" pitchFamily="34" charset="0"/>
                  </a:rPr>
                  <a:t>, the results are not always identical to that when </a:t>
                </a:r>
                <a14:m>
                  <m:oMath xmlns:m="http://schemas.openxmlformats.org/officeDocument/2006/math">
                    <m:r>
                      <a:rPr lang="en-GB" sz="1400">
                        <a:latin typeface="Cambria Math" panose="02040503050406030204" pitchFamily="18" charset="0"/>
                        <a:cs typeface="Arial" panose="020B0604020202020204" pitchFamily="34" charset="0"/>
                      </a:rPr>
                      <m:t>𝜌</m:t>
                    </m:r>
                    <m:r>
                      <a:rPr lang="en-GB" sz="1400">
                        <a:latin typeface="Cambria Math" panose="02040503050406030204" pitchFamily="18" charset="0"/>
                        <a:cs typeface="Arial" panose="020B0604020202020204" pitchFamily="34" charset="0"/>
                      </a:rPr>
                      <m:t>=0</m:t>
                    </m:r>
                  </m:oMath>
                </a14:m>
                <a:r>
                  <a:rPr lang="en-GB" sz="1400" dirty="0">
                    <a:latin typeface="Arial" panose="020B0604020202020204" pitchFamily="34" charset="0"/>
                    <a:cs typeface="Arial" panose="020B0604020202020204" pitchFamily="34" charset="0"/>
                  </a:rPr>
                  <a:t>. This is due to the assumption of the incompressible fluid, which may not be valid as </a:t>
                </a:r>
                <a14:m>
                  <m:oMath xmlns:m="http://schemas.openxmlformats.org/officeDocument/2006/math">
                    <m:r>
                      <a:rPr lang="en-GB" sz="1400">
                        <a:latin typeface="Cambria Math" panose="02040503050406030204" pitchFamily="18" charset="0"/>
                        <a:cs typeface="Arial" panose="020B0604020202020204" pitchFamily="34" charset="0"/>
                      </a:rPr>
                      <m:t>𝜌</m:t>
                    </m:r>
                    <m:r>
                      <a:rPr lang="en-GB" sz="1400">
                        <a:latin typeface="Cambria Math" panose="02040503050406030204" pitchFamily="18" charset="0"/>
                        <a:cs typeface="Arial" panose="020B0604020202020204" pitchFamily="34" charset="0"/>
                      </a:rPr>
                      <m:t>→0</m:t>
                    </m:r>
                  </m:oMath>
                </a14:m>
                <a:r>
                  <a:rPr lang="en-GB" sz="1400" dirty="0">
                    <a:latin typeface="Arial" panose="020B0604020202020204" pitchFamily="34" charset="0"/>
                    <a:cs typeface="Arial" panose="020B0604020202020204" pitchFamily="34" charset="0"/>
                  </a:rPr>
                  <a:t>. When the compressibility effect is included through replacing the Laplace equation with the wave equation, these two cases of </a:t>
                </a:r>
                <a14:m>
                  <m:oMath xmlns:m="http://schemas.openxmlformats.org/officeDocument/2006/math">
                    <m:r>
                      <a:rPr lang="en-GB" sz="1400">
                        <a:latin typeface="Cambria Math" panose="02040503050406030204" pitchFamily="18" charset="0"/>
                        <a:cs typeface="Arial" panose="020B0604020202020204" pitchFamily="34" charset="0"/>
                      </a:rPr>
                      <m:t>𝜌</m:t>
                    </m:r>
                    <m:r>
                      <a:rPr lang="en-GB" sz="1400">
                        <a:latin typeface="Cambria Math" panose="02040503050406030204" pitchFamily="18" charset="0"/>
                        <a:cs typeface="Arial" panose="020B0604020202020204" pitchFamily="34" charset="0"/>
                      </a:rPr>
                      <m:t>→0</m:t>
                    </m:r>
                  </m:oMath>
                </a14:m>
                <a:r>
                  <a:rPr lang="en-GB" sz="1400" dirty="0">
                    <a:latin typeface="Arial" panose="020B0604020202020204" pitchFamily="34" charset="0"/>
                    <a:cs typeface="Arial" panose="020B0604020202020204" pitchFamily="34" charset="0"/>
                  </a:rPr>
                  <a:t> and </a:t>
                </a:r>
                <a14:m>
                  <m:oMath xmlns:m="http://schemas.openxmlformats.org/officeDocument/2006/math">
                    <m:r>
                      <a:rPr lang="en-GB" sz="1400">
                        <a:latin typeface="Cambria Math" panose="02040503050406030204" pitchFamily="18" charset="0"/>
                        <a:cs typeface="Arial" panose="020B0604020202020204" pitchFamily="34" charset="0"/>
                      </a:rPr>
                      <m:t>𝜌</m:t>
                    </m:r>
                    <m:r>
                      <a:rPr lang="en-GB" sz="1400">
                        <a:latin typeface="Cambria Math" panose="02040503050406030204" pitchFamily="18" charset="0"/>
                        <a:cs typeface="Arial" panose="020B0604020202020204" pitchFamily="34" charset="0"/>
                      </a:rPr>
                      <m:t>=0</m:t>
                    </m:r>
                  </m:oMath>
                </a14:m>
                <a:r>
                  <a:rPr lang="en-GB" sz="1400" dirty="0">
                    <a:latin typeface="Arial" panose="020B0604020202020204" pitchFamily="34" charset="0"/>
                    <a:cs typeface="Arial" panose="020B0604020202020204" pitchFamily="34" charset="0"/>
                  </a:rPr>
                  <a:t> become identical. </a:t>
                </a:r>
              </a:p>
            </p:txBody>
          </p:sp>
        </mc:Choice>
        <mc:Fallback xmlns="">
          <p:sp>
            <p:nvSpPr>
              <p:cNvPr id="2" name="TextBox 1">
                <a:extLst>
                  <a:ext uri="{FF2B5EF4-FFF2-40B4-BE49-F238E27FC236}">
                    <a16:creationId xmlns:a16="http://schemas.microsoft.com/office/drawing/2014/main" id="{22355380-8544-44EA-8408-B93B89B40688}"/>
                  </a:ext>
                </a:extLst>
              </p:cNvPr>
              <p:cNvSpPr txBox="1">
                <a:spLocks noRot="1" noChangeAspect="1" noMove="1" noResize="1" noEditPoints="1" noAdjustHandles="1" noChangeArrowheads="1" noChangeShapeType="1" noTextEdit="1"/>
              </p:cNvSpPr>
              <p:nvPr/>
            </p:nvSpPr>
            <p:spPr>
              <a:xfrm>
                <a:off x="3219189" y="983294"/>
                <a:ext cx="5461348" cy="3139321"/>
              </a:xfrm>
              <a:prstGeom prst="rect">
                <a:avLst/>
              </a:prstGeom>
              <a:blipFill>
                <a:blip r:embed="rId4"/>
                <a:stretch>
                  <a:fillRect l="-893" t="-971" r="-335" b="-1165"/>
                </a:stretch>
              </a:blipFill>
            </p:spPr>
            <p:txBody>
              <a:bodyPr/>
              <a:lstStyle/>
              <a:p>
                <a:r>
                  <a:rPr lang="en-GB">
                    <a:noFill/>
                  </a:rPr>
                  <a:t> </a:t>
                </a:r>
              </a:p>
            </p:txBody>
          </p:sp>
        </mc:Fallback>
      </mc:AlternateContent>
    </p:spTree>
    <p:extLst>
      <p:ext uri="{BB962C8B-B14F-4D97-AF65-F5344CB8AC3E}">
        <p14:creationId xmlns:p14="http://schemas.microsoft.com/office/powerpoint/2010/main" val="2554435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3B26F336-FD04-44EE-97FD-95F1E3FA2493}"/>
              </a:ext>
            </a:extLst>
          </p:cNvPr>
          <p:cNvSpPr txBox="1">
            <a:spLocks/>
          </p:cNvSpPr>
          <p:nvPr/>
        </p:nvSpPr>
        <p:spPr>
          <a:xfrm>
            <a:off x="216000" y="320125"/>
            <a:ext cx="2333047" cy="293044"/>
          </a:xfrm>
          <a:prstGeom prst="rect">
            <a:avLst/>
          </a:prstGeom>
        </p:spPr>
        <p:txBody>
          <a:bodyPr vert="horz" lIns="0" tIns="0" rIns="0" bIns="0" rtlCol="0">
            <a:noAutofit/>
          </a:bodyPr>
          <a:lstStyle>
            <a:lvl1pPr marL="0" indent="0" algn="l" defTabSz="685800" rtl="0" eaLnBrk="1" latinLnBrk="0" hangingPunct="1">
              <a:lnSpc>
                <a:spcPct val="80000"/>
              </a:lnSpc>
              <a:spcBef>
                <a:spcPts val="750"/>
              </a:spcBef>
              <a:buFont typeface="Arial" panose="020B0604020202020204" pitchFamily="34" charset="0"/>
              <a:buNone/>
              <a:defRPr sz="1100" b="1" kern="1200" baseline="0">
                <a:solidFill>
                  <a:schemeClr val="bg1"/>
                </a:solidFill>
                <a:latin typeface="Arial" charset="0"/>
                <a:ea typeface="Arial" charset="0"/>
                <a:cs typeface="Arial" charset="0"/>
              </a:defRPr>
            </a:lvl1pPr>
            <a:lvl2pPr marL="0" indent="0" algn="l" defTabSz="685800" rtl="0" eaLnBrk="1" latinLnBrk="0" hangingPunct="1">
              <a:lnSpc>
                <a:spcPct val="80000"/>
              </a:lnSpc>
              <a:spcBef>
                <a:spcPts val="375"/>
              </a:spcBef>
              <a:buFont typeface="Arial" panose="020B0604020202020204" pitchFamily="34" charset="0"/>
              <a:buNone/>
              <a:defRPr sz="1100" kern="1200">
                <a:solidFill>
                  <a:schemeClr val="bg1"/>
                </a:solidFill>
                <a:latin typeface="Arial" charset="0"/>
                <a:ea typeface="Arial" charset="0"/>
                <a:cs typeface="Arial" charset="0"/>
              </a:defRPr>
            </a:lvl2pPr>
            <a:lvl3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3pPr>
            <a:lvl4pPr marL="0" indent="0" algn="l" defTabSz="685800" rtl="0" eaLnBrk="1" latinLnBrk="0" hangingPunct="1">
              <a:lnSpc>
                <a:spcPct val="90000"/>
              </a:lnSpc>
              <a:spcBef>
                <a:spcPts val="375"/>
              </a:spcBef>
              <a:buFont typeface="Arial" panose="020B0604020202020204" pitchFamily="34" charset="0"/>
              <a:buNone/>
              <a:defRPr sz="1100" kern="1200">
                <a:solidFill>
                  <a:schemeClr val="tx1"/>
                </a:solidFill>
                <a:latin typeface="Arial" charset="0"/>
                <a:ea typeface="Arial" charset="0"/>
                <a:cs typeface="Arial" charset="0"/>
              </a:defRPr>
            </a:lvl4pPr>
            <a:lvl5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Cubic tank case  </a:t>
            </a:r>
          </a:p>
          <a:p>
            <a:r>
              <a:rPr lang="en-US" sz="2000" dirty="0"/>
              <a:t> </a:t>
            </a:r>
          </a:p>
        </p:txBody>
      </p:sp>
      <p:sp>
        <p:nvSpPr>
          <p:cNvPr id="9" name="Rectangle 8">
            <a:extLst>
              <a:ext uri="{FF2B5EF4-FFF2-40B4-BE49-F238E27FC236}">
                <a16:creationId xmlns:a16="http://schemas.microsoft.com/office/drawing/2014/main" id="{90D8D592-64AC-4936-BD0D-AA05DA48E88F}"/>
              </a:ext>
            </a:extLst>
          </p:cNvPr>
          <p:cNvSpPr/>
          <p:nvPr/>
        </p:nvSpPr>
        <p:spPr>
          <a:xfrm>
            <a:off x="344465" y="902331"/>
            <a:ext cx="2392471" cy="456535"/>
          </a:xfrm>
          <a:prstGeom prst="rect">
            <a:avLst/>
          </a:prstGeom>
        </p:spPr>
        <p:txBody>
          <a:bodyPr wrap="square">
            <a:spAutoFit/>
          </a:bodyPr>
          <a:lstStyle/>
          <a:p>
            <a:pPr algn="just">
              <a:lnSpc>
                <a:spcPct val="150000"/>
              </a:lnSpc>
            </a:pPr>
            <a:r>
              <a:rPr lang="en-US" b="1" dirty="0">
                <a:solidFill>
                  <a:srgbClr val="002855"/>
                </a:solidFill>
                <a:latin typeface="Arial" charset="0"/>
                <a:cs typeface="Arial" charset="0"/>
              </a:rPr>
              <a:t>Natural frequencies</a:t>
            </a:r>
          </a:p>
        </p:txBody>
      </p:sp>
      <p:pic>
        <p:nvPicPr>
          <p:cNvPr id="3" name="Picture 2">
            <a:extLst>
              <a:ext uri="{FF2B5EF4-FFF2-40B4-BE49-F238E27FC236}">
                <a16:creationId xmlns:a16="http://schemas.microsoft.com/office/drawing/2014/main" id="{67F56FA2-8F3A-431E-BF02-9795E25A1E28}"/>
              </a:ext>
            </a:extLst>
          </p:cNvPr>
          <p:cNvPicPr>
            <a:picLocks noChangeAspect="1"/>
          </p:cNvPicPr>
          <p:nvPr/>
        </p:nvPicPr>
        <p:blipFill rotWithShape="1">
          <a:blip r:embed="rId3"/>
          <a:srcRect t="1215"/>
          <a:stretch/>
        </p:blipFill>
        <p:spPr>
          <a:xfrm>
            <a:off x="2977462" y="902331"/>
            <a:ext cx="5488308" cy="4058323"/>
          </a:xfrm>
          <a:prstGeom prst="rect">
            <a:avLst/>
          </a:prstGeom>
        </p:spPr>
      </p:pic>
    </p:spTree>
    <p:extLst>
      <p:ext uri="{BB962C8B-B14F-4D97-AF65-F5344CB8AC3E}">
        <p14:creationId xmlns:p14="http://schemas.microsoft.com/office/powerpoint/2010/main" val="454848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519A9E8-8236-41F2-AF2B-8172878CD272}"/>
                  </a:ext>
                </a:extLst>
              </p:cNvPr>
              <p:cNvSpPr txBox="1"/>
              <p:nvPr/>
            </p:nvSpPr>
            <p:spPr>
              <a:xfrm>
                <a:off x="247307" y="3130136"/>
                <a:ext cx="8624190" cy="369332"/>
              </a:xfrm>
              <a:prstGeom prst="rect">
                <a:avLst/>
              </a:prstGeom>
              <a:noFill/>
            </p:spPr>
            <p:txBody>
              <a:bodyPr wrap="square">
                <a:spAutoFit/>
              </a:bodyPr>
              <a:lstStyle/>
              <a:p>
                <a:pPr algn="ctr"/>
                <a:r>
                  <a:rPr lang="en-US" sz="900" b="1" i="0" u="none" strike="noStrike" baseline="0" dirty="0"/>
                  <a:t>Figure 3. Normalized mode shapes with completely clamped edges (C-C-C-C) in a square tank: </a:t>
                </a:r>
                <a14:m>
                  <m:oMath xmlns:m="http://schemas.openxmlformats.org/officeDocument/2006/math">
                    <m:sSup>
                      <m:sSupPr>
                        <m:ctrlPr>
                          <a:rPr lang="en-GB" sz="900" i="1" u="none" strike="noStrike" baseline="0" smtClean="0">
                            <a:latin typeface="Cambria Math" panose="02040503050406030204" pitchFamily="18" charset="0"/>
                          </a:rPr>
                        </m:ctrlPr>
                      </m:sSupPr>
                      <m:e>
                        <m:r>
                          <a:rPr lang="en-GB" sz="900" b="0" i="1" u="none" strike="noStrike" baseline="0" smtClean="0">
                            <a:latin typeface="Cambria Math" panose="02040503050406030204" pitchFamily="18" charset="0"/>
                          </a:rPr>
                          <m:t>𝑏</m:t>
                        </m:r>
                      </m:e>
                      <m:sup>
                        <m:r>
                          <a:rPr lang="en-GB" sz="900" b="0" i="1" u="none" strike="noStrike" baseline="0" smtClean="0">
                            <a:latin typeface="Cambria Math" panose="02040503050406030204" pitchFamily="18" charset="0"/>
                          </a:rPr>
                          <m:t>∗</m:t>
                        </m:r>
                      </m:sup>
                    </m:sSup>
                    <m:r>
                      <a:rPr lang="en-GB" sz="900" b="0" i="1" u="none" strike="noStrike" baseline="0" smtClean="0">
                        <a:latin typeface="Cambria Math" panose="02040503050406030204" pitchFamily="18" charset="0"/>
                      </a:rPr>
                      <m:t>=1, </m:t>
                    </m:r>
                    <m:sSup>
                      <m:sSupPr>
                        <m:ctrlPr>
                          <a:rPr lang="en-GB" sz="900" i="1" u="none" strike="noStrike" baseline="0" smtClean="0">
                            <a:latin typeface="Cambria Math" panose="02040503050406030204" pitchFamily="18" charset="0"/>
                          </a:rPr>
                        </m:ctrlPr>
                      </m:sSupPr>
                      <m:e>
                        <m:r>
                          <a:rPr lang="en-GB" sz="900" b="0" i="1" u="none" strike="noStrike" baseline="0" smtClean="0">
                            <a:latin typeface="Cambria Math" panose="02040503050406030204" pitchFamily="18" charset="0"/>
                          </a:rPr>
                          <m:t>𝑚</m:t>
                        </m:r>
                      </m:e>
                      <m:sup>
                        <m:r>
                          <a:rPr lang="en-GB" sz="900" b="0" i="1" u="none" strike="noStrike" baseline="0" smtClean="0">
                            <a:latin typeface="Cambria Math" panose="02040503050406030204" pitchFamily="18" charset="0"/>
                          </a:rPr>
                          <m:t>∗</m:t>
                        </m:r>
                      </m:sup>
                    </m:sSup>
                    <m:r>
                      <a:rPr lang="en-GB" sz="900" b="0" i="1" u="none" strike="noStrike" baseline="0" smtClean="0">
                        <a:latin typeface="Cambria Math" panose="02040503050406030204" pitchFamily="18" charset="0"/>
                      </a:rPr>
                      <m:t>=0.001, </m:t>
                    </m:r>
                    <m:sSup>
                      <m:sSupPr>
                        <m:ctrlPr>
                          <a:rPr lang="en-GB" sz="900" i="1" u="none" strike="noStrike" baseline="0" smtClean="0">
                            <a:latin typeface="Cambria Math" panose="02040503050406030204" pitchFamily="18" charset="0"/>
                          </a:rPr>
                        </m:ctrlPr>
                      </m:sSupPr>
                      <m:e>
                        <m:r>
                          <a:rPr lang="en-GB" sz="900" b="0" i="1" u="none" strike="noStrike" baseline="0" smtClean="0">
                            <a:latin typeface="Cambria Math" panose="02040503050406030204" pitchFamily="18" charset="0"/>
                          </a:rPr>
                          <m:t>𝐿</m:t>
                        </m:r>
                      </m:e>
                      <m:sup>
                        <m:r>
                          <a:rPr lang="en-GB" sz="900" b="0" i="1" u="none" strike="noStrike" baseline="0" smtClean="0">
                            <a:latin typeface="Cambria Math" panose="02040503050406030204" pitchFamily="18" charset="0"/>
                          </a:rPr>
                          <m:t>∗</m:t>
                        </m:r>
                      </m:sup>
                    </m:sSup>
                    <m:r>
                      <a:rPr lang="en-GB" sz="900" b="0" i="1" u="none" strike="noStrike" baseline="0" smtClean="0">
                        <a:latin typeface="Cambria Math" panose="02040503050406030204" pitchFamily="18" charset="0"/>
                      </a:rPr>
                      <m:t>=0.1, </m:t>
                    </m:r>
                    <m:sSup>
                      <m:sSupPr>
                        <m:ctrlPr>
                          <a:rPr lang="en-GB" sz="900" i="1" u="none" strike="noStrike" baseline="0" smtClean="0">
                            <a:latin typeface="Cambria Math" panose="02040503050406030204" pitchFamily="18" charset="0"/>
                          </a:rPr>
                        </m:ctrlPr>
                      </m:sSupPr>
                      <m:e>
                        <m:r>
                          <a:rPr lang="en-GB" sz="900" b="0" i="1" u="none" strike="noStrike" baseline="0" smtClean="0">
                            <a:latin typeface="Cambria Math" panose="02040503050406030204" pitchFamily="18" charset="0"/>
                          </a:rPr>
                          <m:t>𝐻</m:t>
                        </m:r>
                      </m:e>
                      <m:sup>
                        <m:r>
                          <a:rPr lang="en-GB" sz="900" b="0" i="1" u="none" strike="noStrike" baseline="0" smtClean="0">
                            <a:latin typeface="Cambria Math" panose="02040503050406030204" pitchFamily="18" charset="0"/>
                          </a:rPr>
                          <m:t>∗</m:t>
                        </m:r>
                      </m:sup>
                    </m:sSup>
                    <m:r>
                      <a:rPr lang="en-GB" sz="900" b="0" i="1" u="none" strike="noStrike" baseline="0" smtClean="0">
                        <a:latin typeface="Cambria Math" panose="02040503050406030204" pitchFamily="18" charset="0"/>
                      </a:rPr>
                      <m:t>=1, </m:t>
                    </m:r>
                    <m:r>
                      <a:rPr lang="en-GB" sz="900" b="0" i="1" u="none" strike="noStrike" baseline="0" smtClean="0">
                        <a:latin typeface="Cambria Math" panose="02040503050406030204" pitchFamily="18" charset="0"/>
                      </a:rPr>
                      <m:t>𝜈</m:t>
                    </m:r>
                    <m:r>
                      <a:rPr lang="en-GB" sz="900" b="0" i="1" u="none" strike="noStrike" baseline="0" smtClean="0">
                        <a:latin typeface="Cambria Math" panose="02040503050406030204" pitchFamily="18" charset="0"/>
                      </a:rPr>
                      <m:t>=0.3.  </m:t>
                    </m:r>
                    <m:d>
                      <m:dPr>
                        <m:ctrlPr>
                          <a:rPr lang="en-GB" sz="900" i="1" u="none" strike="noStrike" baseline="0" smtClean="0">
                            <a:latin typeface="Cambria Math" panose="02040503050406030204" pitchFamily="18" charset="0"/>
                          </a:rPr>
                        </m:ctrlPr>
                      </m:dPr>
                      <m:e>
                        <m:r>
                          <a:rPr lang="en-GB" sz="900" b="0" i="1" u="none" strike="noStrike" baseline="0" smtClean="0">
                            <a:latin typeface="Cambria Math" panose="02040503050406030204" pitchFamily="18" charset="0"/>
                          </a:rPr>
                          <m:t>𝑎</m:t>
                        </m:r>
                      </m:e>
                    </m:d>
                    <m:r>
                      <a:rPr lang="en-GB" sz="900" b="0" i="1" u="none" strike="noStrike" baseline="0" smtClean="0">
                        <a:latin typeface="Cambria Math" panose="02040503050406030204" pitchFamily="18" charset="0"/>
                      </a:rPr>
                      <m:t>. </m:t>
                    </m:r>
                    <m:sSup>
                      <m:sSupPr>
                        <m:ctrlPr>
                          <a:rPr lang="en-GB" sz="900" i="1" u="none" strike="noStrike" baseline="0" smtClean="0">
                            <a:latin typeface="Cambria Math" panose="02040503050406030204" pitchFamily="18" charset="0"/>
                          </a:rPr>
                        </m:ctrlPr>
                      </m:sSupPr>
                      <m:e>
                        <m:r>
                          <a:rPr lang="en-GB" sz="900" b="0" i="1" u="none" strike="noStrike" baseline="0" smtClean="0">
                            <a:latin typeface="Cambria Math" panose="02040503050406030204" pitchFamily="18" charset="0"/>
                          </a:rPr>
                          <m:t>𝜔</m:t>
                        </m:r>
                      </m:e>
                      <m:sup>
                        <m:r>
                          <a:rPr lang="en-GB" sz="900" b="0" i="1" u="none" strike="noStrike" baseline="0" smtClean="0">
                            <a:latin typeface="Cambria Math" panose="02040503050406030204" pitchFamily="18" charset="0"/>
                          </a:rPr>
                          <m:t>∗</m:t>
                        </m:r>
                      </m:sup>
                    </m:sSup>
                    <m:r>
                      <a:rPr lang="en-GB" sz="900" b="0" i="1" u="none" strike="noStrike" baseline="0" smtClean="0">
                        <a:latin typeface="Cambria Math" panose="02040503050406030204" pitchFamily="18" charset="0"/>
                      </a:rPr>
                      <m:t>=9.1023</m:t>
                    </m:r>
                    <m:d>
                      <m:dPr>
                        <m:ctrlPr>
                          <a:rPr lang="en-GB" sz="900" i="1" u="none" strike="noStrike" baseline="0" smtClean="0">
                            <a:latin typeface="Cambria Math" panose="02040503050406030204" pitchFamily="18" charset="0"/>
                          </a:rPr>
                        </m:ctrlPr>
                      </m:dPr>
                      <m:e>
                        <m:r>
                          <a:rPr lang="en-GB" sz="900" b="0" i="1" u="none" strike="noStrike" baseline="0" smtClean="0">
                            <a:latin typeface="Cambria Math" panose="02040503050406030204" pitchFamily="18" charset="0"/>
                          </a:rPr>
                          <m:t>𝑆</m:t>
                        </m:r>
                        <m:r>
                          <a:rPr lang="en-GB" sz="900" b="0" i="1" u="none" strike="noStrike" baseline="0" smtClean="0">
                            <a:latin typeface="Cambria Math" panose="02040503050406030204" pitchFamily="18" charset="0"/>
                          </a:rPr>
                          <m:t>−</m:t>
                        </m:r>
                        <m:r>
                          <a:rPr lang="en-GB" sz="900" b="0" i="1" u="none" strike="noStrike" baseline="0" smtClean="0">
                            <a:latin typeface="Cambria Math" panose="02040503050406030204" pitchFamily="18" charset="0"/>
                          </a:rPr>
                          <m:t>𝐴</m:t>
                        </m:r>
                      </m:e>
                    </m:d>
                    <m:r>
                      <a:rPr lang="en-GB" sz="900" b="0" i="1" u="none" strike="noStrike" baseline="0" smtClean="0">
                        <a:latin typeface="Cambria Math" panose="02040503050406030204" pitchFamily="18" charset="0"/>
                      </a:rPr>
                      <m:t>;</m:t>
                    </m:r>
                    <m:d>
                      <m:dPr>
                        <m:ctrlPr>
                          <a:rPr lang="en-GB" sz="900" i="1" u="none" strike="noStrike" baseline="0" smtClean="0">
                            <a:latin typeface="Cambria Math" panose="02040503050406030204" pitchFamily="18" charset="0"/>
                          </a:rPr>
                        </m:ctrlPr>
                      </m:dPr>
                      <m:e>
                        <m:r>
                          <a:rPr lang="en-GB" sz="900" b="0" i="1" u="none" strike="noStrike" baseline="0" smtClean="0">
                            <a:latin typeface="Cambria Math" panose="02040503050406030204" pitchFamily="18" charset="0"/>
                          </a:rPr>
                          <m:t>𝑏</m:t>
                        </m:r>
                      </m:e>
                    </m:d>
                    <m:r>
                      <a:rPr lang="en-GB" sz="900" b="0" i="1" u="none" strike="noStrike" baseline="0" smtClean="0">
                        <a:latin typeface="Cambria Math" panose="02040503050406030204" pitchFamily="18" charset="0"/>
                      </a:rPr>
                      <m:t>. </m:t>
                    </m:r>
                    <m:sSup>
                      <m:sSupPr>
                        <m:ctrlPr>
                          <a:rPr lang="en-GB" sz="900" i="1" u="none" strike="noStrike" baseline="0" smtClean="0">
                            <a:latin typeface="Cambria Math" panose="02040503050406030204" pitchFamily="18" charset="0"/>
                          </a:rPr>
                        </m:ctrlPr>
                      </m:sSupPr>
                      <m:e>
                        <m:r>
                          <a:rPr lang="en-GB" sz="900" b="0" i="1" u="none" strike="noStrike" baseline="0" smtClean="0">
                            <a:latin typeface="Cambria Math" panose="02040503050406030204" pitchFamily="18" charset="0"/>
                          </a:rPr>
                          <m:t>𝜔</m:t>
                        </m:r>
                      </m:e>
                      <m:sup>
                        <m:r>
                          <a:rPr lang="en-GB" sz="900" b="0" i="1" u="none" strike="noStrike" baseline="0" smtClean="0">
                            <a:latin typeface="Cambria Math" panose="02040503050406030204" pitchFamily="18" charset="0"/>
                          </a:rPr>
                          <m:t>∗</m:t>
                        </m:r>
                      </m:sup>
                    </m:sSup>
                    <m:r>
                      <a:rPr lang="en-GB" sz="900" b="0" i="1" u="none" strike="noStrike" baseline="0" smtClean="0">
                        <a:latin typeface="Cambria Math" panose="02040503050406030204" pitchFamily="18" charset="0"/>
                      </a:rPr>
                      <m:t>=9.1023</m:t>
                    </m:r>
                    <m:d>
                      <m:dPr>
                        <m:ctrlPr>
                          <a:rPr lang="en-GB" sz="900" i="1" u="none" strike="noStrike" baseline="0" smtClean="0">
                            <a:latin typeface="Cambria Math" panose="02040503050406030204" pitchFamily="18" charset="0"/>
                          </a:rPr>
                        </m:ctrlPr>
                      </m:dPr>
                      <m:e>
                        <m:r>
                          <a:rPr lang="en-GB" sz="900" b="0" i="1" u="none" strike="noStrike" baseline="0" smtClean="0">
                            <a:latin typeface="Cambria Math" panose="02040503050406030204" pitchFamily="18" charset="0"/>
                          </a:rPr>
                          <m:t>𝐴</m:t>
                        </m:r>
                        <m:r>
                          <a:rPr lang="en-GB" sz="900" b="0" i="1" u="none" strike="noStrike" baseline="0" smtClean="0">
                            <a:latin typeface="Cambria Math" panose="02040503050406030204" pitchFamily="18" charset="0"/>
                          </a:rPr>
                          <m:t>−</m:t>
                        </m:r>
                        <m:r>
                          <a:rPr lang="en-GB" sz="900" b="0" i="1" u="none" strike="noStrike" baseline="0" smtClean="0">
                            <a:latin typeface="Cambria Math" panose="02040503050406030204" pitchFamily="18" charset="0"/>
                          </a:rPr>
                          <m:t>𝑆</m:t>
                        </m:r>
                      </m:e>
                    </m:d>
                    <m:r>
                      <a:rPr lang="en-GB" sz="900" b="0" i="1" u="none" strike="noStrike" baseline="0" smtClean="0">
                        <a:latin typeface="Cambria Math" panose="02040503050406030204" pitchFamily="18" charset="0"/>
                      </a:rPr>
                      <m:t>;</m:t>
                    </m:r>
                    <m:d>
                      <m:dPr>
                        <m:ctrlPr>
                          <a:rPr lang="en-GB" sz="900" i="1" u="none" strike="noStrike" baseline="0" smtClean="0">
                            <a:latin typeface="Cambria Math" panose="02040503050406030204" pitchFamily="18" charset="0"/>
                          </a:rPr>
                        </m:ctrlPr>
                      </m:dPr>
                      <m:e>
                        <m:r>
                          <a:rPr lang="en-GB" sz="900" b="0" i="1" u="none" strike="noStrike" baseline="0" smtClean="0">
                            <a:latin typeface="Cambria Math" panose="02040503050406030204" pitchFamily="18" charset="0"/>
                          </a:rPr>
                          <m:t>𝑐</m:t>
                        </m:r>
                      </m:e>
                    </m:d>
                    <m:r>
                      <a:rPr lang="en-GB" sz="900" b="0" i="1" u="none" strike="noStrike" baseline="0" smtClean="0">
                        <a:latin typeface="Cambria Math" panose="02040503050406030204" pitchFamily="18" charset="0"/>
                      </a:rPr>
                      <m:t>. </m:t>
                    </m:r>
                    <m:sSup>
                      <m:sSupPr>
                        <m:ctrlPr>
                          <a:rPr lang="en-GB" sz="900" i="1" u="none" strike="noStrike" baseline="0" smtClean="0">
                            <a:latin typeface="Cambria Math" panose="02040503050406030204" pitchFamily="18" charset="0"/>
                          </a:rPr>
                        </m:ctrlPr>
                      </m:sSupPr>
                      <m:e>
                        <m:r>
                          <a:rPr lang="en-GB" sz="900" b="0" i="1" u="none" strike="noStrike" baseline="0" smtClean="0">
                            <a:latin typeface="Cambria Math" panose="02040503050406030204" pitchFamily="18" charset="0"/>
                          </a:rPr>
                          <m:t>𝜔</m:t>
                        </m:r>
                      </m:e>
                      <m:sup>
                        <m:r>
                          <a:rPr lang="en-GB" sz="900" b="0" i="1" u="none" strike="noStrike" baseline="0" smtClean="0">
                            <a:latin typeface="Cambria Math" panose="02040503050406030204" pitchFamily="18" charset="0"/>
                          </a:rPr>
                          <m:t>∗</m:t>
                        </m:r>
                      </m:sup>
                    </m:sSup>
                    <m:r>
                      <a:rPr lang="en-GB" sz="900" b="0" i="1" u="none" strike="noStrike" baseline="0" smtClean="0">
                        <a:latin typeface="Cambria Math" panose="02040503050406030204" pitchFamily="18" charset="0"/>
                      </a:rPr>
                      <m:t>=16.2526 </m:t>
                    </m:r>
                    <m:d>
                      <m:dPr>
                        <m:ctrlPr>
                          <a:rPr lang="en-GB" sz="900" i="1" u="none" strike="noStrike" baseline="0" smtClean="0">
                            <a:latin typeface="Cambria Math" panose="02040503050406030204" pitchFamily="18" charset="0"/>
                          </a:rPr>
                        </m:ctrlPr>
                      </m:dPr>
                      <m:e>
                        <m:r>
                          <a:rPr lang="en-GB" sz="900" b="0" i="1" u="none" strike="noStrike" baseline="0" smtClean="0">
                            <a:latin typeface="Cambria Math" panose="02040503050406030204" pitchFamily="18" charset="0"/>
                          </a:rPr>
                          <m:t>𝐴</m:t>
                        </m:r>
                        <m:r>
                          <a:rPr lang="en-GB" sz="900" b="0" i="1" u="none" strike="noStrike" baseline="0" smtClean="0">
                            <a:latin typeface="Cambria Math" panose="02040503050406030204" pitchFamily="18" charset="0"/>
                          </a:rPr>
                          <m:t>−</m:t>
                        </m:r>
                        <m:r>
                          <a:rPr lang="en-GB" sz="900" b="0" i="1" u="none" strike="noStrike" baseline="0" smtClean="0">
                            <a:latin typeface="Cambria Math" panose="02040503050406030204" pitchFamily="18" charset="0"/>
                          </a:rPr>
                          <m:t>𝐴</m:t>
                        </m:r>
                      </m:e>
                    </m:d>
                    <m:r>
                      <a:rPr lang="en-GB" sz="900" b="0" i="1" u="none" strike="noStrike" baseline="0" smtClean="0">
                        <a:latin typeface="Cambria Math" panose="02040503050406030204" pitchFamily="18" charset="0"/>
                      </a:rPr>
                      <m:t>;</m:t>
                    </m:r>
                    <m:d>
                      <m:dPr>
                        <m:ctrlPr>
                          <a:rPr lang="en-GB" sz="900" i="1" u="none" strike="noStrike" baseline="0" smtClean="0">
                            <a:latin typeface="Cambria Math" panose="02040503050406030204" pitchFamily="18" charset="0"/>
                          </a:rPr>
                        </m:ctrlPr>
                      </m:dPr>
                      <m:e>
                        <m:r>
                          <a:rPr lang="en-GB" sz="900" b="0" i="1" u="none" strike="noStrike" baseline="0" smtClean="0">
                            <a:latin typeface="Cambria Math" panose="02040503050406030204" pitchFamily="18" charset="0"/>
                          </a:rPr>
                          <m:t>𝑑</m:t>
                        </m:r>
                      </m:e>
                    </m:d>
                    <m:r>
                      <a:rPr lang="en-GB" sz="900" b="0" i="1" u="none" strike="noStrike" baseline="0" smtClean="0">
                        <a:latin typeface="Cambria Math" panose="02040503050406030204" pitchFamily="18" charset="0"/>
                      </a:rPr>
                      <m:t>. </m:t>
                    </m:r>
                    <m:sSup>
                      <m:sSupPr>
                        <m:ctrlPr>
                          <a:rPr lang="en-GB" sz="900" i="1" u="none" strike="noStrike" baseline="0" smtClean="0">
                            <a:latin typeface="Cambria Math" panose="02040503050406030204" pitchFamily="18" charset="0"/>
                          </a:rPr>
                        </m:ctrlPr>
                      </m:sSupPr>
                      <m:e>
                        <m:r>
                          <a:rPr lang="en-GB" sz="900" b="0" i="1" u="none" strike="noStrike" baseline="0" smtClean="0">
                            <a:latin typeface="Cambria Math" panose="02040503050406030204" pitchFamily="18" charset="0"/>
                          </a:rPr>
                          <m:t>𝜔</m:t>
                        </m:r>
                      </m:e>
                      <m:sup>
                        <m:r>
                          <a:rPr lang="en-GB" sz="900" b="0" i="1" u="none" strike="noStrike" baseline="0" smtClean="0">
                            <a:latin typeface="Cambria Math" panose="02040503050406030204" pitchFamily="18" charset="0"/>
                          </a:rPr>
                          <m:t>∗</m:t>
                        </m:r>
                      </m:sup>
                    </m:sSup>
                    <m:r>
                      <a:rPr lang="en-GB" sz="900" b="0" i="1" u="none" strike="noStrike" baseline="0" smtClean="0">
                        <a:latin typeface="Cambria Math" panose="02040503050406030204" pitchFamily="18" charset="0"/>
                      </a:rPr>
                      <m:t>=18.4141</m:t>
                    </m:r>
                    <m:d>
                      <m:dPr>
                        <m:ctrlPr>
                          <a:rPr lang="en-GB" sz="900" i="1" u="none" strike="noStrike" baseline="0" smtClean="0">
                            <a:latin typeface="Cambria Math" panose="02040503050406030204" pitchFamily="18" charset="0"/>
                          </a:rPr>
                        </m:ctrlPr>
                      </m:dPr>
                      <m:e>
                        <m:r>
                          <a:rPr lang="en-GB" sz="900" b="0" i="1" u="none" strike="noStrike" baseline="0" smtClean="0">
                            <a:latin typeface="Cambria Math" panose="02040503050406030204" pitchFamily="18" charset="0"/>
                          </a:rPr>
                          <m:t>𝑆</m:t>
                        </m:r>
                        <m:r>
                          <a:rPr lang="en-GB" sz="900" b="0" i="1" u="none" strike="noStrike" baseline="0" smtClean="0">
                            <a:latin typeface="Cambria Math" panose="02040503050406030204" pitchFamily="18" charset="0"/>
                          </a:rPr>
                          <m:t>−</m:t>
                        </m:r>
                        <m:r>
                          <a:rPr lang="en-GB" sz="900" b="0" i="1" u="none" strike="noStrike" baseline="0" smtClean="0">
                            <a:latin typeface="Cambria Math" panose="02040503050406030204" pitchFamily="18" charset="0"/>
                          </a:rPr>
                          <m:t>𝑆</m:t>
                        </m:r>
                      </m:e>
                    </m:d>
                    <m:r>
                      <a:rPr lang="en-GB" sz="900" b="0" i="1" u="none" strike="noStrike" baseline="0" smtClean="0">
                        <a:latin typeface="Cambria Math" panose="02040503050406030204" pitchFamily="18" charset="0"/>
                      </a:rPr>
                      <m:t>;</m:t>
                    </m:r>
                    <m:d>
                      <m:dPr>
                        <m:ctrlPr>
                          <a:rPr lang="en-GB" sz="900" i="1" u="none" strike="noStrike" baseline="0" smtClean="0">
                            <a:latin typeface="Cambria Math" panose="02040503050406030204" pitchFamily="18" charset="0"/>
                          </a:rPr>
                        </m:ctrlPr>
                      </m:dPr>
                      <m:e>
                        <m:r>
                          <a:rPr lang="en-GB" sz="900" b="0" i="1" u="none" strike="noStrike" baseline="0" smtClean="0">
                            <a:latin typeface="Cambria Math" panose="02040503050406030204" pitchFamily="18" charset="0"/>
                          </a:rPr>
                          <m:t>𝑒</m:t>
                        </m:r>
                      </m:e>
                    </m:d>
                    <m:r>
                      <a:rPr lang="en-GB" sz="900" b="0" i="1" u="none" strike="noStrike" baseline="0" smtClean="0">
                        <a:latin typeface="Cambria Math" panose="02040503050406030204" pitchFamily="18" charset="0"/>
                      </a:rPr>
                      <m:t>. </m:t>
                    </m:r>
                    <m:sSup>
                      <m:sSupPr>
                        <m:ctrlPr>
                          <a:rPr lang="en-GB" sz="900" i="1" u="none" strike="noStrike" baseline="0" smtClean="0">
                            <a:latin typeface="Cambria Math" panose="02040503050406030204" pitchFamily="18" charset="0"/>
                          </a:rPr>
                        </m:ctrlPr>
                      </m:sSupPr>
                      <m:e>
                        <m:r>
                          <a:rPr lang="en-GB" sz="900" b="0" i="1" u="none" strike="noStrike" baseline="0" smtClean="0">
                            <a:latin typeface="Cambria Math" panose="02040503050406030204" pitchFamily="18" charset="0"/>
                          </a:rPr>
                          <m:t>𝜔</m:t>
                        </m:r>
                      </m:e>
                      <m:sup>
                        <m:r>
                          <a:rPr lang="en-GB" sz="900" b="0" i="1" u="none" strike="noStrike" baseline="0" smtClean="0">
                            <a:latin typeface="Cambria Math" panose="02040503050406030204" pitchFamily="18" charset="0"/>
                          </a:rPr>
                          <m:t>∗</m:t>
                        </m:r>
                      </m:sup>
                    </m:sSup>
                    <m:r>
                      <a:rPr lang="en-GB" sz="900" b="0" i="1" u="none" strike="noStrike" baseline="0" smtClean="0">
                        <a:latin typeface="Cambria Math" panose="02040503050406030204" pitchFamily="18" charset="0"/>
                      </a:rPr>
                      <m:t>=21.5904</m:t>
                    </m:r>
                    <m:d>
                      <m:dPr>
                        <m:ctrlPr>
                          <a:rPr lang="en-GB" sz="900" i="1" u="none" strike="noStrike" baseline="0" smtClean="0">
                            <a:latin typeface="Cambria Math" panose="02040503050406030204" pitchFamily="18" charset="0"/>
                          </a:rPr>
                        </m:ctrlPr>
                      </m:dPr>
                      <m:e>
                        <m:r>
                          <a:rPr lang="en-GB" sz="900" b="0" i="1" u="none" strike="noStrike" baseline="0" smtClean="0">
                            <a:latin typeface="Cambria Math" panose="02040503050406030204" pitchFamily="18" charset="0"/>
                          </a:rPr>
                          <m:t>𝑆</m:t>
                        </m:r>
                        <m:r>
                          <a:rPr lang="en-GB" sz="900" b="0" i="1" u="none" strike="noStrike" baseline="0" smtClean="0">
                            <a:latin typeface="Cambria Math" panose="02040503050406030204" pitchFamily="18" charset="0"/>
                          </a:rPr>
                          <m:t>−</m:t>
                        </m:r>
                        <m:r>
                          <a:rPr lang="en-GB" sz="900" b="0" i="1" u="none" strike="noStrike" baseline="0" smtClean="0">
                            <a:latin typeface="Cambria Math" panose="02040503050406030204" pitchFamily="18" charset="0"/>
                          </a:rPr>
                          <m:t>𝑆</m:t>
                        </m:r>
                      </m:e>
                    </m:d>
                    <m:r>
                      <a:rPr lang="en-GB" sz="900" b="0" i="1" u="none" strike="noStrike" baseline="0" smtClean="0">
                        <a:latin typeface="Cambria Math" panose="02040503050406030204" pitchFamily="18" charset="0"/>
                      </a:rPr>
                      <m:t>;</m:t>
                    </m:r>
                    <m:d>
                      <m:dPr>
                        <m:ctrlPr>
                          <a:rPr lang="en-GB" sz="900" i="1" u="none" strike="noStrike" baseline="0" smtClean="0">
                            <a:latin typeface="Cambria Math" panose="02040503050406030204" pitchFamily="18" charset="0"/>
                          </a:rPr>
                        </m:ctrlPr>
                      </m:dPr>
                      <m:e>
                        <m:r>
                          <a:rPr lang="en-GB" sz="900" b="0" i="1" u="none" strike="noStrike" baseline="0" smtClean="0">
                            <a:latin typeface="Cambria Math" panose="02040503050406030204" pitchFamily="18" charset="0"/>
                          </a:rPr>
                          <m:t>𝑓</m:t>
                        </m:r>
                      </m:e>
                    </m:d>
                    <m:r>
                      <a:rPr lang="en-GB" sz="900" b="0" i="1" u="none" strike="noStrike" baseline="0" smtClean="0">
                        <a:latin typeface="Cambria Math" panose="02040503050406030204" pitchFamily="18" charset="0"/>
                      </a:rPr>
                      <m:t>. </m:t>
                    </m:r>
                    <m:sSup>
                      <m:sSupPr>
                        <m:ctrlPr>
                          <a:rPr lang="en-GB" sz="900" i="1" u="none" strike="noStrike" baseline="0" smtClean="0">
                            <a:latin typeface="Cambria Math" panose="02040503050406030204" pitchFamily="18" charset="0"/>
                          </a:rPr>
                        </m:ctrlPr>
                      </m:sSupPr>
                      <m:e>
                        <m:r>
                          <a:rPr lang="en-GB" sz="900" b="0" i="1" u="none" strike="noStrike" baseline="0" smtClean="0">
                            <a:latin typeface="Cambria Math" panose="02040503050406030204" pitchFamily="18" charset="0"/>
                          </a:rPr>
                          <m:t>𝜔</m:t>
                        </m:r>
                      </m:e>
                      <m:sup>
                        <m:r>
                          <a:rPr lang="en-GB" sz="900" b="0" i="1" u="none" strike="noStrike" baseline="0" smtClean="0">
                            <a:latin typeface="Cambria Math" panose="02040503050406030204" pitchFamily="18" charset="0"/>
                          </a:rPr>
                          <m:t>∗</m:t>
                        </m:r>
                      </m:sup>
                    </m:sSup>
                    <m:r>
                      <a:rPr lang="en-GB" sz="900" b="0" i="1" u="none" strike="noStrike" baseline="0" smtClean="0">
                        <a:latin typeface="Cambria Math" panose="02040503050406030204" pitchFamily="18" charset="0"/>
                      </a:rPr>
                      <m:t>=28.4469</m:t>
                    </m:r>
                    <m:d>
                      <m:dPr>
                        <m:ctrlPr>
                          <a:rPr lang="en-GB" sz="900" i="1" u="none" strike="noStrike" baseline="0" smtClean="0">
                            <a:latin typeface="Cambria Math" panose="02040503050406030204" pitchFamily="18" charset="0"/>
                          </a:rPr>
                        </m:ctrlPr>
                      </m:dPr>
                      <m:e>
                        <m:r>
                          <a:rPr lang="en-GB" sz="900" b="0" i="1" u="none" strike="noStrike" baseline="0" smtClean="0">
                            <a:latin typeface="Cambria Math" panose="02040503050406030204" pitchFamily="18" charset="0"/>
                          </a:rPr>
                          <m:t>𝑆</m:t>
                        </m:r>
                        <m:r>
                          <a:rPr lang="en-GB" sz="900" b="0" i="1" u="none" strike="noStrike" baseline="0" smtClean="0">
                            <a:latin typeface="Cambria Math" panose="02040503050406030204" pitchFamily="18" charset="0"/>
                          </a:rPr>
                          <m:t>−</m:t>
                        </m:r>
                        <m:r>
                          <a:rPr lang="en-GB" sz="900" b="0" i="1" u="none" strike="noStrike" baseline="0" smtClean="0">
                            <a:latin typeface="Cambria Math" panose="02040503050406030204" pitchFamily="18" charset="0"/>
                          </a:rPr>
                          <m:t>𝐴</m:t>
                        </m:r>
                      </m:e>
                    </m:d>
                    <m:r>
                      <a:rPr lang="en-GB" sz="900" b="0" i="1" u="none" strike="noStrike" baseline="0" smtClean="0">
                        <a:latin typeface="Cambria Math" panose="02040503050406030204" pitchFamily="18" charset="0"/>
                      </a:rPr>
                      <m:t>.</m:t>
                    </m:r>
                  </m:oMath>
                </a14:m>
                <a:endParaRPr lang="en-GB" sz="900" dirty="0"/>
              </a:p>
            </p:txBody>
          </p:sp>
        </mc:Choice>
        <mc:Fallback xmlns="">
          <p:sp>
            <p:nvSpPr>
              <p:cNvPr id="10" name="TextBox 9">
                <a:extLst>
                  <a:ext uri="{FF2B5EF4-FFF2-40B4-BE49-F238E27FC236}">
                    <a16:creationId xmlns:a16="http://schemas.microsoft.com/office/drawing/2014/main" id="{5519A9E8-8236-41F2-AF2B-8172878CD272}"/>
                  </a:ext>
                </a:extLst>
              </p:cNvPr>
              <p:cNvSpPr txBox="1">
                <a:spLocks noRot="1" noChangeAspect="1" noMove="1" noResize="1" noEditPoints="1" noAdjustHandles="1" noChangeArrowheads="1" noChangeShapeType="1" noTextEdit="1"/>
              </p:cNvSpPr>
              <p:nvPr/>
            </p:nvSpPr>
            <p:spPr>
              <a:xfrm>
                <a:off x="247307" y="3130136"/>
                <a:ext cx="8624190" cy="369332"/>
              </a:xfrm>
              <a:prstGeom prst="rect">
                <a:avLst/>
              </a:prstGeom>
              <a:blipFill>
                <a:blip r:embed="rId3"/>
                <a:stretch>
                  <a:fillRect/>
                </a:stretch>
              </a:blipFill>
            </p:spPr>
            <p:txBody>
              <a:bodyPr/>
              <a:lstStyle/>
              <a:p>
                <a:r>
                  <a:rPr lang="en-GB">
                    <a:noFill/>
                  </a:rPr>
                  <a:t> </a:t>
                </a:r>
              </a:p>
            </p:txBody>
          </p:sp>
        </mc:Fallback>
      </mc:AlternateContent>
      <p:sp>
        <p:nvSpPr>
          <p:cNvPr id="8" name="Text Placeholder 8">
            <a:extLst>
              <a:ext uri="{FF2B5EF4-FFF2-40B4-BE49-F238E27FC236}">
                <a16:creationId xmlns:a16="http://schemas.microsoft.com/office/drawing/2014/main" id="{3B26F336-FD04-44EE-97FD-95F1E3FA2493}"/>
              </a:ext>
            </a:extLst>
          </p:cNvPr>
          <p:cNvSpPr txBox="1">
            <a:spLocks/>
          </p:cNvSpPr>
          <p:nvPr/>
        </p:nvSpPr>
        <p:spPr>
          <a:xfrm>
            <a:off x="216000" y="320125"/>
            <a:ext cx="2333047" cy="293044"/>
          </a:xfrm>
          <a:prstGeom prst="rect">
            <a:avLst/>
          </a:prstGeom>
        </p:spPr>
        <p:txBody>
          <a:bodyPr vert="horz" lIns="0" tIns="0" rIns="0" bIns="0" rtlCol="0">
            <a:noAutofit/>
          </a:bodyPr>
          <a:lstStyle>
            <a:lvl1pPr marL="0" indent="0" algn="l" defTabSz="685800" rtl="0" eaLnBrk="1" latinLnBrk="0" hangingPunct="1">
              <a:lnSpc>
                <a:spcPct val="80000"/>
              </a:lnSpc>
              <a:spcBef>
                <a:spcPts val="750"/>
              </a:spcBef>
              <a:buFont typeface="Arial" panose="020B0604020202020204" pitchFamily="34" charset="0"/>
              <a:buNone/>
              <a:defRPr sz="1100" b="1" kern="1200" baseline="0">
                <a:solidFill>
                  <a:schemeClr val="bg1"/>
                </a:solidFill>
                <a:latin typeface="Arial" charset="0"/>
                <a:ea typeface="Arial" charset="0"/>
                <a:cs typeface="Arial" charset="0"/>
              </a:defRPr>
            </a:lvl1pPr>
            <a:lvl2pPr marL="0" indent="0" algn="l" defTabSz="685800" rtl="0" eaLnBrk="1" latinLnBrk="0" hangingPunct="1">
              <a:lnSpc>
                <a:spcPct val="80000"/>
              </a:lnSpc>
              <a:spcBef>
                <a:spcPts val="375"/>
              </a:spcBef>
              <a:buFont typeface="Arial" panose="020B0604020202020204" pitchFamily="34" charset="0"/>
              <a:buNone/>
              <a:defRPr sz="1100" kern="1200">
                <a:solidFill>
                  <a:schemeClr val="bg1"/>
                </a:solidFill>
                <a:latin typeface="Arial" charset="0"/>
                <a:ea typeface="Arial" charset="0"/>
                <a:cs typeface="Arial" charset="0"/>
              </a:defRPr>
            </a:lvl2pPr>
            <a:lvl3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3pPr>
            <a:lvl4pPr marL="0" indent="0" algn="l" defTabSz="685800" rtl="0" eaLnBrk="1" latinLnBrk="0" hangingPunct="1">
              <a:lnSpc>
                <a:spcPct val="90000"/>
              </a:lnSpc>
              <a:spcBef>
                <a:spcPts val="375"/>
              </a:spcBef>
              <a:buFont typeface="Arial" panose="020B0604020202020204" pitchFamily="34" charset="0"/>
              <a:buNone/>
              <a:defRPr sz="1100" kern="1200">
                <a:solidFill>
                  <a:schemeClr val="tx1"/>
                </a:solidFill>
                <a:latin typeface="Arial" charset="0"/>
                <a:ea typeface="Arial" charset="0"/>
                <a:cs typeface="Arial" charset="0"/>
              </a:defRPr>
            </a:lvl4pPr>
            <a:lvl5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Cubic tank case  </a:t>
            </a:r>
          </a:p>
          <a:p>
            <a:r>
              <a:rPr lang="en-US" sz="2000" dirty="0"/>
              <a:t> </a:t>
            </a:r>
          </a:p>
        </p:txBody>
      </p:sp>
      <p:sp>
        <p:nvSpPr>
          <p:cNvPr id="9" name="Rectangle 8">
            <a:extLst>
              <a:ext uri="{FF2B5EF4-FFF2-40B4-BE49-F238E27FC236}">
                <a16:creationId xmlns:a16="http://schemas.microsoft.com/office/drawing/2014/main" id="{90D8D592-64AC-4936-BD0D-AA05DA48E88F}"/>
              </a:ext>
            </a:extLst>
          </p:cNvPr>
          <p:cNvSpPr/>
          <p:nvPr/>
        </p:nvSpPr>
        <p:spPr>
          <a:xfrm>
            <a:off x="344466" y="769106"/>
            <a:ext cx="1666588" cy="456535"/>
          </a:xfrm>
          <a:prstGeom prst="rect">
            <a:avLst/>
          </a:prstGeom>
        </p:spPr>
        <p:txBody>
          <a:bodyPr wrap="square">
            <a:spAutoFit/>
          </a:bodyPr>
          <a:lstStyle/>
          <a:p>
            <a:pPr algn="just">
              <a:lnSpc>
                <a:spcPct val="150000"/>
              </a:lnSpc>
            </a:pPr>
            <a:r>
              <a:rPr lang="en-US" b="1" dirty="0">
                <a:solidFill>
                  <a:srgbClr val="002855"/>
                </a:solidFill>
                <a:latin typeface="Arial" charset="0"/>
                <a:cs typeface="Arial" charset="0"/>
              </a:rPr>
              <a:t>Mode shapes</a:t>
            </a:r>
          </a:p>
        </p:txBody>
      </p:sp>
      <p:sp>
        <p:nvSpPr>
          <p:cNvPr id="13" name="TextBox 12">
            <a:extLst>
              <a:ext uri="{FF2B5EF4-FFF2-40B4-BE49-F238E27FC236}">
                <a16:creationId xmlns:a16="http://schemas.microsoft.com/office/drawing/2014/main" id="{260164D9-3D48-4F50-9F93-8B13B77E1E90}"/>
              </a:ext>
            </a:extLst>
          </p:cNvPr>
          <p:cNvSpPr txBox="1"/>
          <p:nvPr/>
        </p:nvSpPr>
        <p:spPr>
          <a:xfrm>
            <a:off x="344466" y="1220835"/>
            <a:ext cx="8333251" cy="738664"/>
          </a:xfrm>
          <a:prstGeom prst="rect">
            <a:avLst/>
          </a:prstGeom>
          <a:noFill/>
        </p:spPr>
        <p:txBody>
          <a:bodyPr wrap="square">
            <a:spAutoFit/>
          </a:bodyPr>
          <a:lstStyle/>
          <a:p>
            <a:pPr algn="just"/>
            <a:r>
              <a:rPr lang="en-GB" sz="1400" dirty="0">
                <a:latin typeface="Arial" panose="020B0604020202020204" pitchFamily="34" charset="0"/>
                <a:cs typeface="Arial" panose="020B0604020202020204" pitchFamily="34" charset="0"/>
              </a:rPr>
              <a:t>When the cover has same type of edges on its four sides, the natural modes can be split into four mode groups, which are uncoupled from each other, with mode shapes either symmetric (S) or antisymmetric (A) with respect to the longitudinal and transverse directions, namely, S-S, A-S, S-A, and A-A.</a:t>
            </a:r>
          </a:p>
        </p:txBody>
      </p:sp>
      <p:grpSp>
        <p:nvGrpSpPr>
          <p:cNvPr id="5" name="Group 4">
            <a:extLst>
              <a:ext uri="{FF2B5EF4-FFF2-40B4-BE49-F238E27FC236}">
                <a16:creationId xmlns:a16="http://schemas.microsoft.com/office/drawing/2014/main" id="{E26FDBC0-6F09-4A72-AF97-221A4AB4BE8D}"/>
              </a:ext>
            </a:extLst>
          </p:cNvPr>
          <p:cNvGrpSpPr/>
          <p:nvPr/>
        </p:nvGrpSpPr>
        <p:grpSpPr>
          <a:xfrm>
            <a:off x="290672" y="2049181"/>
            <a:ext cx="8387045" cy="1082077"/>
            <a:chOff x="30280" y="2860143"/>
            <a:chExt cx="9012351" cy="1322767"/>
          </a:xfrm>
        </p:grpSpPr>
        <p:pic>
          <p:nvPicPr>
            <p:cNvPr id="7" name="Picture 6">
              <a:extLst>
                <a:ext uri="{FF2B5EF4-FFF2-40B4-BE49-F238E27FC236}">
                  <a16:creationId xmlns:a16="http://schemas.microsoft.com/office/drawing/2014/main" id="{A11C47CC-6193-499B-A790-A57513985D9B}"/>
                </a:ext>
              </a:extLst>
            </p:cNvPr>
            <p:cNvPicPr>
              <a:picLocks noChangeAspect="1"/>
            </p:cNvPicPr>
            <p:nvPr/>
          </p:nvPicPr>
          <p:blipFill rotWithShape="1">
            <a:blip r:embed="rId4"/>
            <a:srcRect t="2310" b="66082"/>
            <a:stretch/>
          </p:blipFill>
          <p:spPr>
            <a:xfrm>
              <a:off x="30280" y="2860143"/>
              <a:ext cx="3058093" cy="1302135"/>
            </a:xfrm>
            <a:prstGeom prst="rect">
              <a:avLst/>
            </a:prstGeom>
          </p:spPr>
        </p:pic>
        <p:pic>
          <p:nvPicPr>
            <p:cNvPr id="14" name="Picture 13">
              <a:extLst>
                <a:ext uri="{FF2B5EF4-FFF2-40B4-BE49-F238E27FC236}">
                  <a16:creationId xmlns:a16="http://schemas.microsoft.com/office/drawing/2014/main" id="{027AC2FE-4225-40E6-928C-C4DC0ABE342C}"/>
                </a:ext>
              </a:extLst>
            </p:cNvPr>
            <p:cNvPicPr>
              <a:picLocks noChangeAspect="1"/>
            </p:cNvPicPr>
            <p:nvPr/>
          </p:nvPicPr>
          <p:blipFill rotWithShape="1">
            <a:blip r:embed="rId4"/>
            <a:srcRect t="33416" b="33293"/>
            <a:stretch/>
          </p:blipFill>
          <p:spPr>
            <a:xfrm>
              <a:off x="3112271" y="2860143"/>
              <a:ext cx="2949412" cy="1322767"/>
            </a:xfrm>
            <a:prstGeom prst="rect">
              <a:avLst/>
            </a:prstGeom>
          </p:spPr>
        </p:pic>
        <p:pic>
          <p:nvPicPr>
            <p:cNvPr id="15" name="Picture 14">
              <a:extLst>
                <a:ext uri="{FF2B5EF4-FFF2-40B4-BE49-F238E27FC236}">
                  <a16:creationId xmlns:a16="http://schemas.microsoft.com/office/drawing/2014/main" id="{B613C06D-C420-4742-B7B5-AD33A605C175}"/>
                </a:ext>
              </a:extLst>
            </p:cNvPr>
            <p:cNvPicPr>
              <a:picLocks noChangeAspect="1"/>
            </p:cNvPicPr>
            <p:nvPr/>
          </p:nvPicPr>
          <p:blipFill rotWithShape="1">
            <a:blip r:embed="rId4"/>
            <a:srcRect t="67716" b="1"/>
            <a:stretch/>
          </p:blipFill>
          <p:spPr>
            <a:xfrm>
              <a:off x="6048559" y="2860143"/>
              <a:ext cx="2994072" cy="1302135"/>
            </a:xfrm>
            <a:prstGeom prst="rect">
              <a:avLst/>
            </a:prstGeom>
          </p:spPr>
        </p:pic>
      </p:grpSp>
      <p:grpSp>
        <p:nvGrpSpPr>
          <p:cNvPr id="16" name="Group 15">
            <a:extLst>
              <a:ext uri="{FF2B5EF4-FFF2-40B4-BE49-F238E27FC236}">
                <a16:creationId xmlns:a16="http://schemas.microsoft.com/office/drawing/2014/main" id="{12708DC6-55BF-4EFD-AFB3-9C46D274A111}"/>
              </a:ext>
            </a:extLst>
          </p:cNvPr>
          <p:cNvGrpSpPr/>
          <p:nvPr/>
        </p:nvGrpSpPr>
        <p:grpSpPr>
          <a:xfrm>
            <a:off x="372421" y="3577033"/>
            <a:ext cx="8399158" cy="1236604"/>
            <a:chOff x="0" y="876811"/>
            <a:chExt cx="8822017" cy="1398700"/>
          </a:xfrm>
        </p:grpSpPr>
        <p:pic>
          <p:nvPicPr>
            <p:cNvPr id="17" name="Picture 16">
              <a:extLst>
                <a:ext uri="{FF2B5EF4-FFF2-40B4-BE49-F238E27FC236}">
                  <a16:creationId xmlns:a16="http://schemas.microsoft.com/office/drawing/2014/main" id="{FB64AD8D-174C-4181-86E7-A0C278B3CBF1}"/>
                </a:ext>
              </a:extLst>
            </p:cNvPr>
            <p:cNvPicPr>
              <a:picLocks noChangeAspect="1"/>
            </p:cNvPicPr>
            <p:nvPr/>
          </p:nvPicPr>
          <p:blipFill rotWithShape="1">
            <a:blip r:embed="rId5"/>
            <a:srcRect t="1735" b="66709"/>
            <a:stretch/>
          </p:blipFill>
          <p:spPr>
            <a:xfrm>
              <a:off x="0" y="876811"/>
              <a:ext cx="3071197" cy="1334525"/>
            </a:xfrm>
            <a:prstGeom prst="rect">
              <a:avLst/>
            </a:prstGeom>
          </p:spPr>
        </p:pic>
        <p:pic>
          <p:nvPicPr>
            <p:cNvPr id="18" name="Picture 17">
              <a:extLst>
                <a:ext uri="{FF2B5EF4-FFF2-40B4-BE49-F238E27FC236}">
                  <a16:creationId xmlns:a16="http://schemas.microsoft.com/office/drawing/2014/main" id="{A1F7731D-E54D-402D-ACA9-27A6B3E93AD4}"/>
                </a:ext>
              </a:extLst>
            </p:cNvPr>
            <p:cNvPicPr>
              <a:picLocks noChangeAspect="1"/>
            </p:cNvPicPr>
            <p:nvPr/>
          </p:nvPicPr>
          <p:blipFill rotWithShape="1">
            <a:blip r:embed="rId5"/>
            <a:srcRect t="66927"/>
            <a:stretch/>
          </p:blipFill>
          <p:spPr>
            <a:xfrm>
              <a:off x="5750820" y="876811"/>
              <a:ext cx="3071197" cy="1398700"/>
            </a:xfrm>
            <a:prstGeom prst="rect">
              <a:avLst/>
            </a:prstGeom>
          </p:spPr>
        </p:pic>
        <p:pic>
          <p:nvPicPr>
            <p:cNvPr id="19" name="Picture 18">
              <a:extLst>
                <a:ext uri="{FF2B5EF4-FFF2-40B4-BE49-F238E27FC236}">
                  <a16:creationId xmlns:a16="http://schemas.microsoft.com/office/drawing/2014/main" id="{24B46E63-8CD6-40AF-BDF9-13D09791F461}"/>
                </a:ext>
              </a:extLst>
            </p:cNvPr>
            <p:cNvPicPr>
              <a:picLocks noChangeAspect="1"/>
            </p:cNvPicPr>
            <p:nvPr/>
          </p:nvPicPr>
          <p:blipFill rotWithShape="1">
            <a:blip r:embed="rId5"/>
            <a:srcRect t="35393" b="33051"/>
            <a:stretch/>
          </p:blipFill>
          <p:spPr>
            <a:xfrm>
              <a:off x="2790652" y="908899"/>
              <a:ext cx="3071197" cy="1334525"/>
            </a:xfrm>
            <a:prstGeom prst="rect">
              <a:avLst/>
            </a:prstGeom>
          </p:spPr>
        </p:pic>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4CD71B3-7357-4F3C-BC3C-6885DD248D8E}"/>
                  </a:ext>
                </a:extLst>
              </p:cNvPr>
              <p:cNvSpPr txBox="1"/>
              <p:nvPr/>
            </p:nvSpPr>
            <p:spPr>
              <a:xfrm>
                <a:off x="458229" y="4734905"/>
                <a:ext cx="8219488" cy="369332"/>
              </a:xfrm>
              <a:prstGeom prst="rect">
                <a:avLst/>
              </a:prstGeom>
              <a:noFill/>
            </p:spPr>
            <p:txBody>
              <a:bodyPr wrap="square">
                <a:spAutoFit/>
              </a:bodyPr>
              <a:lstStyle/>
              <a:p>
                <a:pPr algn="ctr"/>
                <a:r>
                  <a:rPr lang="en-US" sz="900" b="1" dirty="0"/>
                  <a:t>Figure 4. Normalized mode shapes with completely clamped edges (C-C-C-C) in a non-square tank</a:t>
                </a:r>
                <a:r>
                  <a:rPr lang="en-US" sz="900" b="1" i="0" u="none" strike="noStrike" baseline="0" dirty="0"/>
                  <a:t>: </a:t>
                </a:r>
                <a14:m>
                  <m:oMath xmlns:m="http://schemas.openxmlformats.org/officeDocument/2006/math">
                    <m:sSup>
                      <m:sSupPr>
                        <m:ctrlPr>
                          <a:rPr lang="en-GB" sz="900" i="1" u="none" strike="noStrike" baseline="0" smtClean="0">
                            <a:latin typeface="Cambria Math" panose="02040503050406030204" pitchFamily="18" charset="0"/>
                          </a:rPr>
                        </m:ctrlPr>
                      </m:sSupPr>
                      <m:e>
                        <m:r>
                          <a:rPr lang="en-GB" sz="900" b="0" i="1" u="none" strike="noStrike" baseline="0" smtClean="0">
                            <a:latin typeface="Cambria Math" panose="02040503050406030204" pitchFamily="18" charset="0"/>
                          </a:rPr>
                          <m:t>𝑏</m:t>
                        </m:r>
                      </m:e>
                      <m:sup>
                        <m:r>
                          <a:rPr lang="en-GB" sz="900" b="0" i="1" u="none" strike="noStrike" baseline="0" smtClean="0">
                            <a:latin typeface="Cambria Math" panose="02040503050406030204" pitchFamily="18" charset="0"/>
                          </a:rPr>
                          <m:t>∗</m:t>
                        </m:r>
                      </m:sup>
                    </m:sSup>
                    <m:r>
                      <a:rPr lang="en-GB" sz="900" b="0" i="1" u="none" strike="noStrike" baseline="0" smtClean="0">
                        <a:latin typeface="Cambria Math" panose="02040503050406030204" pitchFamily="18" charset="0"/>
                      </a:rPr>
                      <m:t>=2, </m:t>
                    </m:r>
                    <m:sSup>
                      <m:sSupPr>
                        <m:ctrlPr>
                          <a:rPr lang="en-GB" sz="900" i="1" u="none" strike="noStrike" baseline="0" smtClean="0">
                            <a:latin typeface="Cambria Math" panose="02040503050406030204" pitchFamily="18" charset="0"/>
                          </a:rPr>
                        </m:ctrlPr>
                      </m:sSupPr>
                      <m:e>
                        <m:r>
                          <a:rPr lang="en-GB" sz="900" b="0" i="1" u="none" strike="noStrike" baseline="0" smtClean="0">
                            <a:latin typeface="Cambria Math" panose="02040503050406030204" pitchFamily="18" charset="0"/>
                          </a:rPr>
                          <m:t>𝑚</m:t>
                        </m:r>
                      </m:e>
                      <m:sup>
                        <m:r>
                          <a:rPr lang="en-GB" sz="900" b="0" i="1" u="none" strike="noStrike" baseline="0" smtClean="0">
                            <a:latin typeface="Cambria Math" panose="02040503050406030204" pitchFamily="18" charset="0"/>
                          </a:rPr>
                          <m:t>∗</m:t>
                        </m:r>
                      </m:sup>
                    </m:sSup>
                    <m:r>
                      <a:rPr lang="en-GB" sz="900" b="0" i="1" u="none" strike="noStrike" baseline="0" smtClean="0">
                        <a:latin typeface="Cambria Math" panose="02040503050406030204" pitchFamily="18" charset="0"/>
                      </a:rPr>
                      <m:t>=0.001, </m:t>
                    </m:r>
                    <m:sSup>
                      <m:sSupPr>
                        <m:ctrlPr>
                          <a:rPr lang="en-GB" sz="900" i="1" u="none" strike="noStrike" baseline="0" smtClean="0">
                            <a:latin typeface="Cambria Math" panose="02040503050406030204" pitchFamily="18" charset="0"/>
                          </a:rPr>
                        </m:ctrlPr>
                      </m:sSupPr>
                      <m:e>
                        <m:r>
                          <a:rPr lang="en-GB" sz="900" b="0" i="1" u="none" strike="noStrike" baseline="0" smtClean="0">
                            <a:latin typeface="Cambria Math" panose="02040503050406030204" pitchFamily="18" charset="0"/>
                          </a:rPr>
                          <m:t>𝐿</m:t>
                        </m:r>
                      </m:e>
                      <m:sup>
                        <m:r>
                          <a:rPr lang="en-GB" sz="900" b="0" i="1" u="none" strike="noStrike" baseline="0" smtClean="0">
                            <a:latin typeface="Cambria Math" panose="02040503050406030204" pitchFamily="18" charset="0"/>
                          </a:rPr>
                          <m:t>∗</m:t>
                        </m:r>
                      </m:sup>
                    </m:sSup>
                    <m:r>
                      <a:rPr lang="en-GB" sz="900" b="0" i="1" u="none" strike="noStrike" baseline="0" smtClean="0">
                        <a:latin typeface="Cambria Math" panose="02040503050406030204" pitchFamily="18" charset="0"/>
                      </a:rPr>
                      <m:t>=0.1, </m:t>
                    </m:r>
                    <m:sSup>
                      <m:sSupPr>
                        <m:ctrlPr>
                          <a:rPr lang="en-GB" sz="900" i="1" u="none" strike="noStrike" baseline="0" smtClean="0">
                            <a:latin typeface="Cambria Math" panose="02040503050406030204" pitchFamily="18" charset="0"/>
                          </a:rPr>
                        </m:ctrlPr>
                      </m:sSupPr>
                      <m:e>
                        <m:r>
                          <a:rPr lang="en-GB" sz="900" b="0" i="1" u="none" strike="noStrike" baseline="0" smtClean="0">
                            <a:latin typeface="Cambria Math" panose="02040503050406030204" pitchFamily="18" charset="0"/>
                          </a:rPr>
                          <m:t>𝐻</m:t>
                        </m:r>
                      </m:e>
                      <m:sup>
                        <m:r>
                          <a:rPr lang="en-GB" sz="900" b="0" i="1" u="none" strike="noStrike" baseline="0" smtClean="0">
                            <a:latin typeface="Cambria Math" panose="02040503050406030204" pitchFamily="18" charset="0"/>
                          </a:rPr>
                          <m:t>∗</m:t>
                        </m:r>
                      </m:sup>
                    </m:sSup>
                    <m:r>
                      <a:rPr lang="en-GB" sz="900" b="0" i="1" u="none" strike="noStrike" baseline="0" smtClean="0">
                        <a:latin typeface="Cambria Math" panose="02040503050406030204" pitchFamily="18" charset="0"/>
                      </a:rPr>
                      <m:t>=1, </m:t>
                    </m:r>
                    <m:r>
                      <a:rPr lang="en-GB" sz="900" b="0" i="1" u="none" strike="noStrike" baseline="0" smtClean="0">
                        <a:latin typeface="Cambria Math" panose="02040503050406030204" pitchFamily="18" charset="0"/>
                      </a:rPr>
                      <m:t>𝜈</m:t>
                    </m:r>
                    <m:r>
                      <a:rPr lang="en-GB" sz="900" b="0" i="1" u="none" strike="noStrike" baseline="0" smtClean="0">
                        <a:latin typeface="Cambria Math" panose="02040503050406030204" pitchFamily="18" charset="0"/>
                      </a:rPr>
                      <m:t>=0.3.  </m:t>
                    </m:r>
                    <m:d>
                      <m:dPr>
                        <m:ctrlPr>
                          <a:rPr lang="en-GB" sz="900" i="1" u="none" strike="noStrike" baseline="0" smtClean="0">
                            <a:latin typeface="Cambria Math" panose="02040503050406030204" pitchFamily="18" charset="0"/>
                          </a:rPr>
                        </m:ctrlPr>
                      </m:dPr>
                      <m:e>
                        <m:r>
                          <a:rPr lang="en-GB" sz="900" b="0" i="1" u="none" strike="noStrike" baseline="0" smtClean="0">
                            <a:latin typeface="Cambria Math" panose="02040503050406030204" pitchFamily="18" charset="0"/>
                          </a:rPr>
                          <m:t>𝑎</m:t>
                        </m:r>
                      </m:e>
                    </m:d>
                    <m:r>
                      <a:rPr lang="en-GB" sz="900" b="0" i="1" u="none" strike="noStrike" baseline="0" smtClean="0">
                        <a:latin typeface="Cambria Math" panose="02040503050406030204" pitchFamily="18" charset="0"/>
                      </a:rPr>
                      <m:t>. </m:t>
                    </m:r>
                    <m:sSup>
                      <m:sSupPr>
                        <m:ctrlPr>
                          <a:rPr lang="en-GB" sz="900" i="1" u="none" strike="noStrike" baseline="0" smtClean="0">
                            <a:latin typeface="Cambria Math" panose="02040503050406030204" pitchFamily="18" charset="0"/>
                          </a:rPr>
                        </m:ctrlPr>
                      </m:sSupPr>
                      <m:e>
                        <m:r>
                          <a:rPr lang="en-GB" sz="900" b="0" i="1" u="none" strike="noStrike" baseline="0" smtClean="0">
                            <a:latin typeface="Cambria Math" panose="02040503050406030204" pitchFamily="18" charset="0"/>
                          </a:rPr>
                          <m:t>𝜔</m:t>
                        </m:r>
                      </m:e>
                      <m:sup>
                        <m:r>
                          <a:rPr lang="en-GB" sz="900" b="0" i="1" u="none" strike="noStrike" baseline="0" smtClean="0">
                            <a:latin typeface="Cambria Math" panose="02040503050406030204" pitchFamily="18" charset="0"/>
                          </a:rPr>
                          <m:t>∗</m:t>
                        </m:r>
                      </m:sup>
                    </m:sSup>
                    <m:r>
                      <a:rPr lang="en-GB" sz="900" b="0" i="1" u="none" strike="noStrike" baseline="0" smtClean="0">
                        <a:latin typeface="Cambria Math" panose="02040503050406030204" pitchFamily="18" charset="0"/>
                      </a:rPr>
                      <m:t>=2.6628</m:t>
                    </m:r>
                    <m:d>
                      <m:dPr>
                        <m:ctrlPr>
                          <a:rPr lang="en-GB" sz="900" i="1" u="none" strike="noStrike" baseline="0" smtClean="0">
                            <a:latin typeface="Cambria Math" panose="02040503050406030204" pitchFamily="18" charset="0"/>
                          </a:rPr>
                        </m:ctrlPr>
                      </m:dPr>
                      <m:e>
                        <m:r>
                          <a:rPr lang="en-GB" sz="900" b="0" i="1" u="none" strike="noStrike" baseline="0" smtClean="0">
                            <a:latin typeface="Cambria Math" panose="02040503050406030204" pitchFamily="18" charset="0"/>
                          </a:rPr>
                          <m:t>𝑆</m:t>
                        </m:r>
                        <m:r>
                          <a:rPr lang="en-GB" sz="900" b="0" i="1" u="none" strike="noStrike" baseline="0" smtClean="0">
                            <a:latin typeface="Cambria Math" panose="02040503050406030204" pitchFamily="18" charset="0"/>
                          </a:rPr>
                          <m:t>−</m:t>
                        </m:r>
                        <m:r>
                          <a:rPr lang="en-GB" sz="900" b="0" i="1" u="none" strike="noStrike" baseline="0" smtClean="0">
                            <a:latin typeface="Cambria Math" panose="02040503050406030204" pitchFamily="18" charset="0"/>
                          </a:rPr>
                          <m:t>𝐴</m:t>
                        </m:r>
                      </m:e>
                    </m:d>
                    <m:r>
                      <a:rPr lang="en-GB" sz="900" b="0" i="1" u="none" strike="noStrike" baseline="0" smtClean="0">
                        <a:latin typeface="Cambria Math" panose="02040503050406030204" pitchFamily="18" charset="0"/>
                      </a:rPr>
                      <m:t>;</m:t>
                    </m:r>
                    <m:d>
                      <m:dPr>
                        <m:ctrlPr>
                          <a:rPr lang="en-GB" sz="900" i="1" u="none" strike="noStrike" baseline="0" smtClean="0">
                            <a:latin typeface="Cambria Math" panose="02040503050406030204" pitchFamily="18" charset="0"/>
                          </a:rPr>
                        </m:ctrlPr>
                      </m:dPr>
                      <m:e>
                        <m:r>
                          <a:rPr lang="en-GB" sz="900" b="0" i="1" u="none" strike="noStrike" baseline="0" smtClean="0">
                            <a:latin typeface="Cambria Math" panose="02040503050406030204" pitchFamily="18" charset="0"/>
                          </a:rPr>
                          <m:t>𝑏</m:t>
                        </m:r>
                      </m:e>
                    </m:d>
                    <m:r>
                      <a:rPr lang="en-GB" sz="900" b="0" i="1" u="none" strike="noStrike" baseline="0" smtClean="0">
                        <a:latin typeface="Cambria Math" panose="02040503050406030204" pitchFamily="18" charset="0"/>
                      </a:rPr>
                      <m:t>. </m:t>
                    </m:r>
                    <m:sSup>
                      <m:sSupPr>
                        <m:ctrlPr>
                          <a:rPr lang="en-GB" sz="900" i="1" u="none" strike="noStrike" baseline="0" smtClean="0">
                            <a:latin typeface="Cambria Math" panose="02040503050406030204" pitchFamily="18" charset="0"/>
                          </a:rPr>
                        </m:ctrlPr>
                      </m:sSupPr>
                      <m:e>
                        <m:r>
                          <a:rPr lang="en-GB" sz="900" b="0" i="1" u="none" strike="noStrike" baseline="0" smtClean="0">
                            <a:latin typeface="Cambria Math" panose="02040503050406030204" pitchFamily="18" charset="0"/>
                          </a:rPr>
                          <m:t>𝜔</m:t>
                        </m:r>
                      </m:e>
                      <m:sup>
                        <m:r>
                          <a:rPr lang="en-GB" sz="900" b="0" i="1" u="none" strike="noStrike" baseline="0" smtClean="0">
                            <a:latin typeface="Cambria Math" panose="02040503050406030204" pitchFamily="18" charset="0"/>
                          </a:rPr>
                          <m:t>∗</m:t>
                        </m:r>
                      </m:sup>
                    </m:sSup>
                    <m:r>
                      <a:rPr lang="en-GB" sz="900" b="0" i="1" u="none" strike="noStrike" baseline="0" smtClean="0">
                        <a:latin typeface="Cambria Math" panose="02040503050406030204" pitchFamily="18" charset="0"/>
                      </a:rPr>
                      <m:t>=5.1360</m:t>
                    </m:r>
                    <m:d>
                      <m:dPr>
                        <m:ctrlPr>
                          <a:rPr lang="en-GB" sz="900" i="1" u="none" strike="noStrike" baseline="0" smtClean="0">
                            <a:latin typeface="Cambria Math" panose="02040503050406030204" pitchFamily="18" charset="0"/>
                          </a:rPr>
                        </m:ctrlPr>
                      </m:dPr>
                      <m:e>
                        <m:r>
                          <a:rPr lang="en-GB" sz="900" b="0" i="1" u="none" strike="noStrike" baseline="0" smtClean="0">
                            <a:latin typeface="Cambria Math" panose="02040503050406030204" pitchFamily="18" charset="0"/>
                          </a:rPr>
                          <m:t>𝑆</m:t>
                        </m:r>
                        <m:r>
                          <a:rPr lang="en-GB" sz="900" b="0" i="1" u="none" strike="noStrike" baseline="0" smtClean="0">
                            <a:latin typeface="Cambria Math" panose="02040503050406030204" pitchFamily="18" charset="0"/>
                          </a:rPr>
                          <m:t>−</m:t>
                        </m:r>
                        <m:r>
                          <a:rPr lang="en-GB" sz="900" b="0" i="1" u="none" strike="noStrike" baseline="0" smtClean="0">
                            <a:latin typeface="Cambria Math" panose="02040503050406030204" pitchFamily="18" charset="0"/>
                          </a:rPr>
                          <m:t>𝑆</m:t>
                        </m:r>
                      </m:e>
                    </m:d>
                    <m:r>
                      <a:rPr lang="en-GB" sz="900" b="0" i="1" u="none" strike="noStrike" baseline="0" smtClean="0">
                        <a:latin typeface="Cambria Math" panose="02040503050406030204" pitchFamily="18" charset="0"/>
                      </a:rPr>
                      <m:t>;</m:t>
                    </m:r>
                    <m:d>
                      <m:dPr>
                        <m:ctrlPr>
                          <a:rPr lang="en-GB" sz="900" i="1" u="none" strike="noStrike" baseline="0" smtClean="0">
                            <a:latin typeface="Cambria Math" panose="02040503050406030204" pitchFamily="18" charset="0"/>
                          </a:rPr>
                        </m:ctrlPr>
                      </m:dPr>
                      <m:e>
                        <m:r>
                          <a:rPr lang="en-GB" sz="900" b="0" i="1" u="none" strike="noStrike" baseline="0" smtClean="0">
                            <a:latin typeface="Cambria Math" panose="02040503050406030204" pitchFamily="18" charset="0"/>
                          </a:rPr>
                          <m:t>𝑐</m:t>
                        </m:r>
                      </m:e>
                    </m:d>
                    <m:r>
                      <a:rPr lang="en-GB" sz="900" b="0" i="1" u="none" strike="noStrike" baseline="0" smtClean="0">
                        <a:latin typeface="Cambria Math" panose="02040503050406030204" pitchFamily="18" charset="0"/>
                      </a:rPr>
                      <m:t>. </m:t>
                    </m:r>
                    <m:sSup>
                      <m:sSupPr>
                        <m:ctrlPr>
                          <a:rPr lang="en-GB" sz="900" i="1" u="none" strike="noStrike" baseline="0" smtClean="0">
                            <a:latin typeface="Cambria Math" panose="02040503050406030204" pitchFamily="18" charset="0"/>
                          </a:rPr>
                        </m:ctrlPr>
                      </m:sSupPr>
                      <m:e>
                        <m:r>
                          <a:rPr lang="en-GB" sz="900" b="0" i="1" u="none" strike="noStrike" baseline="0" smtClean="0">
                            <a:latin typeface="Cambria Math" panose="02040503050406030204" pitchFamily="18" charset="0"/>
                          </a:rPr>
                          <m:t>𝜔</m:t>
                        </m:r>
                      </m:e>
                      <m:sup>
                        <m:r>
                          <a:rPr lang="en-GB" sz="900" b="0" i="1" u="none" strike="noStrike" baseline="0" smtClean="0">
                            <a:latin typeface="Cambria Math" panose="02040503050406030204" pitchFamily="18" charset="0"/>
                          </a:rPr>
                          <m:t>∗</m:t>
                        </m:r>
                      </m:sup>
                    </m:sSup>
                    <m:r>
                      <a:rPr lang="en-GB" sz="900" b="0" i="1" u="none" strike="noStrike" baseline="0" smtClean="0">
                        <a:latin typeface="Cambria Math" panose="02040503050406030204" pitchFamily="18" charset="0"/>
                      </a:rPr>
                      <m:t>=7.6821 </m:t>
                    </m:r>
                    <m:d>
                      <m:dPr>
                        <m:ctrlPr>
                          <a:rPr lang="en-GB" sz="900" i="1" u="none" strike="noStrike" baseline="0" smtClean="0">
                            <a:latin typeface="Cambria Math" panose="02040503050406030204" pitchFamily="18" charset="0"/>
                          </a:rPr>
                        </m:ctrlPr>
                      </m:dPr>
                      <m:e>
                        <m:r>
                          <a:rPr lang="en-GB" sz="900" b="0" i="1" u="none" strike="noStrike" baseline="0" smtClean="0">
                            <a:latin typeface="Cambria Math" panose="02040503050406030204" pitchFamily="18" charset="0"/>
                          </a:rPr>
                          <m:t>𝐴</m:t>
                        </m:r>
                        <m:r>
                          <a:rPr lang="en-GB" sz="900" b="0" i="1" u="none" strike="noStrike" baseline="0" smtClean="0">
                            <a:latin typeface="Cambria Math" panose="02040503050406030204" pitchFamily="18" charset="0"/>
                          </a:rPr>
                          <m:t>−</m:t>
                        </m:r>
                        <m:r>
                          <a:rPr lang="en-GB" sz="900" b="0" i="1" u="none" strike="noStrike" baseline="0" smtClean="0">
                            <a:latin typeface="Cambria Math" panose="02040503050406030204" pitchFamily="18" charset="0"/>
                          </a:rPr>
                          <m:t>𝑆</m:t>
                        </m:r>
                      </m:e>
                    </m:d>
                    <m:r>
                      <a:rPr lang="en-GB" sz="900" b="0" i="1" u="none" strike="noStrike" baseline="0" smtClean="0">
                        <a:latin typeface="Cambria Math" panose="02040503050406030204" pitchFamily="18" charset="0"/>
                      </a:rPr>
                      <m:t>;</m:t>
                    </m:r>
                    <m:d>
                      <m:dPr>
                        <m:ctrlPr>
                          <a:rPr lang="en-GB" sz="900" i="1" u="none" strike="noStrike" baseline="0" smtClean="0">
                            <a:latin typeface="Cambria Math" panose="02040503050406030204" pitchFamily="18" charset="0"/>
                          </a:rPr>
                        </m:ctrlPr>
                      </m:dPr>
                      <m:e>
                        <m:r>
                          <a:rPr lang="en-GB" sz="900" b="0" i="1" u="none" strike="noStrike" baseline="0" smtClean="0">
                            <a:latin typeface="Cambria Math" panose="02040503050406030204" pitchFamily="18" charset="0"/>
                          </a:rPr>
                          <m:t>𝑑</m:t>
                        </m:r>
                      </m:e>
                    </m:d>
                    <m:r>
                      <a:rPr lang="en-GB" sz="900" b="0" i="1" u="none" strike="noStrike" baseline="0" smtClean="0">
                        <a:latin typeface="Cambria Math" panose="02040503050406030204" pitchFamily="18" charset="0"/>
                      </a:rPr>
                      <m:t>. </m:t>
                    </m:r>
                    <m:sSup>
                      <m:sSupPr>
                        <m:ctrlPr>
                          <a:rPr lang="en-GB" sz="900" i="1" u="none" strike="noStrike" baseline="0" smtClean="0">
                            <a:latin typeface="Cambria Math" panose="02040503050406030204" pitchFamily="18" charset="0"/>
                          </a:rPr>
                        </m:ctrlPr>
                      </m:sSupPr>
                      <m:e>
                        <m:r>
                          <a:rPr lang="en-GB" sz="900" b="0" i="1" u="none" strike="noStrike" baseline="0" smtClean="0">
                            <a:latin typeface="Cambria Math" panose="02040503050406030204" pitchFamily="18" charset="0"/>
                          </a:rPr>
                          <m:t>𝜔</m:t>
                        </m:r>
                      </m:e>
                      <m:sup>
                        <m:r>
                          <a:rPr lang="en-GB" sz="900" b="0" i="1" u="none" strike="noStrike" baseline="0" smtClean="0">
                            <a:latin typeface="Cambria Math" panose="02040503050406030204" pitchFamily="18" charset="0"/>
                          </a:rPr>
                          <m:t>∗</m:t>
                        </m:r>
                      </m:sup>
                    </m:sSup>
                    <m:r>
                      <a:rPr lang="en-GB" sz="900" b="0" i="1" u="none" strike="noStrike" baseline="0" smtClean="0">
                        <a:latin typeface="Cambria Math" panose="02040503050406030204" pitchFamily="18" charset="0"/>
                      </a:rPr>
                      <m:t>=8.4637</m:t>
                    </m:r>
                    <m:d>
                      <m:dPr>
                        <m:ctrlPr>
                          <a:rPr lang="en-GB" sz="900" i="1" u="none" strike="noStrike" baseline="0" smtClean="0">
                            <a:latin typeface="Cambria Math" panose="02040503050406030204" pitchFamily="18" charset="0"/>
                          </a:rPr>
                        </m:ctrlPr>
                      </m:dPr>
                      <m:e>
                        <m:r>
                          <a:rPr lang="en-GB" sz="900" b="0" i="1" u="none" strike="noStrike" baseline="0" smtClean="0">
                            <a:latin typeface="Cambria Math" panose="02040503050406030204" pitchFamily="18" charset="0"/>
                          </a:rPr>
                          <m:t>𝑆</m:t>
                        </m:r>
                        <m:r>
                          <a:rPr lang="en-GB" sz="900" b="0" i="1" u="none" strike="noStrike" baseline="0" smtClean="0">
                            <a:latin typeface="Cambria Math" panose="02040503050406030204" pitchFamily="18" charset="0"/>
                          </a:rPr>
                          <m:t>−</m:t>
                        </m:r>
                        <m:r>
                          <a:rPr lang="en-GB" sz="900" b="0" i="1" u="none" strike="noStrike" baseline="0" smtClean="0">
                            <a:latin typeface="Cambria Math" panose="02040503050406030204" pitchFamily="18" charset="0"/>
                          </a:rPr>
                          <m:t>𝐴</m:t>
                        </m:r>
                      </m:e>
                    </m:d>
                    <m:r>
                      <a:rPr lang="en-GB" sz="900" b="0" i="1" u="none" strike="noStrike" baseline="0" smtClean="0">
                        <a:latin typeface="Cambria Math" panose="02040503050406030204" pitchFamily="18" charset="0"/>
                      </a:rPr>
                      <m:t>;</m:t>
                    </m:r>
                    <m:d>
                      <m:dPr>
                        <m:ctrlPr>
                          <a:rPr lang="en-GB" sz="900" i="1" u="none" strike="noStrike" baseline="0" smtClean="0">
                            <a:latin typeface="Cambria Math" panose="02040503050406030204" pitchFamily="18" charset="0"/>
                          </a:rPr>
                        </m:ctrlPr>
                      </m:dPr>
                      <m:e>
                        <m:r>
                          <a:rPr lang="en-GB" sz="900" b="0" i="1" u="none" strike="noStrike" baseline="0" smtClean="0">
                            <a:latin typeface="Cambria Math" panose="02040503050406030204" pitchFamily="18" charset="0"/>
                          </a:rPr>
                          <m:t>𝑒</m:t>
                        </m:r>
                      </m:e>
                    </m:d>
                    <m:r>
                      <a:rPr lang="en-GB" sz="900" b="0" i="1" u="none" strike="noStrike" baseline="0" smtClean="0">
                        <a:latin typeface="Cambria Math" panose="02040503050406030204" pitchFamily="18" charset="0"/>
                      </a:rPr>
                      <m:t>. </m:t>
                    </m:r>
                    <m:sSup>
                      <m:sSupPr>
                        <m:ctrlPr>
                          <a:rPr lang="en-GB" sz="900" i="1" u="none" strike="noStrike" baseline="0" smtClean="0">
                            <a:latin typeface="Cambria Math" panose="02040503050406030204" pitchFamily="18" charset="0"/>
                          </a:rPr>
                        </m:ctrlPr>
                      </m:sSupPr>
                      <m:e>
                        <m:r>
                          <a:rPr lang="en-GB" sz="900" b="0" i="1" u="none" strike="noStrike" baseline="0" smtClean="0">
                            <a:latin typeface="Cambria Math" panose="02040503050406030204" pitchFamily="18" charset="0"/>
                          </a:rPr>
                          <m:t>𝜔</m:t>
                        </m:r>
                      </m:e>
                      <m:sup>
                        <m:r>
                          <a:rPr lang="en-GB" sz="900" b="0" i="1" u="none" strike="noStrike" baseline="0" smtClean="0">
                            <a:latin typeface="Cambria Math" panose="02040503050406030204" pitchFamily="18" charset="0"/>
                          </a:rPr>
                          <m:t>∗</m:t>
                        </m:r>
                      </m:sup>
                    </m:sSup>
                    <m:r>
                      <a:rPr lang="en-GB" sz="900" b="0" i="1" u="none" strike="noStrike" baseline="0" smtClean="0">
                        <a:latin typeface="Cambria Math" panose="02040503050406030204" pitchFamily="18" charset="0"/>
                      </a:rPr>
                      <m:t>=9.2951</m:t>
                    </m:r>
                    <m:d>
                      <m:dPr>
                        <m:ctrlPr>
                          <a:rPr lang="en-GB" sz="900" i="1" u="none" strike="noStrike" baseline="0" smtClean="0">
                            <a:latin typeface="Cambria Math" panose="02040503050406030204" pitchFamily="18" charset="0"/>
                          </a:rPr>
                        </m:ctrlPr>
                      </m:dPr>
                      <m:e>
                        <m:r>
                          <a:rPr lang="en-GB" sz="900" b="0" i="1" u="none" strike="noStrike" baseline="0" smtClean="0">
                            <a:latin typeface="Cambria Math" panose="02040503050406030204" pitchFamily="18" charset="0"/>
                          </a:rPr>
                          <m:t>𝐴</m:t>
                        </m:r>
                        <m:r>
                          <a:rPr lang="en-GB" sz="900" b="0" i="1" u="none" strike="noStrike" baseline="0" smtClean="0">
                            <a:latin typeface="Cambria Math" panose="02040503050406030204" pitchFamily="18" charset="0"/>
                          </a:rPr>
                          <m:t>−</m:t>
                        </m:r>
                        <m:r>
                          <a:rPr lang="en-GB" sz="900" b="0" i="1" u="none" strike="noStrike" baseline="0" smtClean="0">
                            <a:latin typeface="Cambria Math" panose="02040503050406030204" pitchFamily="18" charset="0"/>
                          </a:rPr>
                          <m:t>𝐴</m:t>
                        </m:r>
                      </m:e>
                    </m:d>
                    <m:r>
                      <a:rPr lang="en-GB" sz="900" b="0" i="1" u="none" strike="noStrike" baseline="0" smtClean="0">
                        <a:latin typeface="Cambria Math" panose="02040503050406030204" pitchFamily="18" charset="0"/>
                      </a:rPr>
                      <m:t>;</m:t>
                    </m:r>
                    <m:d>
                      <m:dPr>
                        <m:ctrlPr>
                          <a:rPr lang="en-GB" sz="900" i="1" u="none" strike="noStrike" baseline="0" smtClean="0">
                            <a:latin typeface="Cambria Math" panose="02040503050406030204" pitchFamily="18" charset="0"/>
                          </a:rPr>
                        </m:ctrlPr>
                      </m:dPr>
                      <m:e>
                        <m:r>
                          <a:rPr lang="en-GB" sz="900" b="0" i="1" u="none" strike="noStrike" baseline="0" smtClean="0">
                            <a:latin typeface="Cambria Math" panose="02040503050406030204" pitchFamily="18" charset="0"/>
                          </a:rPr>
                          <m:t>𝑓</m:t>
                        </m:r>
                      </m:e>
                    </m:d>
                    <m:r>
                      <a:rPr lang="en-GB" sz="900" b="0" i="1" u="none" strike="noStrike" baseline="0" smtClean="0">
                        <a:latin typeface="Cambria Math" panose="02040503050406030204" pitchFamily="18" charset="0"/>
                      </a:rPr>
                      <m:t>. </m:t>
                    </m:r>
                    <m:sSup>
                      <m:sSupPr>
                        <m:ctrlPr>
                          <a:rPr lang="en-GB" sz="900" i="1" u="none" strike="noStrike" baseline="0" smtClean="0">
                            <a:latin typeface="Cambria Math" panose="02040503050406030204" pitchFamily="18" charset="0"/>
                          </a:rPr>
                        </m:ctrlPr>
                      </m:sSupPr>
                      <m:e>
                        <m:r>
                          <a:rPr lang="en-GB" sz="900" b="0" i="1" u="none" strike="noStrike" baseline="0" smtClean="0">
                            <a:latin typeface="Cambria Math" panose="02040503050406030204" pitchFamily="18" charset="0"/>
                          </a:rPr>
                          <m:t>𝜔</m:t>
                        </m:r>
                      </m:e>
                      <m:sup>
                        <m:r>
                          <a:rPr lang="en-GB" sz="900" b="0" i="1" u="none" strike="noStrike" baseline="0" smtClean="0">
                            <a:latin typeface="Cambria Math" panose="02040503050406030204" pitchFamily="18" charset="0"/>
                          </a:rPr>
                          <m:t>∗</m:t>
                        </m:r>
                      </m:sup>
                    </m:sSup>
                    <m:r>
                      <a:rPr lang="en-GB" sz="900" b="0" i="1" u="none" strike="noStrike" baseline="0" smtClean="0">
                        <a:latin typeface="Cambria Math" panose="02040503050406030204" pitchFamily="18" charset="0"/>
                      </a:rPr>
                      <m:t>=11.9837</m:t>
                    </m:r>
                    <m:d>
                      <m:dPr>
                        <m:ctrlPr>
                          <a:rPr lang="en-GB" sz="900" i="1" u="none" strike="noStrike" baseline="0" smtClean="0">
                            <a:latin typeface="Cambria Math" panose="02040503050406030204" pitchFamily="18" charset="0"/>
                          </a:rPr>
                        </m:ctrlPr>
                      </m:dPr>
                      <m:e>
                        <m:r>
                          <a:rPr lang="en-GB" sz="900" b="0" i="1" u="none" strike="noStrike" baseline="0" smtClean="0">
                            <a:latin typeface="Cambria Math" panose="02040503050406030204" pitchFamily="18" charset="0"/>
                          </a:rPr>
                          <m:t>𝐴</m:t>
                        </m:r>
                        <m:r>
                          <a:rPr lang="en-GB" sz="900" b="0" i="1" u="none" strike="noStrike" baseline="0" smtClean="0">
                            <a:latin typeface="Cambria Math" panose="02040503050406030204" pitchFamily="18" charset="0"/>
                          </a:rPr>
                          <m:t>−</m:t>
                        </m:r>
                        <m:r>
                          <a:rPr lang="en-GB" sz="900" b="0" i="1" u="none" strike="noStrike" baseline="0" smtClean="0">
                            <a:latin typeface="Cambria Math" panose="02040503050406030204" pitchFamily="18" charset="0"/>
                          </a:rPr>
                          <m:t>𝑆</m:t>
                        </m:r>
                      </m:e>
                    </m:d>
                    <m:r>
                      <a:rPr lang="en-GB" sz="900" b="0" i="1" u="none" strike="noStrike" baseline="0" smtClean="0">
                        <a:latin typeface="Cambria Math" panose="02040503050406030204" pitchFamily="18" charset="0"/>
                      </a:rPr>
                      <m:t>.</m:t>
                    </m:r>
                  </m:oMath>
                </a14:m>
                <a:endParaRPr lang="en-GB" sz="900" dirty="0"/>
              </a:p>
            </p:txBody>
          </p:sp>
        </mc:Choice>
        <mc:Fallback xmlns="">
          <p:sp>
            <p:nvSpPr>
              <p:cNvPr id="20" name="TextBox 19">
                <a:extLst>
                  <a:ext uri="{FF2B5EF4-FFF2-40B4-BE49-F238E27FC236}">
                    <a16:creationId xmlns:a16="http://schemas.microsoft.com/office/drawing/2014/main" id="{24CD71B3-7357-4F3C-BC3C-6885DD248D8E}"/>
                  </a:ext>
                </a:extLst>
              </p:cNvPr>
              <p:cNvSpPr txBox="1">
                <a:spLocks noRot="1" noChangeAspect="1" noMove="1" noResize="1" noEditPoints="1" noAdjustHandles="1" noChangeArrowheads="1" noChangeShapeType="1" noTextEdit="1"/>
              </p:cNvSpPr>
              <p:nvPr/>
            </p:nvSpPr>
            <p:spPr>
              <a:xfrm>
                <a:off x="458229" y="4734905"/>
                <a:ext cx="8219488" cy="369332"/>
              </a:xfrm>
              <a:prstGeom prst="rect">
                <a:avLst/>
              </a:prstGeom>
              <a:blipFill>
                <a:blip r:embed="rId6"/>
                <a:stretch>
                  <a:fillRect t="-51667" r="-371" b="-85000"/>
                </a:stretch>
              </a:blipFill>
            </p:spPr>
            <p:txBody>
              <a:bodyPr/>
              <a:lstStyle/>
              <a:p>
                <a:r>
                  <a:rPr lang="en-GB">
                    <a:noFill/>
                  </a:rPr>
                  <a:t> </a:t>
                </a:r>
              </a:p>
            </p:txBody>
          </p:sp>
        </mc:Fallback>
      </mc:AlternateContent>
    </p:spTree>
    <p:extLst>
      <p:ext uri="{BB962C8B-B14F-4D97-AF65-F5344CB8AC3E}">
        <p14:creationId xmlns:p14="http://schemas.microsoft.com/office/powerpoint/2010/main" val="3723520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Graphical user interface, chart, application&#10;&#10;Description automatically generated">
            <a:extLst>
              <a:ext uri="{FF2B5EF4-FFF2-40B4-BE49-F238E27FC236}">
                <a16:creationId xmlns:a16="http://schemas.microsoft.com/office/drawing/2014/main" id="{72B9F1E0-040F-4D82-BA4B-BD351D58189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3645" y="1002052"/>
            <a:ext cx="2535396" cy="297407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462C3C6-279E-43D0-9A83-CA1CA0AC76A8}"/>
                  </a:ext>
                </a:extLst>
              </p:cNvPr>
              <p:cNvSpPr txBox="1"/>
              <p:nvPr/>
            </p:nvSpPr>
            <p:spPr>
              <a:xfrm>
                <a:off x="4396389" y="914396"/>
                <a:ext cx="4481166" cy="3951641"/>
              </a:xfrm>
              <a:prstGeom prst="rect">
                <a:avLst/>
              </a:prstGeom>
            </p:spPr>
            <p:txBody>
              <a:bodyPr vert="horz" lIns="91440" tIns="45720" rIns="91440" bIns="45720" rtlCol="0" anchor="t">
                <a:normAutofit fontScale="62500" lnSpcReduction="20000"/>
              </a:bodyPr>
              <a:lstStyle/>
              <a:p>
                <a:pPr>
                  <a:lnSpc>
                    <a:spcPct val="90000"/>
                  </a:lnSpc>
                  <a:spcAft>
                    <a:spcPts val="600"/>
                  </a:spcAft>
                </a:pPr>
                <a:r>
                  <a:rPr lang="en-US" sz="2600" b="1" dirty="0">
                    <a:latin typeface="Arial" panose="020B0604020202020204" pitchFamily="34" charset="0"/>
                    <a:cs typeface="Arial" panose="020B0604020202020204" pitchFamily="34" charset="0"/>
                  </a:rPr>
                  <a:t>For the circular cylindrical tank case: </a:t>
                </a:r>
              </a:p>
              <a:p>
                <a:pPr>
                  <a:lnSpc>
                    <a:spcPct val="90000"/>
                  </a:lnSpc>
                  <a:spcAft>
                    <a:spcPts val="600"/>
                  </a:spcAft>
                </a:pPr>
                <a:endParaRPr lang="en-US" sz="1900" dirty="0">
                  <a:latin typeface="Arial" panose="020B0604020202020204" pitchFamily="34" charset="0"/>
                  <a:cs typeface="Arial" panose="020B0604020202020204" pitchFamily="34" charset="0"/>
                </a:endParaRPr>
              </a:p>
              <a:p>
                <a:pPr algn="just">
                  <a:lnSpc>
                    <a:spcPct val="120000"/>
                  </a:lnSpc>
                  <a:spcAft>
                    <a:spcPts val="600"/>
                  </a:spcAft>
                </a:pPr>
                <a:r>
                  <a:rPr lang="en-US" sz="1900" dirty="0">
                    <a:latin typeface="Arial" panose="020B0604020202020204" pitchFamily="34" charset="0"/>
                    <a:cs typeface="Arial" panose="020B0604020202020204" pitchFamily="34" charset="0"/>
                  </a:rPr>
                  <a:t>1. The effect of various physical parameters on natural frequencies is investigated. </a:t>
                </a:r>
              </a:p>
              <a:p>
                <a:pPr marL="285750" indent="-285750" algn="just">
                  <a:lnSpc>
                    <a:spcPct val="120000"/>
                  </a:lnSpc>
                  <a:spcAft>
                    <a:spcPts val="600"/>
                  </a:spcAft>
                  <a:buFont typeface="Arial" panose="020B0604020202020204" pitchFamily="34" charset="0"/>
                  <a:buChar char="•"/>
                </a:pPr>
                <a:r>
                  <a:rPr lang="en-US" sz="1900" dirty="0">
                    <a:latin typeface="Arial" panose="020B0604020202020204" pitchFamily="34" charset="0"/>
                    <a:cs typeface="Arial" panose="020B0604020202020204" pitchFamily="34" charset="0"/>
                  </a:rPr>
                  <a:t>Increasing the liquid depth leads to an increase of the natural frequency but will approach the limit value very quickly. </a:t>
                </a:r>
              </a:p>
              <a:p>
                <a:pPr marL="285750" indent="-285750" algn="just">
                  <a:lnSpc>
                    <a:spcPct val="120000"/>
                  </a:lnSpc>
                  <a:spcAft>
                    <a:spcPts val="600"/>
                  </a:spcAft>
                  <a:buFont typeface="Arial" panose="020B0604020202020204" pitchFamily="34" charset="0"/>
                  <a:buChar char="•"/>
                </a:pPr>
                <a:r>
                  <a:rPr lang="en-US" sz="1900" dirty="0">
                    <a:latin typeface="Arial" panose="020B0604020202020204" pitchFamily="34" charset="0"/>
                    <a:cs typeface="Arial" panose="020B0604020202020204" pitchFamily="34" charset="0"/>
                  </a:rPr>
                  <a:t>The natural frequency is very much affected by the nondimensionalized flexural rigidity </a:t>
                </a:r>
                <a14:m>
                  <m:oMath xmlns:m="http://schemas.openxmlformats.org/officeDocument/2006/math">
                    <m:sSup>
                      <m:sSupPr>
                        <m:ctrlPr>
                          <a:rPr lang="en-GB" sz="1900" i="1" dirty="0">
                            <a:latin typeface="Cambria Math" panose="02040503050406030204" pitchFamily="18" charset="0"/>
                          </a:rPr>
                        </m:ctrlPr>
                      </m:sSupPr>
                      <m:e>
                        <m:r>
                          <a:rPr lang="en-US" sz="1900" dirty="0">
                            <a:latin typeface="Cambria Math" panose="02040503050406030204" pitchFamily="18" charset="0"/>
                          </a:rPr>
                          <m:t>𝐿</m:t>
                        </m:r>
                      </m:e>
                      <m:sup>
                        <m:r>
                          <a:rPr lang="en-US" sz="1900" dirty="0">
                            <a:latin typeface="Cambria Math" panose="02040503050406030204" pitchFamily="18" charset="0"/>
                          </a:rPr>
                          <m:t>∗</m:t>
                        </m:r>
                      </m:sup>
                    </m:sSup>
                    <m:r>
                      <a:rPr lang="en-US" sz="1900" dirty="0">
                        <a:latin typeface="Cambria Math" panose="02040503050406030204" pitchFamily="18" charset="0"/>
                      </a:rPr>
                      <m:t> </m:t>
                    </m:r>
                  </m:oMath>
                </a14:m>
                <a:r>
                  <a:rPr lang="en-US" sz="1900" dirty="0">
                    <a:latin typeface="Arial" panose="020B0604020202020204" pitchFamily="34" charset="0"/>
                    <a:cs typeface="Arial" panose="020B0604020202020204" pitchFamily="34" charset="0"/>
                  </a:rPr>
                  <a:t>and mass per unit area </a:t>
                </a:r>
                <a14:m>
                  <m:oMath xmlns:m="http://schemas.openxmlformats.org/officeDocument/2006/math">
                    <m:sSup>
                      <m:sSupPr>
                        <m:ctrlPr>
                          <a:rPr lang="en-GB" sz="1900" i="1" dirty="0">
                            <a:latin typeface="Cambria Math" panose="02040503050406030204" pitchFamily="18" charset="0"/>
                          </a:rPr>
                        </m:ctrlPr>
                      </m:sSupPr>
                      <m:e>
                        <m:r>
                          <a:rPr lang="en-US" sz="1900" dirty="0">
                            <a:latin typeface="Cambria Math" panose="02040503050406030204" pitchFamily="18" charset="0"/>
                          </a:rPr>
                          <m:t>𝑚</m:t>
                        </m:r>
                      </m:e>
                      <m:sup>
                        <m:r>
                          <a:rPr lang="en-US" sz="1900" dirty="0">
                            <a:latin typeface="Cambria Math" panose="02040503050406030204" pitchFamily="18" charset="0"/>
                          </a:rPr>
                          <m:t>∗</m:t>
                        </m:r>
                      </m:sup>
                    </m:sSup>
                    <m:r>
                      <a:rPr lang="en-US" sz="1900" dirty="0">
                        <a:latin typeface="Cambria Math" panose="02040503050406030204" pitchFamily="18" charset="0"/>
                      </a:rPr>
                      <m:t>. </m:t>
                    </m:r>
                  </m:oMath>
                </a14:m>
                <a:endParaRPr lang="en-US" sz="1900" dirty="0">
                  <a:latin typeface="Arial" panose="020B0604020202020204" pitchFamily="34" charset="0"/>
                  <a:cs typeface="Arial" panose="020B0604020202020204" pitchFamily="34" charset="0"/>
                </a:endParaRPr>
              </a:p>
              <a:p>
                <a:pPr marL="285750" indent="-285750" algn="just">
                  <a:lnSpc>
                    <a:spcPct val="120000"/>
                  </a:lnSpc>
                  <a:spcAft>
                    <a:spcPts val="600"/>
                  </a:spcAft>
                  <a:buFont typeface="Arial" panose="020B0604020202020204" pitchFamily="34" charset="0"/>
                  <a:buChar char="•"/>
                </a:pPr>
                <a:r>
                  <a:rPr lang="en-US" sz="1900" dirty="0">
                    <a:latin typeface="Arial" panose="020B0604020202020204" pitchFamily="34" charset="0"/>
                    <a:cs typeface="Arial" panose="020B0604020202020204" pitchFamily="34" charset="0"/>
                  </a:rPr>
                  <a:t>Increasing </a:t>
                </a:r>
                <a14:m>
                  <m:oMath xmlns:m="http://schemas.openxmlformats.org/officeDocument/2006/math">
                    <m:sSup>
                      <m:sSupPr>
                        <m:ctrlPr>
                          <a:rPr lang="en-GB" sz="1900" i="1" dirty="0">
                            <a:latin typeface="Cambria Math" panose="02040503050406030204" pitchFamily="18" charset="0"/>
                          </a:rPr>
                        </m:ctrlPr>
                      </m:sSupPr>
                      <m:e>
                        <m:r>
                          <a:rPr lang="en-US" sz="1900" dirty="0">
                            <a:latin typeface="Cambria Math" panose="02040503050406030204" pitchFamily="18" charset="0"/>
                          </a:rPr>
                          <m:t>𝐿</m:t>
                        </m:r>
                      </m:e>
                      <m:sup>
                        <m:r>
                          <a:rPr lang="en-US" sz="1900" dirty="0">
                            <a:latin typeface="Cambria Math" panose="02040503050406030204" pitchFamily="18" charset="0"/>
                          </a:rPr>
                          <m:t>∗</m:t>
                        </m:r>
                      </m:sup>
                    </m:sSup>
                    <m:r>
                      <a:rPr lang="en-US" sz="1900" dirty="0">
                        <a:latin typeface="Cambria Math" panose="02040503050406030204" pitchFamily="18" charset="0"/>
                      </a:rPr>
                      <m:t> </m:t>
                    </m:r>
                  </m:oMath>
                </a14:m>
                <a:r>
                  <a:rPr lang="en-US" sz="1900" dirty="0">
                    <a:latin typeface="Arial" panose="020B0604020202020204" pitchFamily="34" charset="0"/>
                    <a:cs typeface="Arial" panose="020B0604020202020204" pitchFamily="34" charset="0"/>
                  </a:rPr>
                  <a:t>or decreasing </a:t>
                </a:r>
                <a14:m>
                  <m:oMath xmlns:m="http://schemas.openxmlformats.org/officeDocument/2006/math">
                    <m:sSup>
                      <m:sSupPr>
                        <m:ctrlPr>
                          <a:rPr lang="en-GB" sz="1900" i="1" dirty="0">
                            <a:latin typeface="Cambria Math" panose="02040503050406030204" pitchFamily="18" charset="0"/>
                          </a:rPr>
                        </m:ctrlPr>
                      </m:sSupPr>
                      <m:e>
                        <m:r>
                          <a:rPr lang="en-US" sz="1900" dirty="0">
                            <a:latin typeface="Cambria Math" panose="02040503050406030204" pitchFamily="18" charset="0"/>
                          </a:rPr>
                          <m:t>𝑚</m:t>
                        </m:r>
                      </m:e>
                      <m:sup>
                        <m:r>
                          <a:rPr lang="en-US" sz="1900" dirty="0">
                            <a:latin typeface="Cambria Math" panose="02040503050406030204" pitchFamily="18" charset="0"/>
                          </a:rPr>
                          <m:t>∗</m:t>
                        </m:r>
                      </m:sup>
                    </m:sSup>
                    <m:r>
                      <a:rPr lang="en-US" sz="1900" dirty="0">
                        <a:latin typeface="Cambria Math" panose="02040503050406030204" pitchFamily="18" charset="0"/>
                      </a:rPr>
                      <m:t> </m:t>
                    </m:r>
                  </m:oMath>
                </a14:m>
                <a:r>
                  <a:rPr lang="en-US" sz="1900" dirty="0">
                    <a:latin typeface="Arial" panose="020B0604020202020204" pitchFamily="34" charset="0"/>
                    <a:cs typeface="Arial" panose="020B0604020202020204" pitchFamily="34" charset="0"/>
                  </a:rPr>
                  <a:t>leads to an increase of natural frequencies for all the three edge types considered.</a:t>
                </a:r>
              </a:p>
              <a:p>
                <a:pPr marL="285750" indent="-285750" algn="just">
                  <a:lnSpc>
                    <a:spcPct val="120000"/>
                  </a:lnSpc>
                  <a:spcAft>
                    <a:spcPts val="600"/>
                  </a:spcAft>
                  <a:buFont typeface="Arial" panose="020B0604020202020204" pitchFamily="34" charset="0"/>
                  <a:buChar char="•"/>
                </a:pPr>
                <a:endParaRPr lang="en-US" sz="1900" dirty="0">
                  <a:latin typeface="Arial" panose="020B0604020202020204" pitchFamily="34" charset="0"/>
                  <a:cs typeface="Arial" panose="020B0604020202020204" pitchFamily="34" charset="0"/>
                </a:endParaRPr>
              </a:p>
              <a:p>
                <a:pPr algn="just">
                  <a:lnSpc>
                    <a:spcPct val="120000"/>
                  </a:lnSpc>
                  <a:spcAft>
                    <a:spcPts val="600"/>
                  </a:spcAft>
                </a:pPr>
                <a:r>
                  <a:rPr lang="en-US" sz="1900" dirty="0">
                    <a:latin typeface="Arial" panose="020B0604020202020204" pitchFamily="34" charset="0"/>
                    <a:cs typeface="Arial" panose="020B0604020202020204" pitchFamily="34" charset="0"/>
                  </a:rPr>
                  <a:t>2. The natural frequency is independent to liquid density for free surface sloshing problem or sloshing without the elastic cover. The natural frequency of the coupling system with the cover is very much dependent on the liquid density.</a:t>
                </a:r>
              </a:p>
              <a:p>
                <a:pPr marL="285750" indent="-285750" algn="just">
                  <a:lnSpc>
                    <a:spcPct val="120000"/>
                  </a:lnSpc>
                  <a:spcAft>
                    <a:spcPts val="600"/>
                  </a:spcAft>
                  <a:buFont typeface="Arial" panose="020B0604020202020204" pitchFamily="34" charset="0"/>
                  <a:buChar char="•"/>
                </a:pPr>
                <a:endParaRPr lang="en-US" sz="19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1200" dirty="0"/>
              </a:p>
            </p:txBody>
          </p:sp>
        </mc:Choice>
        <mc:Fallback xmlns="">
          <p:sp>
            <p:nvSpPr>
              <p:cNvPr id="2" name="TextBox 1">
                <a:extLst>
                  <a:ext uri="{FF2B5EF4-FFF2-40B4-BE49-F238E27FC236}">
                    <a16:creationId xmlns:a16="http://schemas.microsoft.com/office/drawing/2014/main" id="{9462C3C6-279E-43D0-9A83-CA1CA0AC76A8}"/>
                  </a:ext>
                </a:extLst>
              </p:cNvPr>
              <p:cNvSpPr txBox="1">
                <a:spLocks noRot="1" noChangeAspect="1" noMove="1" noResize="1" noEditPoints="1" noAdjustHandles="1" noChangeArrowheads="1" noChangeShapeType="1" noTextEdit="1"/>
              </p:cNvSpPr>
              <p:nvPr/>
            </p:nvSpPr>
            <p:spPr>
              <a:xfrm>
                <a:off x="4396389" y="914396"/>
                <a:ext cx="4481166" cy="3951641"/>
              </a:xfrm>
              <a:prstGeom prst="rect">
                <a:avLst/>
              </a:prstGeom>
              <a:blipFill>
                <a:blip r:embed="rId4"/>
                <a:stretch>
                  <a:fillRect l="-680" t="-2160" r="-13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8F8105A-7988-4DCC-AE1D-3BFFC5DB2E74}"/>
                  </a:ext>
                </a:extLst>
              </p:cNvPr>
              <p:cNvSpPr txBox="1"/>
              <p:nvPr/>
            </p:nvSpPr>
            <p:spPr>
              <a:xfrm>
                <a:off x="188548" y="4081207"/>
                <a:ext cx="3960381" cy="784830"/>
              </a:xfrm>
              <a:prstGeom prst="rect">
                <a:avLst/>
              </a:prstGeom>
              <a:noFill/>
            </p:spPr>
            <p:txBody>
              <a:bodyPr wrap="square">
                <a:spAutoFit/>
              </a:bodyPr>
              <a:lstStyle/>
              <a:p>
                <a:pPr algn="just"/>
                <a:r>
                  <a:rPr lang="en-GB" sz="900" dirty="0"/>
                  <a:t>Figure 5. Natural frequencies </a:t>
                </a:r>
                <a14:m>
                  <m:oMath xmlns:m="http://schemas.openxmlformats.org/officeDocument/2006/math">
                    <m:sSubSup>
                      <m:sSubSupPr>
                        <m:ctrlPr>
                          <a:rPr lang="en-GB" sz="900" i="1" dirty="0" smtClean="0">
                            <a:latin typeface="Cambria Math" panose="02040503050406030204" pitchFamily="18" charset="0"/>
                          </a:rPr>
                        </m:ctrlPr>
                      </m:sSubSupPr>
                      <m:e>
                        <m:r>
                          <a:rPr lang="en-GB" sz="900" b="0" i="1" dirty="0" smtClean="0">
                            <a:latin typeface="Cambria Math" panose="02040503050406030204" pitchFamily="18" charset="0"/>
                          </a:rPr>
                          <m:t>𝜔</m:t>
                        </m:r>
                      </m:e>
                      <m:sub>
                        <m:r>
                          <a:rPr lang="en-GB" sz="900" b="0" i="1" dirty="0" smtClean="0">
                            <a:latin typeface="Cambria Math" panose="02040503050406030204" pitchFamily="18" charset="0"/>
                          </a:rPr>
                          <m:t>𝑘</m:t>
                        </m:r>
                      </m:sub>
                      <m:sup>
                        <m:r>
                          <a:rPr lang="en-GB" sz="900" b="0" i="1" dirty="0" smtClean="0">
                            <a:latin typeface="Cambria Math" panose="02040503050406030204" pitchFamily="18" charset="0"/>
                          </a:rPr>
                          <m:t>∗</m:t>
                        </m:r>
                      </m:sup>
                    </m:sSubSup>
                    <m:r>
                      <a:rPr lang="en-GB" sz="900" b="0" i="1" dirty="0" smtClean="0">
                        <a:latin typeface="Cambria Math" panose="02040503050406030204" pitchFamily="18" charset="0"/>
                      </a:rPr>
                      <m:t> (</m:t>
                    </m:r>
                    <m:r>
                      <a:rPr lang="en-GB" sz="900" b="0" i="1" dirty="0" smtClean="0">
                        <a:latin typeface="Cambria Math" panose="02040503050406030204" pitchFamily="18" charset="0"/>
                      </a:rPr>
                      <m:t>𝑘</m:t>
                    </m:r>
                    <m:r>
                      <a:rPr lang="en-GB" sz="900" b="0" i="1" dirty="0" smtClean="0">
                        <a:latin typeface="Cambria Math" panose="02040503050406030204" pitchFamily="18" charset="0"/>
                      </a:rPr>
                      <m:t> = 1, 2)</m:t>
                    </m:r>
                  </m:oMath>
                </a14:m>
                <a:r>
                  <a:rPr lang="en-GB" sz="900" dirty="0"/>
                  <a:t> against different </a:t>
                </a:r>
                <a14:m>
                  <m:oMath xmlns:m="http://schemas.openxmlformats.org/officeDocument/2006/math">
                    <m:sSup>
                      <m:sSupPr>
                        <m:ctrlPr>
                          <a:rPr lang="en-GB" sz="900" i="1" dirty="0" smtClean="0">
                            <a:latin typeface="Cambria Math" panose="02040503050406030204" pitchFamily="18" charset="0"/>
                          </a:rPr>
                        </m:ctrlPr>
                      </m:sSupPr>
                      <m:e>
                        <m:r>
                          <a:rPr lang="en-GB" sz="900" b="0" i="1" dirty="0" smtClean="0">
                            <a:latin typeface="Cambria Math" panose="02040503050406030204" pitchFamily="18" charset="0"/>
                          </a:rPr>
                          <m:t>𝐿</m:t>
                        </m:r>
                      </m:e>
                      <m:sup>
                        <m:r>
                          <a:rPr lang="en-GB" sz="900" b="0" i="1" dirty="0" smtClean="0">
                            <a:latin typeface="Cambria Math" panose="02040503050406030204" pitchFamily="18" charset="0"/>
                          </a:rPr>
                          <m:t>∗</m:t>
                        </m:r>
                      </m:sup>
                    </m:sSup>
                    <m:r>
                      <a:rPr lang="en-GB" sz="900" b="0" i="1" dirty="0" smtClean="0">
                        <a:latin typeface="Cambria Math" panose="02040503050406030204" pitchFamily="18" charset="0"/>
                      </a:rPr>
                      <m:t> </m:t>
                    </m:r>
                  </m:oMath>
                </a14:m>
                <a:r>
                  <a:rPr lang="en-GB" sz="900" dirty="0"/>
                  <a:t>and </a:t>
                </a:r>
                <a14:m>
                  <m:oMath xmlns:m="http://schemas.openxmlformats.org/officeDocument/2006/math">
                    <m:sSup>
                      <m:sSupPr>
                        <m:ctrlPr>
                          <a:rPr lang="en-GB" sz="900" i="1" dirty="0" smtClean="0">
                            <a:latin typeface="Cambria Math" panose="02040503050406030204" pitchFamily="18" charset="0"/>
                          </a:rPr>
                        </m:ctrlPr>
                      </m:sSupPr>
                      <m:e>
                        <m:r>
                          <a:rPr lang="en-GB" sz="900" b="0" i="1" dirty="0" smtClean="0">
                            <a:latin typeface="Cambria Math" panose="02040503050406030204" pitchFamily="18" charset="0"/>
                          </a:rPr>
                          <m:t>𝑚</m:t>
                        </m:r>
                      </m:e>
                      <m:sup>
                        <m:r>
                          <a:rPr lang="en-GB" sz="900" b="0" i="1" dirty="0" smtClean="0">
                            <a:latin typeface="Cambria Math" panose="02040503050406030204" pitchFamily="18" charset="0"/>
                          </a:rPr>
                          <m:t>∗</m:t>
                        </m:r>
                      </m:sup>
                    </m:sSup>
                    <m:r>
                      <a:rPr lang="en-GB" sz="900" b="0" i="1" dirty="0" smtClean="0">
                        <a:latin typeface="Cambria Math" panose="02040503050406030204" pitchFamily="18" charset="0"/>
                      </a:rPr>
                      <m:t> </m:t>
                    </m:r>
                  </m:oMath>
                </a14:m>
                <a:r>
                  <a:rPr lang="en-GB" sz="900" dirty="0"/>
                  <a:t>for various edge conditions for </a:t>
                </a:r>
                <a14:m>
                  <m:oMath xmlns:m="http://schemas.openxmlformats.org/officeDocument/2006/math">
                    <m:sSup>
                      <m:sSupPr>
                        <m:ctrlPr>
                          <a:rPr lang="en-GB" sz="900" i="1" dirty="0" smtClean="0">
                            <a:latin typeface="Cambria Math" panose="02040503050406030204" pitchFamily="18" charset="0"/>
                          </a:rPr>
                        </m:ctrlPr>
                      </m:sSupPr>
                      <m:e>
                        <m:r>
                          <a:rPr lang="en-GB" sz="900" b="0" i="1" dirty="0" smtClean="0">
                            <a:latin typeface="Cambria Math" panose="02040503050406030204" pitchFamily="18" charset="0"/>
                          </a:rPr>
                          <m:t>𝐻</m:t>
                        </m:r>
                      </m:e>
                      <m:sup>
                        <m:r>
                          <a:rPr lang="en-GB" sz="900" b="0" i="1" dirty="0" smtClean="0">
                            <a:latin typeface="Cambria Math" panose="02040503050406030204" pitchFamily="18" charset="0"/>
                          </a:rPr>
                          <m:t>∗</m:t>
                        </m:r>
                      </m:sup>
                    </m:sSup>
                    <m:r>
                      <a:rPr lang="en-GB" sz="900" b="0" i="1" dirty="0" smtClean="0">
                        <a:latin typeface="Cambria Math" panose="02040503050406030204" pitchFamily="18" charset="0"/>
                      </a:rPr>
                      <m:t> = 1 </m:t>
                    </m:r>
                  </m:oMath>
                </a14:m>
                <a:r>
                  <a:rPr lang="en-GB" sz="900" dirty="0"/>
                  <a:t>at </a:t>
                </a:r>
                <a14:m>
                  <m:oMath xmlns:m="http://schemas.openxmlformats.org/officeDocument/2006/math">
                    <m:r>
                      <a:rPr lang="en-GB" sz="900" b="0" i="1" dirty="0" smtClean="0">
                        <a:latin typeface="Cambria Math" panose="02040503050406030204" pitchFamily="18" charset="0"/>
                      </a:rPr>
                      <m:t>𝑛</m:t>
                    </m:r>
                    <m:r>
                      <a:rPr lang="en-GB" sz="900" b="0" i="1" dirty="0" smtClean="0">
                        <a:latin typeface="Cambria Math" panose="02040503050406030204" pitchFamily="18" charset="0"/>
                      </a:rPr>
                      <m:t> = 0</m:t>
                    </m:r>
                  </m:oMath>
                </a14:m>
                <a:r>
                  <a:rPr lang="en-GB" sz="900" dirty="0"/>
                  <a:t> for circular cylindrical tank case. (a) clamped edge for </a:t>
                </a:r>
                <a14:m>
                  <m:oMath xmlns:m="http://schemas.openxmlformats.org/officeDocument/2006/math">
                    <m:r>
                      <a:rPr lang="en-GB" sz="900" b="0" i="1" dirty="0" smtClean="0">
                        <a:latin typeface="Cambria Math" panose="02040503050406030204" pitchFamily="18" charset="0"/>
                      </a:rPr>
                      <m:t>𝑘</m:t>
                    </m:r>
                    <m:r>
                      <a:rPr lang="en-GB" sz="900" b="0" i="1" dirty="0" smtClean="0">
                        <a:latin typeface="Cambria Math" panose="02040503050406030204" pitchFamily="18" charset="0"/>
                      </a:rPr>
                      <m:t> = 1</m:t>
                    </m:r>
                  </m:oMath>
                </a14:m>
                <a:r>
                  <a:rPr lang="en-GB" sz="900" dirty="0"/>
                  <a:t>; (b)clamped edge for </a:t>
                </a:r>
                <a14:m>
                  <m:oMath xmlns:m="http://schemas.openxmlformats.org/officeDocument/2006/math">
                    <m:r>
                      <a:rPr lang="en-GB" sz="900" b="0" i="1" dirty="0" smtClean="0">
                        <a:latin typeface="Cambria Math" panose="02040503050406030204" pitchFamily="18" charset="0"/>
                      </a:rPr>
                      <m:t>𝑘</m:t>
                    </m:r>
                    <m:r>
                      <a:rPr lang="en-GB" sz="900" b="0" i="1" dirty="0" smtClean="0">
                        <a:latin typeface="Cambria Math" panose="02040503050406030204" pitchFamily="18" charset="0"/>
                      </a:rPr>
                      <m:t> = 2</m:t>
                    </m:r>
                  </m:oMath>
                </a14:m>
                <a:r>
                  <a:rPr lang="en-GB" sz="900" dirty="0"/>
                  <a:t>; (c) simply supported edge for </a:t>
                </a:r>
                <a14:m>
                  <m:oMath xmlns:m="http://schemas.openxmlformats.org/officeDocument/2006/math">
                    <m:r>
                      <a:rPr lang="en-GB" sz="900" b="0" i="1" dirty="0" smtClean="0">
                        <a:latin typeface="Cambria Math" panose="02040503050406030204" pitchFamily="18" charset="0"/>
                      </a:rPr>
                      <m:t>𝑘</m:t>
                    </m:r>
                    <m:r>
                      <a:rPr lang="en-GB" sz="900" b="0" i="1" dirty="0" smtClean="0">
                        <a:latin typeface="Cambria Math" panose="02040503050406030204" pitchFamily="18" charset="0"/>
                      </a:rPr>
                      <m:t> = 1</m:t>
                    </m:r>
                  </m:oMath>
                </a14:m>
                <a:r>
                  <a:rPr lang="en-GB" sz="900" dirty="0"/>
                  <a:t>; (d) simply supported edge for </a:t>
                </a:r>
                <a14:m>
                  <m:oMath xmlns:m="http://schemas.openxmlformats.org/officeDocument/2006/math">
                    <m:r>
                      <a:rPr lang="en-GB" sz="900" b="0" i="1" dirty="0" smtClean="0">
                        <a:latin typeface="Cambria Math" panose="02040503050406030204" pitchFamily="18" charset="0"/>
                      </a:rPr>
                      <m:t>𝑘</m:t>
                    </m:r>
                    <m:r>
                      <a:rPr lang="en-GB" sz="900" b="0" i="1" dirty="0" smtClean="0">
                        <a:latin typeface="Cambria Math" panose="02040503050406030204" pitchFamily="18" charset="0"/>
                      </a:rPr>
                      <m:t> = 2</m:t>
                    </m:r>
                  </m:oMath>
                </a14:m>
                <a:r>
                  <a:rPr lang="en-GB" sz="900" dirty="0"/>
                  <a:t>; (e) free edge for </a:t>
                </a:r>
                <a14:m>
                  <m:oMath xmlns:m="http://schemas.openxmlformats.org/officeDocument/2006/math">
                    <m:r>
                      <a:rPr lang="en-GB" sz="900" b="0" i="1" dirty="0" smtClean="0">
                        <a:latin typeface="Cambria Math" panose="02040503050406030204" pitchFamily="18" charset="0"/>
                      </a:rPr>
                      <m:t>𝑘</m:t>
                    </m:r>
                    <m:r>
                      <a:rPr lang="en-GB" sz="900" b="0" i="1" dirty="0" smtClean="0">
                        <a:latin typeface="Cambria Math" panose="02040503050406030204" pitchFamily="18" charset="0"/>
                      </a:rPr>
                      <m:t> = 1</m:t>
                    </m:r>
                  </m:oMath>
                </a14:m>
                <a:r>
                  <a:rPr lang="en-GB" sz="900" dirty="0"/>
                  <a:t>; (f) free edge for </a:t>
                </a:r>
                <a14:m>
                  <m:oMath xmlns:m="http://schemas.openxmlformats.org/officeDocument/2006/math">
                    <m:r>
                      <a:rPr lang="en-GB" sz="900" b="0" i="1" dirty="0" smtClean="0">
                        <a:latin typeface="Cambria Math" panose="02040503050406030204" pitchFamily="18" charset="0"/>
                      </a:rPr>
                      <m:t>𝑘</m:t>
                    </m:r>
                    <m:r>
                      <a:rPr lang="en-GB" sz="900" b="0" i="1" dirty="0" smtClean="0">
                        <a:latin typeface="Cambria Math" panose="02040503050406030204" pitchFamily="18" charset="0"/>
                      </a:rPr>
                      <m:t> = 2</m:t>
                    </m:r>
                  </m:oMath>
                </a14:m>
                <a:r>
                  <a:rPr lang="en-GB" sz="900" dirty="0"/>
                  <a:t>.</a:t>
                </a:r>
              </a:p>
            </p:txBody>
          </p:sp>
        </mc:Choice>
        <mc:Fallback xmlns="">
          <p:sp>
            <p:nvSpPr>
              <p:cNvPr id="25" name="TextBox 24">
                <a:extLst>
                  <a:ext uri="{FF2B5EF4-FFF2-40B4-BE49-F238E27FC236}">
                    <a16:creationId xmlns:a16="http://schemas.microsoft.com/office/drawing/2014/main" id="{D8F8105A-7988-4DCC-AE1D-3BFFC5DB2E74}"/>
                  </a:ext>
                </a:extLst>
              </p:cNvPr>
              <p:cNvSpPr txBox="1">
                <a:spLocks noRot="1" noChangeAspect="1" noMove="1" noResize="1" noEditPoints="1" noAdjustHandles="1" noChangeArrowheads="1" noChangeShapeType="1" noTextEdit="1"/>
              </p:cNvSpPr>
              <p:nvPr/>
            </p:nvSpPr>
            <p:spPr>
              <a:xfrm>
                <a:off x="188548" y="4081207"/>
                <a:ext cx="3960381" cy="784830"/>
              </a:xfrm>
              <a:prstGeom prst="rect">
                <a:avLst/>
              </a:prstGeom>
              <a:blipFill>
                <a:blip r:embed="rId5"/>
                <a:stretch>
                  <a:fillRect b="-3101"/>
                </a:stretch>
              </a:blipFill>
            </p:spPr>
            <p:txBody>
              <a:bodyPr/>
              <a:lstStyle/>
              <a:p>
                <a:r>
                  <a:rPr lang="en-GB">
                    <a:noFill/>
                  </a:rPr>
                  <a:t> </a:t>
                </a:r>
              </a:p>
            </p:txBody>
          </p:sp>
        </mc:Fallback>
      </mc:AlternateContent>
      <p:sp>
        <p:nvSpPr>
          <p:cNvPr id="11" name="Text Placeholder 8">
            <a:extLst>
              <a:ext uri="{FF2B5EF4-FFF2-40B4-BE49-F238E27FC236}">
                <a16:creationId xmlns:a16="http://schemas.microsoft.com/office/drawing/2014/main" id="{A5D5DF28-1422-402F-8BBC-FC9EA609F00F}"/>
              </a:ext>
            </a:extLst>
          </p:cNvPr>
          <p:cNvSpPr txBox="1">
            <a:spLocks/>
          </p:cNvSpPr>
          <p:nvPr/>
        </p:nvSpPr>
        <p:spPr>
          <a:xfrm>
            <a:off x="216000" y="320125"/>
            <a:ext cx="2333047" cy="293044"/>
          </a:xfrm>
          <a:prstGeom prst="rect">
            <a:avLst/>
          </a:prstGeom>
        </p:spPr>
        <p:txBody>
          <a:bodyPr vert="horz" lIns="0" tIns="0" rIns="0" bIns="0" rtlCol="0">
            <a:noAutofit/>
          </a:bodyPr>
          <a:lstStyle>
            <a:lvl1pPr marL="0" indent="0" algn="l" defTabSz="685800" rtl="0" eaLnBrk="1" latinLnBrk="0" hangingPunct="1">
              <a:lnSpc>
                <a:spcPct val="80000"/>
              </a:lnSpc>
              <a:spcBef>
                <a:spcPts val="750"/>
              </a:spcBef>
              <a:buFont typeface="Arial" panose="020B0604020202020204" pitchFamily="34" charset="0"/>
              <a:buNone/>
              <a:defRPr sz="1100" b="1" kern="1200" baseline="0">
                <a:solidFill>
                  <a:schemeClr val="bg1"/>
                </a:solidFill>
                <a:latin typeface="Arial" charset="0"/>
                <a:ea typeface="Arial" charset="0"/>
                <a:cs typeface="Arial" charset="0"/>
              </a:defRPr>
            </a:lvl1pPr>
            <a:lvl2pPr marL="0" indent="0" algn="l" defTabSz="685800" rtl="0" eaLnBrk="1" latinLnBrk="0" hangingPunct="1">
              <a:lnSpc>
                <a:spcPct val="80000"/>
              </a:lnSpc>
              <a:spcBef>
                <a:spcPts val="375"/>
              </a:spcBef>
              <a:buFont typeface="Arial" panose="020B0604020202020204" pitchFamily="34" charset="0"/>
              <a:buNone/>
              <a:defRPr sz="1100" kern="1200">
                <a:solidFill>
                  <a:schemeClr val="bg1"/>
                </a:solidFill>
                <a:latin typeface="Arial" charset="0"/>
                <a:ea typeface="Arial" charset="0"/>
                <a:cs typeface="Arial" charset="0"/>
              </a:defRPr>
            </a:lvl2pPr>
            <a:lvl3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3pPr>
            <a:lvl4pPr marL="0" indent="0" algn="l" defTabSz="685800" rtl="0" eaLnBrk="1" latinLnBrk="0" hangingPunct="1">
              <a:lnSpc>
                <a:spcPct val="90000"/>
              </a:lnSpc>
              <a:spcBef>
                <a:spcPts val="375"/>
              </a:spcBef>
              <a:buFont typeface="Arial" panose="020B0604020202020204" pitchFamily="34" charset="0"/>
              <a:buNone/>
              <a:defRPr sz="1100" kern="1200">
                <a:solidFill>
                  <a:schemeClr val="tx1"/>
                </a:solidFill>
                <a:latin typeface="Arial" charset="0"/>
                <a:ea typeface="Arial" charset="0"/>
                <a:cs typeface="Arial" charset="0"/>
              </a:defRPr>
            </a:lvl4pPr>
            <a:lvl5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Conclusions  </a:t>
            </a:r>
          </a:p>
          <a:p>
            <a:r>
              <a:rPr lang="en-US" sz="2000" dirty="0"/>
              <a:t> </a:t>
            </a:r>
          </a:p>
        </p:txBody>
      </p:sp>
    </p:spTree>
    <p:extLst>
      <p:ext uri="{BB962C8B-B14F-4D97-AF65-F5344CB8AC3E}">
        <p14:creationId xmlns:p14="http://schemas.microsoft.com/office/powerpoint/2010/main" val="4190572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EE46B9D-BEB8-4A18-A8E7-37D6159BBC36}"/>
                  </a:ext>
                </a:extLst>
              </p:cNvPr>
              <p:cNvSpPr txBox="1"/>
              <p:nvPr/>
            </p:nvSpPr>
            <p:spPr>
              <a:xfrm>
                <a:off x="4553832" y="1465459"/>
                <a:ext cx="4017468" cy="2831544"/>
              </a:xfrm>
              <a:prstGeom prst="rect">
                <a:avLst/>
              </a:prstGeom>
              <a:noFill/>
            </p:spPr>
            <p:txBody>
              <a:bodyPr wrap="square">
                <a:spAutoFit/>
              </a:bodyPr>
              <a:lstStyle/>
              <a:p>
                <a:pPr algn="just">
                  <a:spcAft>
                    <a:spcPts val="600"/>
                  </a:spcAft>
                </a:pPr>
                <a:r>
                  <a:rPr lang="en-US" sz="1400" dirty="0">
                    <a:latin typeface="Arial" panose="020B0604020202020204" pitchFamily="34" charset="0"/>
                    <a:cs typeface="Arial" panose="020B0604020202020204" pitchFamily="34" charset="0"/>
                  </a:rPr>
                  <a:t>3. At higher natural frequencies, mode shapes along the axis direction is more oscillatory, due to larger bending moment and shear force, and subsequently a faster spatial variation of the deflection. The mode shapes also become more oscillatory when the numbers of nodal diameters </a:t>
                </a:r>
                <a14:m>
                  <m:oMath xmlns:m="http://schemas.openxmlformats.org/officeDocument/2006/math">
                    <m:r>
                      <a:rPr lang="en-US" sz="1400" i="1" dirty="0" smtClean="0">
                        <a:latin typeface="Cambria Math" panose="02040503050406030204" pitchFamily="18" charset="0"/>
                        <a:cs typeface="Arial" panose="020B0604020202020204" pitchFamily="34" charset="0"/>
                      </a:rPr>
                      <m:t>𝑛</m:t>
                    </m:r>
                  </m:oMath>
                </a14:m>
                <a:r>
                  <a:rPr lang="en-US" sz="1400" dirty="0">
                    <a:latin typeface="Arial" panose="020B0604020202020204" pitchFamily="34" charset="0"/>
                    <a:cs typeface="Arial" panose="020B0604020202020204" pitchFamily="34" charset="0"/>
                  </a:rPr>
                  <a:t> increases.</a:t>
                </a:r>
              </a:p>
              <a:p>
                <a:pPr algn="just">
                  <a:spcAft>
                    <a:spcPts val="600"/>
                  </a:spcAft>
                </a:pPr>
                <a:r>
                  <a:rPr lang="en-US" sz="1400" dirty="0">
                    <a:latin typeface="Arial" panose="020B0604020202020204" pitchFamily="34" charset="0"/>
                    <a:cs typeface="Arial" panose="020B0604020202020204" pitchFamily="34" charset="0"/>
                  </a:rPr>
                  <a:t> </a:t>
                </a:r>
              </a:p>
              <a:p>
                <a:pPr algn="just">
                  <a:spcAft>
                    <a:spcPts val="600"/>
                  </a:spcAft>
                </a:pPr>
                <a:r>
                  <a:rPr lang="en-US" sz="1400" dirty="0">
                    <a:latin typeface="Arial" panose="020B0604020202020204" pitchFamily="34" charset="0"/>
                    <a:cs typeface="Arial" panose="020B0604020202020204" pitchFamily="34" charset="0"/>
                  </a:rPr>
                  <a:t>4. For the distribution of maximum principal strains in the circular elastic cover, the values are symmetric about the </a:t>
                </a:r>
                <a:r>
                  <a:rPr lang="en-US" sz="1400" dirty="0" err="1">
                    <a:latin typeface="Arial" panose="020B0604020202020204" pitchFamily="34" charset="0"/>
                    <a:cs typeface="Arial" panose="020B0604020202020204" pitchFamily="34" charset="0"/>
                  </a:rPr>
                  <a:t>centre</a:t>
                </a:r>
                <a:r>
                  <a:rPr lang="en-US" sz="1400" dirty="0">
                    <a:latin typeface="Arial" panose="020B0604020202020204" pitchFamily="34" charset="0"/>
                    <a:cs typeface="Arial" panose="020B0604020202020204" pitchFamily="34" charset="0"/>
                  </a:rPr>
                  <a:t> and the corresponding nodal diametrical line(s).</a:t>
                </a:r>
              </a:p>
            </p:txBody>
          </p:sp>
        </mc:Choice>
        <mc:Fallback xmlns="">
          <p:sp>
            <p:nvSpPr>
              <p:cNvPr id="6" name="TextBox 5">
                <a:extLst>
                  <a:ext uri="{FF2B5EF4-FFF2-40B4-BE49-F238E27FC236}">
                    <a16:creationId xmlns:a16="http://schemas.microsoft.com/office/drawing/2014/main" id="{4EE46B9D-BEB8-4A18-A8E7-37D6159BBC36}"/>
                  </a:ext>
                </a:extLst>
              </p:cNvPr>
              <p:cNvSpPr txBox="1">
                <a:spLocks noRot="1" noChangeAspect="1" noMove="1" noResize="1" noEditPoints="1" noAdjustHandles="1" noChangeArrowheads="1" noChangeShapeType="1" noTextEdit="1"/>
              </p:cNvSpPr>
              <p:nvPr/>
            </p:nvSpPr>
            <p:spPr>
              <a:xfrm>
                <a:off x="4553832" y="1465459"/>
                <a:ext cx="4017468" cy="2831544"/>
              </a:xfrm>
              <a:prstGeom prst="rect">
                <a:avLst/>
              </a:prstGeom>
              <a:blipFill>
                <a:blip r:embed="rId2"/>
                <a:stretch>
                  <a:fillRect l="-455" t="-215" r="-455" b="-1290"/>
                </a:stretch>
              </a:blipFill>
            </p:spPr>
            <p:txBody>
              <a:bodyPr/>
              <a:lstStyle/>
              <a:p>
                <a:r>
                  <a:rPr lang="en-GB">
                    <a:noFill/>
                  </a:rPr>
                  <a:t> </a:t>
                </a:r>
              </a:p>
            </p:txBody>
          </p:sp>
        </mc:Fallback>
      </mc:AlternateContent>
      <p:sp>
        <p:nvSpPr>
          <p:cNvPr id="7" name="Text Placeholder 8">
            <a:extLst>
              <a:ext uri="{FF2B5EF4-FFF2-40B4-BE49-F238E27FC236}">
                <a16:creationId xmlns:a16="http://schemas.microsoft.com/office/drawing/2014/main" id="{2627215C-9C59-4B8C-8B1B-946BDA088B3C}"/>
              </a:ext>
            </a:extLst>
          </p:cNvPr>
          <p:cNvSpPr txBox="1">
            <a:spLocks/>
          </p:cNvSpPr>
          <p:nvPr/>
        </p:nvSpPr>
        <p:spPr>
          <a:xfrm>
            <a:off x="216000" y="320125"/>
            <a:ext cx="2333047" cy="293044"/>
          </a:xfrm>
          <a:prstGeom prst="rect">
            <a:avLst/>
          </a:prstGeom>
        </p:spPr>
        <p:txBody>
          <a:bodyPr vert="horz" lIns="0" tIns="0" rIns="0" bIns="0" rtlCol="0">
            <a:noAutofit/>
          </a:bodyPr>
          <a:lstStyle>
            <a:lvl1pPr marL="0" indent="0" algn="l" defTabSz="685800" rtl="0" eaLnBrk="1" latinLnBrk="0" hangingPunct="1">
              <a:lnSpc>
                <a:spcPct val="80000"/>
              </a:lnSpc>
              <a:spcBef>
                <a:spcPts val="750"/>
              </a:spcBef>
              <a:buFont typeface="Arial" panose="020B0604020202020204" pitchFamily="34" charset="0"/>
              <a:buNone/>
              <a:defRPr sz="1100" b="1" kern="1200" baseline="0">
                <a:solidFill>
                  <a:schemeClr val="bg1"/>
                </a:solidFill>
                <a:latin typeface="Arial" charset="0"/>
                <a:ea typeface="Arial" charset="0"/>
                <a:cs typeface="Arial" charset="0"/>
              </a:defRPr>
            </a:lvl1pPr>
            <a:lvl2pPr marL="0" indent="0" algn="l" defTabSz="685800" rtl="0" eaLnBrk="1" latinLnBrk="0" hangingPunct="1">
              <a:lnSpc>
                <a:spcPct val="80000"/>
              </a:lnSpc>
              <a:spcBef>
                <a:spcPts val="375"/>
              </a:spcBef>
              <a:buFont typeface="Arial" panose="020B0604020202020204" pitchFamily="34" charset="0"/>
              <a:buNone/>
              <a:defRPr sz="1100" kern="1200">
                <a:solidFill>
                  <a:schemeClr val="bg1"/>
                </a:solidFill>
                <a:latin typeface="Arial" charset="0"/>
                <a:ea typeface="Arial" charset="0"/>
                <a:cs typeface="Arial" charset="0"/>
              </a:defRPr>
            </a:lvl2pPr>
            <a:lvl3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3pPr>
            <a:lvl4pPr marL="0" indent="0" algn="l" defTabSz="685800" rtl="0" eaLnBrk="1" latinLnBrk="0" hangingPunct="1">
              <a:lnSpc>
                <a:spcPct val="90000"/>
              </a:lnSpc>
              <a:spcBef>
                <a:spcPts val="375"/>
              </a:spcBef>
              <a:buFont typeface="Arial" panose="020B0604020202020204" pitchFamily="34" charset="0"/>
              <a:buNone/>
              <a:defRPr sz="1100" kern="1200">
                <a:solidFill>
                  <a:schemeClr val="tx1"/>
                </a:solidFill>
                <a:latin typeface="Arial" charset="0"/>
                <a:ea typeface="Arial" charset="0"/>
                <a:cs typeface="Arial" charset="0"/>
              </a:defRPr>
            </a:lvl4pPr>
            <a:lvl5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Conclusions  </a:t>
            </a:r>
          </a:p>
          <a:p>
            <a:r>
              <a:rPr lang="en-US" sz="2000" dirty="0"/>
              <a:t> </a:t>
            </a:r>
          </a:p>
        </p:txBody>
      </p:sp>
      <p:pic>
        <p:nvPicPr>
          <p:cNvPr id="3074" name="Picture 2">
            <a:extLst>
              <a:ext uri="{FF2B5EF4-FFF2-40B4-BE49-F238E27FC236}">
                <a16:creationId xmlns:a16="http://schemas.microsoft.com/office/drawing/2014/main" id="{AE9E5266-E388-417E-B65F-EE3AB33DD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810" y="1124047"/>
            <a:ext cx="3414019" cy="333879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1B27AA9-FBC6-4E33-B832-778DDFDDABE0}"/>
                  </a:ext>
                </a:extLst>
              </p:cNvPr>
              <p:cNvSpPr txBox="1"/>
              <p:nvPr/>
            </p:nvSpPr>
            <p:spPr>
              <a:xfrm>
                <a:off x="216000" y="4521003"/>
                <a:ext cx="3969838" cy="458523"/>
              </a:xfrm>
              <a:prstGeom prst="rect">
                <a:avLst/>
              </a:prstGeom>
              <a:noFill/>
            </p:spPr>
            <p:txBody>
              <a:bodyPr wrap="square">
                <a:spAutoFit/>
              </a:bodyPr>
              <a:lstStyle/>
              <a:p>
                <a:r>
                  <a:rPr lang="en-GB" sz="900" dirty="0"/>
                  <a:t>Figure. 6. Maximum principal strain corresponding to mode shape at </a:t>
                </a:r>
                <a14:m>
                  <m:oMath xmlns:m="http://schemas.openxmlformats.org/officeDocument/2006/math">
                    <m:r>
                      <a:rPr lang="en-GB" sz="900" i="1" dirty="0" smtClean="0">
                        <a:latin typeface="Cambria Math" panose="02040503050406030204" pitchFamily="18" charset="0"/>
                      </a:rPr>
                      <m:t>𝑛</m:t>
                    </m:r>
                    <m:r>
                      <a:rPr lang="en-GB" sz="900" i="1" dirty="0" smtClean="0">
                        <a:latin typeface="Cambria Math" panose="02040503050406030204" pitchFamily="18" charset="0"/>
                      </a:rPr>
                      <m:t> = 1 </m:t>
                    </m:r>
                  </m:oMath>
                </a14:m>
                <a:r>
                  <a:rPr lang="en-GB" sz="900" dirty="0"/>
                  <a:t>with </a:t>
                </a:r>
                <a14:m>
                  <m:oMath xmlns:m="http://schemas.openxmlformats.org/officeDocument/2006/math">
                    <m:sSup>
                      <m:sSupPr>
                        <m:ctrlPr>
                          <a:rPr lang="en-GB" sz="900" b="0" i="1" dirty="0" smtClean="0">
                            <a:latin typeface="Cambria Math" panose="02040503050406030204" pitchFamily="18" charset="0"/>
                          </a:rPr>
                        </m:ctrlPr>
                      </m:sSupPr>
                      <m:e>
                        <m:r>
                          <a:rPr lang="en-GB" sz="900" i="1" dirty="0" smtClean="0">
                            <a:latin typeface="Cambria Math" panose="02040503050406030204" pitchFamily="18" charset="0"/>
                          </a:rPr>
                          <m:t>𝐻</m:t>
                        </m:r>
                      </m:e>
                      <m:sup>
                        <m:r>
                          <a:rPr lang="en-GB" sz="900" i="1" dirty="0" smtClean="0">
                            <a:latin typeface="Cambria Math" panose="02040503050406030204" pitchFamily="18" charset="0"/>
                          </a:rPr>
                          <m:t>∗</m:t>
                        </m:r>
                      </m:sup>
                    </m:sSup>
                    <m:r>
                      <a:rPr lang="en-GB" sz="900" i="1" dirty="0" smtClean="0">
                        <a:latin typeface="Cambria Math" panose="02040503050406030204" pitchFamily="18" charset="0"/>
                      </a:rPr>
                      <m:t> = 1</m:t>
                    </m:r>
                  </m:oMath>
                </a14:m>
                <a:r>
                  <a:rPr lang="en-GB" sz="900" dirty="0"/>
                  <a:t>, </a:t>
                </a:r>
                <a14:m>
                  <m:oMath xmlns:m="http://schemas.openxmlformats.org/officeDocument/2006/math">
                    <m:sSup>
                      <m:sSupPr>
                        <m:ctrlPr>
                          <a:rPr lang="en-GB" sz="900" b="0" i="1" dirty="0" smtClean="0">
                            <a:latin typeface="Cambria Math" panose="02040503050406030204" pitchFamily="18" charset="0"/>
                          </a:rPr>
                        </m:ctrlPr>
                      </m:sSupPr>
                      <m:e>
                        <m:r>
                          <a:rPr lang="en-GB" sz="900" i="1" dirty="0" smtClean="0">
                            <a:latin typeface="Cambria Math" panose="02040503050406030204" pitchFamily="18" charset="0"/>
                          </a:rPr>
                          <m:t>𝐿</m:t>
                        </m:r>
                      </m:e>
                      <m:sup>
                        <m:r>
                          <a:rPr lang="en-GB" sz="900" i="1" dirty="0" smtClean="0">
                            <a:latin typeface="Cambria Math" panose="02040503050406030204" pitchFamily="18" charset="0"/>
                          </a:rPr>
                          <m:t>∗</m:t>
                        </m:r>
                      </m:sup>
                    </m:sSup>
                    <m:r>
                      <a:rPr lang="en-GB" sz="900" i="1" dirty="0" smtClean="0">
                        <a:latin typeface="Cambria Math" panose="02040503050406030204" pitchFamily="18" charset="0"/>
                      </a:rPr>
                      <m:t> = 2 × </m:t>
                    </m:r>
                    <m:sSup>
                      <m:sSupPr>
                        <m:ctrlPr>
                          <a:rPr lang="en-GB" sz="900" b="0" i="1" dirty="0" smtClean="0">
                            <a:latin typeface="Cambria Math" panose="02040503050406030204" pitchFamily="18" charset="0"/>
                          </a:rPr>
                        </m:ctrlPr>
                      </m:sSupPr>
                      <m:e>
                        <m:r>
                          <a:rPr lang="en-GB" sz="900" i="1" dirty="0" smtClean="0">
                            <a:latin typeface="Cambria Math" panose="02040503050406030204" pitchFamily="18" charset="0"/>
                          </a:rPr>
                          <m:t>10</m:t>
                        </m:r>
                      </m:e>
                      <m:sup>
                        <m:r>
                          <a:rPr lang="en-GB" sz="900" b="0" i="1" dirty="0" smtClean="0">
                            <a:latin typeface="Cambria Math" panose="02040503050406030204" pitchFamily="18" charset="0"/>
                          </a:rPr>
                          <m:t>−3</m:t>
                        </m:r>
                      </m:sup>
                    </m:sSup>
                    <m:r>
                      <a:rPr lang="en-GB" sz="900" b="0" i="1" dirty="0" smtClean="0">
                        <a:latin typeface="Cambria Math" panose="02040503050406030204" pitchFamily="18" charset="0"/>
                      </a:rPr>
                      <m:t>, </m:t>
                    </m:r>
                    <m:sSup>
                      <m:sSupPr>
                        <m:ctrlPr>
                          <a:rPr lang="en-GB" sz="900" b="0" i="1" dirty="0" smtClean="0">
                            <a:latin typeface="Cambria Math" panose="02040503050406030204" pitchFamily="18" charset="0"/>
                          </a:rPr>
                        </m:ctrlPr>
                      </m:sSupPr>
                      <m:e>
                        <m:r>
                          <a:rPr lang="en-GB" sz="900" b="0" i="1" dirty="0" smtClean="0">
                            <a:latin typeface="Cambria Math" panose="02040503050406030204" pitchFamily="18" charset="0"/>
                          </a:rPr>
                          <m:t>𝑚</m:t>
                        </m:r>
                      </m:e>
                      <m:sup>
                        <m:r>
                          <a:rPr lang="en-GB" sz="900" b="0" i="1" dirty="0" smtClean="0">
                            <a:latin typeface="Cambria Math" panose="02040503050406030204" pitchFamily="18" charset="0"/>
                          </a:rPr>
                          <m:t>∗</m:t>
                        </m:r>
                      </m:sup>
                    </m:sSup>
                    <m:r>
                      <a:rPr lang="en-GB" sz="900" b="0" i="1" dirty="0" smtClean="0">
                        <a:latin typeface="Cambria Math" panose="02040503050406030204" pitchFamily="18" charset="0"/>
                      </a:rPr>
                      <m:t>=1×</m:t>
                    </m:r>
                    <m:sSup>
                      <m:sSupPr>
                        <m:ctrlPr>
                          <a:rPr lang="en-GB" sz="900" b="0" i="1" dirty="0" smtClean="0">
                            <a:latin typeface="Cambria Math" panose="02040503050406030204" pitchFamily="18" charset="0"/>
                          </a:rPr>
                        </m:ctrlPr>
                      </m:sSupPr>
                      <m:e>
                        <m:r>
                          <a:rPr lang="en-GB" sz="900" b="0" i="1" dirty="0" smtClean="0">
                            <a:latin typeface="Cambria Math" panose="02040503050406030204" pitchFamily="18" charset="0"/>
                          </a:rPr>
                          <m:t>10</m:t>
                        </m:r>
                      </m:e>
                      <m:sup>
                        <m:r>
                          <a:rPr lang="en-GB" sz="900" b="0" i="1" dirty="0" smtClean="0">
                            <a:latin typeface="Cambria Math" panose="02040503050406030204" pitchFamily="18" charset="0"/>
                          </a:rPr>
                          <m:t>−3</m:t>
                        </m:r>
                      </m:sup>
                    </m:sSup>
                  </m:oMath>
                </a14:m>
                <a:r>
                  <a:rPr lang="en-GB" sz="900" dirty="0"/>
                  <a:t>, </a:t>
                </a:r>
                <a14:m>
                  <m:oMath xmlns:m="http://schemas.openxmlformats.org/officeDocument/2006/math">
                    <m:sSup>
                      <m:sSupPr>
                        <m:ctrlPr>
                          <a:rPr lang="en-GB" sz="900" b="0" i="1" smtClean="0">
                            <a:latin typeface="Cambria Math" panose="02040503050406030204" pitchFamily="18" charset="0"/>
                          </a:rPr>
                        </m:ctrlPr>
                      </m:sSupPr>
                      <m:e>
                        <m:r>
                          <a:rPr lang="en-GB" sz="900" b="0" i="1" smtClean="0">
                            <a:latin typeface="Cambria Math" panose="02040503050406030204" pitchFamily="18" charset="0"/>
                          </a:rPr>
                          <m:t>h</m:t>
                        </m:r>
                      </m:e>
                      <m:sup>
                        <m:r>
                          <a:rPr lang="en-GB" sz="900" b="0" i="1" smtClean="0">
                            <a:latin typeface="Cambria Math" panose="02040503050406030204" pitchFamily="18" charset="0"/>
                          </a:rPr>
                          <m:t>∗</m:t>
                        </m:r>
                      </m:sup>
                    </m:sSup>
                    <m:r>
                      <a:rPr lang="en-GB" sz="900" b="0" i="1" smtClean="0">
                        <a:latin typeface="Cambria Math" panose="02040503050406030204" pitchFamily="18" charset="0"/>
                      </a:rPr>
                      <m:t>=1×</m:t>
                    </m:r>
                    <m:sSup>
                      <m:sSupPr>
                        <m:ctrlPr>
                          <a:rPr lang="en-GB" sz="900" b="0" i="1" smtClean="0">
                            <a:latin typeface="Cambria Math" panose="02040503050406030204" pitchFamily="18" charset="0"/>
                          </a:rPr>
                        </m:ctrlPr>
                      </m:sSupPr>
                      <m:e>
                        <m:r>
                          <a:rPr lang="en-GB" sz="900" b="0" i="1" smtClean="0">
                            <a:latin typeface="Cambria Math" panose="02040503050406030204" pitchFamily="18" charset="0"/>
                          </a:rPr>
                          <m:t>10</m:t>
                        </m:r>
                      </m:e>
                      <m:sup>
                        <m:r>
                          <a:rPr lang="en-GB" sz="900" b="0" i="1" smtClean="0">
                            <a:latin typeface="Cambria Math" panose="02040503050406030204" pitchFamily="18" charset="0"/>
                          </a:rPr>
                          <m:t>−2</m:t>
                        </m:r>
                      </m:sup>
                    </m:sSup>
                    <m:r>
                      <a:rPr lang="en-GB" sz="900" b="0" i="1" smtClean="0">
                        <a:latin typeface="Cambria Math" panose="02040503050406030204" pitchFamily="18" charset="0"/>
                      </a:rPr>
                      <m:t>,</m:t>
                    </m:r>
                    <m:sSub>
                      <m:sSubPr>
                        <m:ctrlPr>
                          <a:rPr lang="en-GB" sz="900" b="0" i="1" smtClean="0">
                            <a:latin typeface="Cambria Math" panose="02040503050406030204" pitchFamily="18" charset="0"/>
                          </a:rPr>
                        </m:ctrlPr>
                      </m:sSubPr>
                      <m:e>
                        <m:d>
                          <m:dPr>
                            <m:begChr m:val=""/>
                            <m:endChr m:val="|"/>
                            <m:ctrlPr>
                              <a:rPr lang="en-GB" sz="900" b="0" i="1" smtClean="0">
                                <a:latin typeface="Cambria Math" panose="02040503050406030204" pitchFamily="18" charset="0"/>
                              </a:rPr>
                            </m:ctrlPr>
                          </m:dPr>
                          <m:e>
                            <m:f>
                              <m:fPr>
                                <m:ctrlPr>
                                  <a:rPr lang="en-GB" sz="900" i="1">
                                    <a:latin typeface="Cambria Math" panose="02040503050406030204" pitchFamily="18" charset="0"/>
                                  </a:rPr>
                                </m:ctrlPr>
                              </m:fPr>
                              <m:num>
                                <m:r>
                                  <a:rPr lang="en-GB" sz="900" i="1">
                                    <a:latin typeface="Cambria Math" panose="02040503050406030204" pitchFamily="18" charset="0"/>
                                  </a:rPr>
                                  <m:t>𝜕</m:t>
                                </m:r>
                                <m:sSubSup>
                                  <m:sSubSupPr>
                                    <m:ctrlPr>
                                      <a:rPr lang="en-GB" sz="900" i="1">
                                        <a:latin typeface="Cambria Math" panose="02040503050406030204" pitchFamily="18" charset="0"/>
                                      </a:rPr>
                                    </m:ctrlPr>
                                  </m:sSubSupPr>
                                  <m:e>
                                    <m:r>
                                      <a:rPr lang="en-GB" sz="900" i="1">
                                        <a:latin typeface="Cambria Math" panose="02040503050406030204" pitchFamily="18" charset="0"/>
                                      </a:rPr>
                                      <m:t>𝐿</m:t>
                                    </m:r>
                                  </m:e>
                                  <m:sub>
                                    <m:r>
                                      <a:rPr lang="en-GB" sz="900" i="1">
                                        <a:latin typeface="Cambria Math" panose="02040503050406030204" pitchFamily="18" charset="0"/>
                                      </a:rPr>
                                      <m:t>𝑛</m:t>
                                    </m:r>
                                  </m:sub>
                                  <m:sup>
                                    <m:r>
                                      <a:rPr lang="en-GB" sz="900" i="1">
                                        <a:latin typeface="Cambria Math" panose="02040503050406030204" pitchFamily="18" charset="0"/>
                                      </a:rPr>
                                      <m:t>∗</m:t>
                                    </m:r>
                                  </m:sup>
                                </m:sSubSup>
                              </m:num>
                              <m:den>
                                <m:r>
                                  <a:rPr lang="en-GB" sz="900" i="1">
                                    <a:latin typeface="Cambria Math" panose="02040503050406030204" pitchFamily="18" charset="0"/>
                                  </a:rPr>
                                  <m:t>𝜕</m:t>
                                </m:r>
                                <m:sSup>
                                  <m:sSupPr>
                                    <m:ctrlPr>
                                      <a:rPr lang="en-GB" sz="900" i="1">
                                        <a:latin typeface="Cambria Math" panose="02040503050406030204" pitchFamily="18" charset="0"/>
                                      </a:rPr>
                                    </m:ctrlPr>
                                  </m:sSupPr>
                                  <m:e>
                                    <m:r>
                                      <a:rPr lang="en-GB" sz="900" i="1">
                                        <a:latin typeface="Cambria Math" panose="02040503050406030204" pitchFamily="18" charset="0"/>
                                      </a:rPr>
                                      <m:t>𝑟</m:t>
                                    </m:r>
                                  </m:e>
                                  <m:sup>
                                    <m:r>
                                      <a:rPr lang="en-GB" sz="900" i="1">
                                        <a:latin typeface="Cambria Math" panose="02040503050406030204" pitchFamily="18" charset="0"/>
                                      </a:rPr>
                                      <m:t>∗</m:t>
                                    </m:r>
                                  </m:sup>
                                </m:sSup>
                              </m:den>
                            </m:f>
                          </m:e>
                        </m:d>
                      </m:e>
                      <m:sub>
                        <m:sSup>
                          <m:sSupPr>
                            <m:ctrlPr>
                              <a:rPr lang="en-GB" sz="900" b="0" i="1" smtClean="0">
                                <a:latin typeface="Cambria Math" panose="02040503050406030204" pitchFamily="18" charset="0"/>
                              </a:rPr>
                            </m:ctrlPr>
                          </m:sSupPr>
                          <m:e>
                            <m:r>
                              <a:rPr lang="en-GB" sz="900" b="0" i="1" smtClean="0">
                                <a:latin typeface="Cambria Math" panose="02040503050406030204" pitchFamily="18" charset="0"/>
                              </a:rPr>
                              <m:t>𝑟</m:t>
                            </m:r>
                          </m:e>
                          <m:sup>
                            <m:r>
                              <a:rPr lang="en-GB" sz="900" b="0" i="1" smtClean="0">
                                <a:latin typeface="Cambria Math" panose="02040503050406030204" pitchFamily="18" charset="0"/>
                              </a:rPr>
                              <m:t>∗</m:t>
                            </m:r>
                          </m:sup>
                        </m:sSup>
                        <m:r>
                          <a:rPr lang="en-GB" sz="900" b="0" i="1" smtClean="0">
                            <a:latin typeface="Cambria Math" panose="02040503050406030204" pitchFamily="18" charset="0"/>
                          </a:rPr>
                          <m:t>=1</m:t>
                        </m:r>
                      </m:sub>
                    </m:sSub>
                    <m:r>
                      <a:rPr lang="en-GB" sz="900" b="0" i="1" smtClean="0">
                        <a:latin typeface="Cambria Math" panose="02040503050406030204" pitchFamily="18" charset="0"/>
                      </a:rPr>
                      <m:t>=1.</m:t>
                    </m:r>
                  </m:oMath>
                </a14:m>
                <a:endParaRPr lang="en-GB" sz="900" dirty="0"/>
              </a:p>
            </p:txBody>
          </p:sp>
        </mc:Choice>
        <mc:Fallback xmlns="">
          <p:sp>
            <p:nvSpPr>
              <p:cNvPr id="10" name="TextBox 9">
                <a:extLst>
                  <a:ext uri="{FF2B5EF4-FFF2-40B4-BE49-F238E27FC236}">
                    <a16:creationId xmlns:a16="http://schemas.microsoft.com/office/drawing/2014/main" id="{41B27AA9-FBC6-4E33-B832-778DDFDDABE0}"/>
                  </a:ext>
                </a:extLst>
              </p:cNvPr>
              <p:cNvSpPr txBox="1">
                <a:spLocks noRot="1" noChangeAspect="1" noMove="1" noResize="1" noEditPoints="1" noAdjustHandles="1" noChangeArrowheads="1" noChangeShapeType="1" noTextEdit="1"/>
              </p:cNvSpPr>
              <p:nvPr/>
            </p:nvSpPr>
            <p:spPr>
              <a:xfrm>
                <a:off x="216000" y="4521003"/>
                <a:ext cx="3969838" cy="458523"/>
              </a:xfrm>
              <a:prstGeom prst="rect">
                <a:avLst/>
              </a:prstGeom>
              <a:blipFill>
                <a:blip r:embed="rId4"/>
                <a:stretch>
                  <a:fillRect t="-58667" b="-132000"/>
                </a:stretch>
              </a:blipFill>
            </p:spPr>
            <p:txBody>
              <a:bodyPr/>
              <a:lstStyle/>
              <a:p>
                <a:r>
                  <a:rPr lang="en-GB">
                    <a:noFill/>
                  </a:rPr>
                  <a:t> </a:t>
                </a:r>
              </a:p>
            </p:txBody>
          </p:sp>
        </mc:Fallback>
      </mc:AlternateContent>
      <p:sp>
        <p:nvSpPr>
          <p:cNvPr id="12" name="TextBox 11">
            <a:extLst>
              <a:ext uri="{FF2B5EF4-FFF2-40B4-BE49-F238E27FC236}">
                <a16:creationId xmlns:a16="http://schemas.microsoft.com/office/drawing/2014/main" id="{50B2109D-274B-46EE-A4CB-4AFA35CA97EA}"/>
              </a:ext>
            </a:extLst>
          </p:cNvPr>
          <p:cNvSpPr txBox="1"/>
          <p:nvPr/>
        </p:nvSpPr>
        <p:spPr>
          <a:xfrm>
            <a:off x="4350969" y="1019115"/>
            <a:ext cx="4572000" cy="341632"/>
          </a:xfrm>
          <a:prstGeom prst="rect">
            <a:avLst/>
          </a:prstGeom>
          <a:noFill/>
        </p:spPr>
        <p:txBody>
          <a:bodyPr wrap="square">
            <a:spAutoFit/>
          </a:bodyPr>
          <a:lstStyle/>
          <a:p>
            <a:pPr>
              <a:lnSpc>
                <a:spcPct val="90000"/>
              </a:lnSpc>
              <a:spcAft>
                <a:spcPts val="600"/>
              </a:spcAft>
            </a:pPr>
            <a:r>
              <a:rPr lang="en-US" sz="1800" b="1" dirty="0">
                <a:latin typeface="Arial" panose="020B0604020202020204" pitchFamily="34" charset="0"/>
                <a:cs typeface="Arial" panose="020B0604020202020204" pitchFamily="34" charset="0"/>
              </a:rPr>
              <a:t>For the circular cylindrical tank case: </a:t>
            </a:r>
          </a:p>
        </p:txBody>
      </p:sp>
    </p:spTree>
    <p:extLst>
      <p:ext uri="{BB962C8B-B14F-4D97-AF65-F5344CB8AC3E}">
        <p14:creationId xmlns:p14="http://schemas.microsoft.com/office/powerpoint/2010/main" val="29007359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3B26F336-FD04-44EE-97FD-95F1E3FA2493}"/>
              </a:ext>
            </a:extLst>
          </p:cNvPr>
          <p:cNvSpPr txBox="1">
            <a:spLocks/>
          </p:cNvSpPr>
          <p:nvPr/>
        </p:nvSpPr>
        <p:spPr>
          <a:xfrm>
            <a:off x="216000" y="320125"/>
            <a:ext cx="2333047" cy="293044"/>
          </a:xfrm>
          <a:prstGeom prst="rect">
            <a:avLst/>
          </a:prstGeom>
        </p:spPr>
        <p:txBody>
          <a:bodyPr vert="horz" lIns="0" tIns="0" rIns="0" bIns="0" rtlCol="0">
            <a:noAutofit/>
          </a:bodyPr>
          <a:lstStyle>
            <a:lvl1pPr marL="0" indent="0" algn="l" defTabSz="685800" rtl="0" eaLnBrk="1" latinLnBrk="0" hangingPunct="1">
              <a:lnSpc>
                <a:spcPct val="80000"/>
              </a:lnSpc>
              <a:spcBef>
                <a:spcPts val="750"/>
              </a:spcBef>
              <a:buFont typeface="Arial" panose="020B0604020202020204" pitchFamily="34" charset="0"/>
              <a:buNone/>
              <a:defRPr sz="1100" b="1" kern="1200" baseline="0">
                <a:solidFill>
                  <a:schemeClr val="bg1"/>
                </a:solidFill>
                <a:latin typeface="Arial" charset="0"/>
                <a:ea typeface="Arial" charset="0"/>
                <a:cs typeface="Arial" charset="0"/>
              </a:defRPr>
            </a:lvl1pPr>
            <a:lvl2pPr marL="0" indent="0" algn="l" defTabSz="685800" rtl="0" eaLnBrk="1" latinLnBrk="0" hangingPunct="1">
              <a:lnSpc>
                <a:spcPct val="80000"/>
              </a:lnSpc>
              <a:spcBef>
                <a:spcPts val="375"/>
              </a:spcBef>
              <a:buFont typeface="Arial" panose="020B0604020202020204" pitchFamily="34" charset="0"/>
              <a:buNone/>
              <a:defRPr sz="1100" kern="1200">
                <a:solidFill>
                  <a:schemeClr val="bg1"/>
                </a:solidFill>
                <a:latin typeface="Arial" charset="0"/>
                <a:ea typeface="Arial" charset="0"/>
                <a:cs typeface="Arial" charset="0"/>
              </a:defRPr>
            </a:lvl2pPr>
            <a:lvl3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3pPr>
            <a:lvl4pPr marL="0" indent="0" algn="l" defTabSz="685800" rtl="0" eaLnBrk="1" latinLnBrk="0" hangingPunct="1">
              <a:lnSpc>
                <a:spcPct val="90000"/>
              </a:lnSpc>
              <a:spcBef>
                <a:spcPts val="375"/>
              </a:spcBef>
              <a:buFont typeface="Arial" panose="020B0604020202020204" pitchFamily="34" charset="0"/>
              <a:buNone/>
              <a:defRPr sz="1100" kern="1200">
                <a:solidFill>
                  <a:schemeClr val="tx1"/>
                </a:solidFill>
                <a:latin typeface="Arial" charset="0"/>
                <a:ea typeface="Arial" charset="0"/>
                <a:cs typeface="Arial" charset="0"/>
              </a:defRPr>
            </a:lvl4pPr>
            <a:lvl5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Conclusions  </a:t>
            </a:r>
          </a:p>
          <a:p>
            <a:r>
              <a:rPr lang="en-US" sz="2000" dirty="0"/>
              <a:t> </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462C3C6-279E-43D0-9A83-CA1CA0AC76A8}"/>
                  </a:ext>
                </a:extLst>
              </p:cNvPr>
              <p:cNvSpPr txBox="1"/>
              <p:nvPr/>
            </p:nvSpPr>
            <p:spPr>
              <a:xfrm>
                <a:off x="490507" y="1202144"/>
                <a:ext cx="8035820" cy="2739211"/>
              </a:xfrm>
              <a:prstGeom prst="rect">
                <a:avLst/>
              </a:prstGeom>
              <a:noFill/>
            </p:spPr>
            <p:txBody>
              <a:bodyPr wrap="square" rtlCol="0">
                <a:spAutoFit/>
              </a:bodyPr>
              <a:lstStyle/>
              <a:p>
                <a:pPr algn="just"/>
                <a:r>
                  <a:rPr lang="en-GB" b="1" dirty="0">
                    <a:latin typeface="Arial" panose="020B0604020202020204" pitchFamily="34" charset="0"/>
                    <a:cs typeface="Arial" panose="020B0604020202020204" pitchFamily="34" charset="0"/>
                  </a:rPr>
                  <a:t>For the cubic tank case: </a:t>
                </a:r>
              </a:p>
              <a:p>
                <a:pPr algn="just"/>
                <a:endParaRPr lang="en-GB" sz="1400" dirty="0">
                  <a:latin typeface="Arial" panose="020B0604020202020204" pitchFamily="34" charset="0"/>
                  <a:cs typeface="Arial" panose="020B0604020202020204" pitchFamily="34" charset="0"/>
                </a:endParaRPr>
              </a:p>
              <a:p>
                <a:pPr algn="just"/>
                <a:r>
                  <a:rPr lang="en-GB" sz="1400" dirty="0">
                    <a:latin typeface="Arial" panose="020B0604020202020204" pitchFamily="34" charset="0"/>
                    <a:cs typeface="Arial" panose="020B0604020202020204" pitchFamily="34" charset="0"/>
                  </a:rPr>
                  <a:t>5. </a:t>
                </a:r>
                <a:r>
                  <a:rPr lang="en-US" sz="1400" dirty="0">
                    <a:latin typeface="Arial" panose="020B0604020202020204" pitchFamily="34" charset="0"/>
                    <a:cs typeface="Arial" panose="020B0604020202020204" pitchFamily="34" charset="0"/>
                  </a:rPr>
                  <a:t>The effect of aspect ratios of the tank on natural frequencies is investigated through various </a:t>
                </a:r>
                <a14:m>
                  <m:oMath xmlns:m="http://schemas.openxmlformats.org/officeDocument/2006/math">
                    <m:r>
                      <a:rPr lang="en-US" sz="1400" i="1" dirty="0" smtClean="0">
                        <a:latin typeface="Cambria Math" panose="02040503050406030204" pitchFamily="18" charset="0"/>
                        <a:cs typeface="Arial" panose="020B0604020202020204" pitchFamily="34" charset="0"/>
                      </a:rPr>
                      <m:t>𝑏</m:t>
                    </m:r>
                    <m:r>
                      <a:rPr lang="en-GB" sz="1400" b="0" i="1" dirty="0" smtClean="0">
                        <a:latin typeface="Cambria Math" panose="02040503050406030204" pitchFamily="18" charset="0"/>
                        <a:cs typeface="Arial" panose="020B0604020202020204" pitchFamily="34" charset="0"/>
                      </a:rPr>
                      <m:t>/</m:t>
                    </m:r>
                    <m:r>
                      <a:rPr lang="en-US" sz="1400" i="1" dirty="0" smtClean="0">
                        <a:latin typeface="Cambria Math" panose="02040503050406030204" pitchFamily="18" charset="0"/>
                        <a:cs typeface="Arial" panose="020B0604020202020204" pitchFamily="34" charset="0"/>
                      </a:rPr>
                      <m:t>𝑙</m:t>
                    </m:r>
                  </m:oMath>
                </a14:m>
                <a:r>
                  <a:rPr lang="en-US" sz="1400" dirty="0">
                    <a:latin typeface="Arial" panose="020B0604020202020204" pitchFamily="34" charset="0"/>
                    <a:cs typeface="Arial" panose="020B0604020202020204" pitchFamily="34" charset="0"/>
                  </a:rPr>
                  <a:t>. It is observed that for the elastic cover with completely clamped edges, the present results show a similar trend with those of a rectangular cover in vacuum. However, for the completely free or completely simply supported case, due to the effect of the tank walls and fluid, the trends will no longer be the same as those of a rectangular cover in vacuum. </a:t>
                </a:r>
              </a:p>
              <a:p>
                <a:pPr algn="just"/>
                <a:endParaRPr lang="en-GB" sz="1400" dirty="0">
                  <a:latin typeface="Arial" panose="020B0604020202020204" pitchFamily="34" charset="0"/>
                  <a:cs typeface="Arial" panose="020B0604020202020204" pitchFamily="34" charset="0"/>
                </a:endParaRPr>
              </a:p>
              <a:p>
                <a:pPr algn="just"/>
                <a:r>
                  <a:rPr lang="en-GB" sz="1400" dirty="0">
                    <a:latin typeface="Arial" panose="020B0604020202020204" pitchFamily="34" charset="0"/>
                    <a:cs typeface="Arial" panose="020B0604020202020204" pitchFamily="34" charset="0"/>
                  </a:rPr>
                  <a:t>6. </a:t>
                </a:r>
                <a:r>
                  <a:rPr lang="en-US" sz="1400" dirty="0">
                    <a:latin typeface="Arial" panose="020B0604020202020204" pitchFamily="34" charset="0"/>
                    <a:cs typeface="Arial" panose="020B0604020202020204" pitchFamily="34" charset="0"/>
                  </a:rPr>
                  <a:t>For different natural modes in each mode group, it is observed that both the graphs of mode shape and the maximum principal strain become more oscillatory with the increase in natural frequencies. The peaks of the maximum principal strain occur at the side walls for completely clamped edge case.</a:t>
                </a:r>
                <a:endParaRPr lang="en-GB" sz="1400" dirty="0">
                  <a:latin typeface="Arial" panose="020B0604020202020204" pitchFamily="34" charset="0"/>
                  <a:cs typeface="Arial" panose="020B0604020202020204" pitchFamily="34" charset="0"/>
                </a:endParaRPr>
              </a:p>
            </p:txBody>
          </p:sp>
        </mc:Choice>
        <mc:Fallback xmlns="">
          <p:sp>
            <p:nvSpPr>
              <p:cNvPr id="2" name="TextBox 1">
                <a:extLst>
                  <a:ext uri="{FF2B5EF4-FFF2-40B4-BE49-F238E27FC236}">
                    <a16:creationId xmlns:a16="http://schemas.microsoft.com/office/drawing/2014/main" id="{9462C3C6-279E-43D0-9A83-CA1CA0AC76A8}"/>
                  </a:ext>
                </a:extLst>
              </p:cNvPr>
              <p:cNvSpPr txBox="1">
                <a:spLocks noRot="1" noChangeAspect="1" noMove="1" noResize="1" noEditPoints="1" noAdjustHandles="1" noChangeArrowheads="1" noChangeShapeType="1" noTextEdit="1"/>
              </p:cNvSpPr>
              <p:nvPr/>
            </p:nvSpPr>
            <p:spPr>
              <a:xfrm>
                <a:off x="490507" y="1202144"/>
                <a:ext cx="8035820" cy="2739211"/>
              </a:xfrm>
              <a:prstGeom prst="rect">
                <a:avLst/>
              </a:prstGeom>
              <a:blipFill>
                <a:blip r:embed="rId3"/>
                <a:stretch>
                  <a:fillRect l="-607" t="-1111" r="-152" b="-1333"/>
                </a:stretch>
              </a:blipFill>
            </p:spPr>
            <p:txBody>
              <a:bodyPr/>
              <a:lstStyle/>
              <a:p>
                <a:r>
                  <a:rPr lang="en-GB">
                    <a:noFill/>
                  </a:rPr>
                  <a:t> </a:t>
                </a:r>
              </a:p>
            </p:txBody>
          </p:sp>
        </mc:Fallback>
      </mc:AlternateContent>
    </p:spTree>
    <p:extLst>
      <p:ext uri="{BB962C8B-B14F-4D97-AF65-F5344CB8AC3E}">
        <p14:creationId xmlns:p14="http://schemas.microsoft.com/office/powerpoint/2010/main" val="393461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512F9D-3691-4341-8EAA-2861D676DF98}"/>
              </a:ext>
            </a:extLst>
          </p:cNvPr>
          <p:cNvSpPr/>
          <p:nvPr/>
        </p:nvSpPr>
        <p:spPr>
          <a:xfrm>
            <a:off x="1464573" y="2242332"/>
            <a:ext cx="5634727" cy="658835"/>
          </a:xfrm>
          <a:prstGeom prst="rect">
            <a:avLst/>
          </a:prstGeom>
        </p:spPr>
        <p:txBody>
          <a:bodyPr wrap="square">
            <a:spAutoFit/>
          </a:bodyPr>
          <a:lstStyle/>
          <a:p>
            <a:pPr algn="ctr">
              <a:lnSpc>
                <a:spcPct val="150000"/>
              </a:lnSpc>
            </a:pPr>
            <a:r>
              <a:rPr lang="en-US" sz="2800" b="1" dirty="0">
                <a:solidFill>
                  <a:srgbClr val="002855"/>
                </a:solidFill>
                <a:latin typeface="Arial" charset="0"/>
                <a:cs typeface="Arial" charset="0"/>
              </a:rPr>
              <a:t>Thank you for your attention!</a:t>
            </a:r>
          </a:p>
        </p:txBody>
      </p:sp>
    </p:spTree>
    <p:extLst>
      <p:ext uri="{BB962C8B-B14F-4D97-AF65-F5344CB8AC3E}">
        <p14:creationId xmlns:p14="http://schemas.microsoft.com/office/powerpoint/2010/main" val="2566721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8">
            <a:extLst>
              <a:ext uri="{FF2B5EF4-FFF2-40B4-BE49-F238E27FC236}">
                <a16:creationId xmlns:a16="http://schemas.microsoft.com/office/drawing/2014/main" id="{68E94449-3FFD-4DB2-93CC-DAC372767401}"/>
              </a:ext>
            </a:extLst>
          </p:cNvPr>
          <p:cNvSpPr>
            <a:spLocks noGrp="1"/>
          </p:cNvSpPr>
          <p:nvPr>
            <p:ph type="body" sz="quarter" idx="12"/>
          </p:nvPr>
        </p:nvSpPr>
        <p:spPr>
          <a:xfrm>
            <a:off x="215900" y="311150"/>
            <a:ext cx="5489575" cy="293688"/>
          </a:xfrm>
        </p:spPr>
        <p:txBody>
          <a:bodyPr/>
          <a:lstStyle/>
          <a:p>
            <a:r>
              <a:rPr lang="en-US" sz="2000" dirty="0"/>
              <a:t>Background and Motivations </a:t>
            </a:r>
          </a:p>
        </p:txBody>
      </p:sp>
      <p:sp>
        <p:nvSpPr>
          <p:cNvPr id="4" name="TextBox 3">
            <a:extLst>
              <a:ext uri="{FF2B5EF4-FFF2-40B4-BE49-F238E27FC236}">
                <a16:creationId xmlns:a16="http://schemas.microsoft.com/office/drawing/2014/main" id="{E21BA3E7-3C0E-42FD-B61B-BE282DB61898}"/>
              </a:ext>
            </a:extLst>
          </p:cNvPr>
          <p:cNvSpPr txBox="1"/>
          <p:nvPr/>
        </p:nvSpPr>
        <p:spPr>
          <a:xfrm>
            <a:off x="324901" y="1010714"/>
            <a:ext cx="2766642" cy="369332"/>
          </a:xfrm>
          <a:prstGeom prst="rect">
            <a:avLst/>
          </a:prstGeom>
          <a:noFill/>
        </p:spPr>
        <p:txBody>
          <a:bodyPr wrap="square">
            <a:spAutoFit/>
          </a:bodyPr>
          <a:lstStyle/>
          <a:p>
            <a:pPr algn="just" fontAlgn="base"/>
            <a:r>
              <a:rPr lang="en-US" b="1" dirty="0">
                <a:solidFill>
                  <a:srgbClr val="002855"/>
                </a:solidFill>
                <a:latin typeface="Arial" charset="0"/>
                <a:cs typeface="Arial" charset="0"/>
              </a:rPr>
              <a:t>Ice-covered ocean</a:t>
            </a:r>
          </a:p>
        </p:txBody>
      </p:sp>
      <p:sp>
        <p:nvSpPr>
          <p:cNvPr id="10" name="TextBox 9">
            <a:extLst>
              <a:ext uri="{FF2B5EF4-FFF2-40B4-BE49-F238E27FC236}">
                <a16:creationId xmlns:a16="http://schemas.microsoft.com/office/drawing/2014/main" id="{F02854C9-CFDE-4D38-A5F2-B7D757D8C64D}"/>
              </a:ext>
            </a:extLst>
          </p:cNvPr>
          <p:cNvSpPr txBox="1"/>
          <p:nvPr/>
        </p:nvSpPr>
        <p:spPr>
          <a:xfrm>
            <a:off x="5461567" y="1010714"/>
            <a:ext cx="3216585" cy="369332"/>
          </a:xfrm>
          <a:prstGeom prst="rect">
            <a:avLst/>
          </a:prstGeom>
          <a:noFill/>
        </p:spPr>
        <p:txBody>
          <a:bodyPr wrap="square">
            <a:spAutoFit/>
          </a:bodyPr>
          <a:lstStyle/>
          <a:p>
            <a:pPr algn="just" fontAlgn="base"/>
            <a:r>
              <a:rPr lang="en-US" b="1" dirty="0">
                <a:solidFill>
                  <a:srgbClr val="002855"/>
                </a:solidFill>
                <a:latin typeface="Arial" charset="0"/>
                <a:cs typeface="Arial" charset="0"/>
              </a:rPr>
              <a:t>Ice-covered channel/river</a:t>
            </a:r>
          </a:p>
        </p:txBody>
      </p:sp>
      <p:sp>
        <p:nvSpPr>
          <p:cNvPr id="7" name="TextBox 6">
            <a:extLst>
              <a:ext uri="{FF2B5EF4-FFF2-40B4-BE49-F238E27FC236}">
                <a16:creationId xmlns:a16="http://schemas.microsoft.com/office/drawing/2014/main" id="{B546AF16-C2C2-4199-939F-4F6545B6CE90}"/>
              </a:ext>
            </a:extLst>
          </p:cNvPr>
          <p:cNvSpPr txBox="1"/>
          <p:nvPr/>
        </p:nvSpPr>
        <p:spPr>
          <a:xfrm>
            <a:off x="121742" y="4386918"/>
            <a:ext cx="8508691" cy="646331"/>
          </a:xfrm>
          <a:prstGeom prst="rect">
            <a:avLst/>
          </a:prstGeom>
          <a:noFill/>
        </p:spPr>
        <p:txBody>
          <a:bodyPr wrap="square">
            <a:spAutoFit/>
          </a:bodyPr>
          <a:lstStyle/>
          <a:p>
            <a:r>
              <a:rPr lang="en-US" sz="900" b="0" i="0" dirty="0">
                <a:solidFill>
                  <a:srgbClr val="222222"/>
                </a:solidFill>
                <a:effectLst/>
                <a:latin typeface="Arial" panose="020B0604020202020204" pitchFamily="34" charset="0"/>
                <a:cs typeface="Arial" panose="020B0604020202020204" pitchFamily="34" charset="0"/>
              </a:rPr>
              <a:t>-  </a:t>
            </a:r>
            <a:r>
              <a:rPr lang="en-US" sz="900" dirty="0">
                <a:solidFill>
                  <a:srgbClr val="222222"/>
                </a:solidFill>
                <a:latin typeface="Arial" panose="020B0604020202020204" pitchFamily="34" charset="0"/>
                <a:cs typeface="Arial" panose="020B0604020202020204" pitchFamily="34" charset="0"/>
              </a:rPr>
              <a:t>C. </a:t>
            </a:r>
            <a:r>
              <a:rPr lang="en-US" sz="900" b="0" i="0" dirty="0">
                <a:solidFill>
                  <a:srgbClr val="222222"/>
                </a:solidFill>
                <a:effectLst/>
                <a:latin typeface="Arial" panose="020B0604020202020204" pitchFamily="34" charset="0"/>
                <a:cs typeface="Arial" panose="020B0604020202020204" pitchFamily="34" charset="0"/>
              </a:rPr>
              <a:t>Fox, and V.A. Squire. "On the oblique </a:t>
            </a:r>
            <a:r>
              <a:rPr lang="en-US" sz="900" b="0" i="0" dirty="0" err="1">
                <a:solidFill>
                  <a:srgbClr val="222222"/>
                </a:solidFill>
                <a:effectLst/>
                <a:latin typeface="Arial" panose="020B0604020202020204" pitchFamily="34" charset="0"/>
                <a:cs typeface="Arial" panose="020B0604020202020204" pitchFamily="34" charset="0"/>
              </a:rPr>
              <a:t>reflexion</a:t>
            </a:r>
            <a:r>
              <a:rPr lang="en-US" sz="900" b="0" i="0" dirty="0">
                <a:solidFill>
                  <a:srgbClr val="222222"/>
                </a:solidFill>
                <a:effectLst/>
                <a:latin typeface="Arial" panose="020B0604020202020204" pitchFamily="34" charset="0"/>
                <a:cs typeface="Arial" panose="020B0604020202020204" pitchFamily="34" charset="0"/>
              </a:rPr>
              <a:t> and transmission of ocean waves at shore fast sea ice." </a:t>
            </a:r>
            <a:r>
              <a:rPr lang="fr-FR" sz="900" b="0" i="1" dirty="0">
                <a:solidFill>
                  <a:srgbClr val="333132"/>
                </a:solidFill>
                <a:effectLst/>
                <a:latin typeface="Arial" panose="020B0604020202020204" pitchFamily="34" charset="0"/>
                <a:cs typeface="Arial" panose="020B0604020202020204" pitchFamily="34" charset="0"/>
              </a:rPr>
              <a:t>Phil. Trans. R. Soc. A.</a:t>
            </a:r>
            <a:r>
              <a:rPr lang="en-US" sz="900" b="0" i="0" dirty="0">
                <a:solidFill>
                  <a:srgbClr val="222222"/>
                </a:solidFill>
                <a:effectLst/>
                <a:latin typeface="Arial" panose="020B0604020202020204" pitchFamily="34" charset="0"/>
                <a:cs typeface="Arial" panose="020B0604020202020204" pitchFamily="34" charset="0"/>
              </a:rPr>
              <a:t> 347, no. 1682 (1994): 185-218.</a:t>
            </a:r>
          </a:p>
          <a:p>
            <a:r>
              <a:rPr lang="en-US" sz="900" dirty="0">
                <a:solidFill>
                  <a:srgbClr val="222222"/>
                </a:solidFill>
                <a:latin typeface="Arial" panose="020B0604020202020204" pitchFamily="34" charset="0"/>
                <a:cs typeface="Arial" panose="020B0604020202020204" pitchFamily="34" charset="0"/>
              </a:rPr>
              <a:t>-  V.A. </a:t>
            </a:r>
            <a:r>
              <a:rPr lang="en-US" sz="900" b="0" i="0" dirty="0">
                <a:solidFill>
                  <a:srgbClr val="222222"/>
                </a:solidFill>
                <a:effectLst/>
                <a:latin typeface="Arial" panose="020B0604020202020204" pitchFamily="34" charset="0"/>
                <a:cs typeface="Arial" panose="020B0604020202020204" pitchFamily="34" charset="0"/>
              </a:rPr>
              <a:t>Squire, "Of ocean waves and sea-ice revisited." </a:t>
            </a:r>
            <a:r>
              <a:rPr lang="en-GB" sz="900" b="0" i="1" dirty="0">
                <a:solidFill>
                  <a:srgbClr val="202124"/>
                </a:solidFill>
                <a:effectLst/>
                <a:latin typeface="Arial" panose="020B0604020202020204" pitchFamily="34" charset="0"/>
                <a:cs typeface="Arial" panose="020B0604020202020204" pitchFamily="34" charset="0"/>
              </a:rPr>
              <a:t>Cold Reg Sci </a:t>
            </a:r>
            <a:r>
              <a:rPr lang="en-GB" sz="900" b="0" i="1" dirty="0" err="1">
                <a:solidFill>
                  <a:srgbClr val="202124"/>
                </a:solidFill>
                <a:effectLst/>
                <a:latin typeface="Arial" panose="020B0604020202020204" pitchFamily="34" charset="0"/>
                <a:cs typeface="Arial" panose="020B0604020202020204" pitchFamily="34" charset="0"/>
              </a:rPr>
              <a:t>Technol</a:t>
            </a:r>
            <a:r>
              <a:rPr lang="en-GB" sz="900" b="0" i="1" dirty="0">
                <a:solidFill>
                  <a:srgbClr val="202124"/>
                </a:solidFill>
                <a:effectLst/>
                <a:latin typeface="Arial" panose="020B0604020202020204" pitchFamily="34" charset="0"/>
                <a:cs typeface="Arial" panose="020B0604020202020204" pitchFamily="34" charset="0"/>
              </a:rPr>
              <a:t> </a:t>
            </a:r>
            <a:r>
              <a:rPr lang="en-US" sz="900" b="0" i="0" dirty="0">
                <a:solidFill>
                  <a:srgbClr val="222222"/>
                </a:solidFill>
                <a:effectLst/>
                <a:latin typeface="Arial" panose="020B0604020202020204" pitchFamily="34" charset="0"/>
                <a:cs typeface="Arial" panose="020B0604020202020204" pitchFamily="34" charset="0"/>
              </a:rPr>
              <a:t>49, no. 2 (2007): 110-133.</a:t>
            </a:r>
          </a:p>
          <a:p>
            <a:r>
              <a:rPr lang="en-GB" sz="900" b="0" i="0" dirty="0">
                <a:solidFill>
                  <a:srgbClr val="222222"/>
                </a:solidFill>
                <a:effectLst/>
                <a:latin typeface="Arial" panose="020B0604020202020204" pitchFamily="34" charset="0"/>
                <a:cs typeface="Arial" panose="020B0604020202020204" pitchFamily="34" charset="0"/>
              </a:rPr>
              <a:t>-  A.A. Korobkin, T.I. Khabakhpasheva, and A.A. </a:t>
            </a:r>
            <a:r>
              <a:rPr lang="en-GB" sz="900" b="0" i="0" dirty="0" err="1">
                <a:solidFill>
                  <a:srgbClr val="222222"/>
                </a:solidFill>
                <a:effectLst/>
                <a:latin typeface="Arial" panose="020B0604020202020204" pitchFamily="34" charset="0"/>
                <a:cs typeface="Arial" panose="020B0604020202020204" pitchFamily="34" charset="0"/>
              </a:rPr>
              <a:t>Papin</a:t>
            </a:r>
            <a:r>
              <a:rPr lang="en-GB" sz="900" b="0" i="0" dirty="0">
                <a:solidFill>
                  <a:srgbClr val="222222"/>
                </a:solidFill>
                <a:effectLst/>
                <a:latin typeface="Arial" panose="020B0604020202020204" pitchFamily="34" charset="0"/>
                <a:cs typeface="Arial" panose="020B0604020202020204" pitchFamily="34" charset="0"/>
              </a:rPr>
              <a:t>. "Waves propagating along a channel with ice cover.“ </a:t>
            </a:r>
            <a:r>
              <a:rPr lang="en-GB" sz="900" b="0" i="1" dirty="0">
                <a:solidFill>
                  <a:srgbClr val="222222"/>
                </a:solidFill>
                <a:effectLst/>
                <a:latin typeface="Arial" panose="020B0604020202020204" pitchFamily="34" charset="0"/>
                <a:cs typeface="Arial" panose="020B0604020202020204" pitchFamily="34" charset="0"/>
              </a:rPr>
              <a:t>Eur. J. Mech. B Fluids </a:t>
            </a:r>
            <a:r>
              <a:rPr lang="en-GB" sz="900" b="0" i="0" dirty="0">
                <a:solidFill>
                  <a:srgbClr val="222222"/>
                </a:solidFill>
                <a:effectLst/>
                <a:latin typeface="Arial" panose="020B0604020202020204" pitchFamily="34" charset="0"/>
                <a:cs typeface="Arial" panose="020B0604020202020204" pitchFamily="34" charset="0"/>
              </a:rPr>
              <a:t>47 (2014): 166-175.</a:t>
            </a:r>
            <a:endParaRPr lang="en-US" sz="900" b="0" i="0" dirty="0">
              <a:solidFill>
                <a:srgbClr val="222222"/>
              </a:solidFill>
              <a:effectLst/>
              <a:latin typeface="Arial" panose="020B0604020202020204" pitchFamily="34" charset="0"/>
              <a:cs typeface="Arial" panose="020B0604020202020204" pitchFamily="34" charset="0"/>
            </a:endParaRPr>
          </a:p>
          <a:p>
            <a:r>
              <a:rPr lang="en-US" sz="900" b="0" i="0" dirty="0">
                <a:solidFill>
                  <a:srgbClr val="222222"/>
                </a:solidFill>
                <a:effectLst/>
                <a:latin typeface="Arial" panose="020B0604020202020204" pitchFamily="34" charset="0"/>
                <a:cs typeface="Arial" panose="020B0604020202020204" pitchFamily="34" charset="0"/>
              </a:rPr>
              <a:t>-  K. Ren, G.X. Wu, and Z.F. Li. "Hydroelastic waves propagating in an ice-covered channel.“ </a:t>
            </a:r>
            <a:r>
              <a:rPr lang="en-GB" sz="900" b="0" i="1" dirty="0">
                <a:solidFill>
                  <a:srgbClr val="202124"/>
                </a:solidFill>
                <a:effectLst/>
                <a:latin typeface="Arial" panose="020B0604020202020204" pitchFamily="34" charset="0"/>
                <a:cs typeface="Arial" panose="020B0604020202020204" pitchFamily="34" charset="0"/>
              </a:rPr>
              <a:t>J. Fluid Mech.</a:t>
            </a:r>
            <a:r>
              <a:rPr lang="en-US" sz="900" b="0" i="1" dirty="0">
                <a:solidFill>
                  <a:srgbClr val="222222"/>
                </a:solidFill>
                <a:effectLst/>
                <a:latin typeface="Arial" panose="020B0604020202020204" pitchFamily="34" charset="0"/>
                <a:cs typeface="Arial" panose="020B0604020202020204" pitchFamily="34" charset="0"/>
              </a:rPr>
              <a:t> </a:t>
            </a:r>
            <a:r>
              <a:rPr lang="en-US" sz="900" b="0" i="0" dirty="0">
                <a:solidFill>
                  <a:srgbClr val="222222"/>
                </a:solidFill>
                <a:effectLst/>
                <a:latin typeface="Arial" panose="020B0604020202020204" pitchFamily="34" charset="0"/>
                <a:cs typeface="Arial" panose="020B0604020202020204" pitchFamily="34" charset="0"/>
              </a:rPr>
              <a:t>886 (2020).</a:t>
            </a:r>
            <a:endParaRPr lang="en-GB" sz="900" dirty="0">
              <a:latin typeface="Arial" panose="020B0604020202020204" pitchFamily="34" charset="0"/>
              <a:cs typeface="Arial" panose="020B0604020202020204" pitchFamily="34" charset="0"/>
            </a:endParaRPr>
          </a:p>
        </p:txBody>
      </p:sp>
      <p:pic>
        <p:nvPicPr>
          <p:cNvPr id="5" name="Picture 4" descr="Graphical user interface&#10;&#10;Description automatically generated">
            <a:extLst>
              <a:ext uri="{FF2B5EF4-FFF2-40B4-BE49-F238E27FC236}">
                <a16:creationId xmlns:a16="http://schemas.microsoft.com/office/drawing/2014/main" id="{A2155120-A149-436B-97C8-5319D25EF068}"/>
              </a:ext>
            </a:extLst>
          </p:cNvPr>
          <p:cNvPicPr>
            <a:picLocks noChangeAspect="1"/>
          </p:cNvPicPr>
          <p:nvPr/>
        </p:nvPicPr>
        <p:blipFill>
          <a:blip r:embed="rId3"/>
          <a:stretch>
            <a:fillRect/>
          </a:stretch>
        </p:blipFill>
        <p:spPr>
          <a:xfrm>
            <a:off x="5418607" y="1613948"/>
            <a:ext cx="2922976" cy="2435584"/>
          </a:xfrm>
          <a:prstGeom prst="rect">
            <a:avLst/>
          </a:prstGeom>
        </p:spPr>
      </p:pic>
      <p:pic>
        <p:nvPicPr>
          <p:cNvPr id="12" name="Picture 2">
            <a:extLst>
              <a:ext uri="{FF2B5EF4-FFF2-40B4-BE49-F238E27FC236}">
                <a16:creationId xmlns:a16="http://schemas.microsoft.com/office/drawing/2014/main" id="{5ECF7B68-98C0-4322-96F6-67953304E7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901" y="2279267"/>
            <a:ext cx="4705154" cy="127186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BFA5AD1-17A6-429B-8798-6CCF1356DAA0}"/>
              </a:ext>
            </a:extLst>
          </p:cNvPr>
          <p:cNvSpPr txBox="1"/>
          <p:nvPr/>
        </p:nvSpPr>
        <p:spPr>
          <a:xfrm>
            <a:off x="324205" y="3584254"/>
            <a:ext cx="4235270" cy="353943"/>
          </a:xfrm>
          <a:prstGeom prst="rect">
            <a:avLst/>
          </a:prstGeom>
          <a:noFill/>
        </p:spPr>
        <p:txBody>
          <a:bodyPr wrap="square">
            <a:spAutoFit/>
          </a:bodyPr>
          <a:lstStyle/>
          <a:p>
            <a:pPr algn="ctr"/>
            <a:r>
              <a:rPr lang="en-GB" sz="900" b="1" dirty="0"/>
              <a:t>Environmental features of sea ice</a:t>
            </a:r>
          </a:p>
          <a:p>
            <a:pPr algn="ctr"/>
            <a:r>
              <a:rPr lang="en-GB" sz="800" dirty="0"/>
              <a:t>(file source: https://commons.wikimedia.org/wiki/File:Sea_ice_Drawing_General_features.svg)</a:t>
            </a:r>
          </a:p>
        </p:txBody>
      </p:sp>
    </p:spTree>
    <p:extLst>
      <p:ext uri="{BB962C8B-B14F-4D97-AF65-F5344CB8AC3E}">
        <p14:creationId xmlns:p14="http://schemas.microsoft.com/office/powerpoint/2010/main" val="2854652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8">
            <a:extLst>
              <a:ext uri="{FF2B5EF4-FFF2-40B4-BE49-F238E27FC236}">
                <a16:creationId xmlns:a16="http://schemas.microsoft.com/office/drawing/2014/main" id="{68E94449-3FFD-4DB2-93CC-DAC372767401}"/>
              </a:ext>
            </a:extLst>
          </p:cNvPr>
          <p:cNvSpPr>
            <a:spLocks noGrp="1"/>
          </p:cNvSpPr>
          <p:nvPr>
            <p:ph type="body" sz="quarter" idx="12"/>
          </p:nvPr>
        </p:nvSpPr>
        <p:spPr>
          <a:xfrm>
            <a:off x="215900" y="311150"/>
            <a:ext cx="5489575" cy="293688"/>
          </a:xfrm>
        </p:spPr>
        <p:txBody>
          <a:bodyPr/>
          <a:lstStyle/>
          <a:p>
            <a:r>
              <a:rPr lang="en-US" sz="2000" dirty="0"/>
              <a:t>Background and Motivations </a:t>
            </a:r>
          </a:p>
        </p:txBody>
      </p:sp>
      <p:sp>
        <p:nvSpPr>
          <p:cNvPr id="4" name="TextBox 3">
            <a:extLst>
              <a:ext uri="{FF2B5EF4-FFF2-40B4-BE49-F238E27FC236}">
                <a16:creationId xmlns:a16="http://schemas.microsoft.com/office/drawing/2014/main" id="{E21BA3E7-3C0E-42FD-B61B-BE282DB61898}"/>
              </a:ext>
            </a:extLst>
          </p:cNvPr>
          <p:cNvSpPr txBox="1"/>
          <p:nvPr/>
        </p:nvSpPr>
        <p:spPr>
          <a:xfrm>
            <a:off x="324901" y="1010714"/>
            <a:ext cx="4312366" cy="369332"/>
          </a:xfrm>
          <a:prstGeom prst="rect">
            <a:avLst/>
          </a:prstGeom>
          <a:noFill/>
        </p:spPr>
        <p:txBody>
          <a:bodyPr wrap="square">
            <a:spAutoFit/>
          </a:bodyPr>
          <a:lstStyle/>
          <a:p>
            <a:pPr algn="just" fontAlgn="base"/>
            <a:r>
              <a:rPr lang="en-US" b="1" dirty="0">
                <a:solidFill>
                  <a:srgbClr val="002855"/>
                </a:solidFill>
                <a:latin typeface="Arial" charset="0"/>
                <a:cs typeface="Arial" charset="0"/>
              </a:rPr>
              <a:t>Frozen ponds, lakes and reservoirs</a:t>
            </a:r>
          </a:p>
        </p:txBody>
      </p:sp>
      <p:sp>
        <p:nvSpPr>
          <p:cNvPr id="5" name="TextBox 4">
            <a:extLst>
              <a:ext uri="{FF2B5EF4-FFF2-40B4-BE49-F238E27FC236}">
                <a16:creationId xmlns:a16="http://schemas.microsoft.com/office/drawing/2014/main" id="{8A2F7DDB-6C61-42BD-8070-9373B3774FA1}"/>
              </a:ext>
            </a:extLst>
          </p:cNvPr>
          <p:cNvSpPr txBox="1"/>
          <p:nvPr/>
        </p:nvSpPr>
        <p:spPr>
          <a:xfrm>
            <a:off x="5612810" y="1010714"/>
            <a:ext cx="2713680" cy="369332"/>
          </a:xfrm>
          <a:prstGeom prst="rect">
            <a:avLst/>
          </a:prstGeom>
          <a:noFill/>
        </p:spPr>
        <p:txBody>
          <a:bodyPr wrap="square">
            <a:spAutoFit/>
          </a:bodyPr>
          <a:lstStyle/>
          <a:p>
            <a:pPr algn="just" fontAlgn="base"/>
            <a:r>
              <a:rPr lang="en-US" b="1" dirty="0">
                <a:solidFill>
                  <a:srgbClr val="002855"/>
                </a:solidFill>
                <a:latin typeface="Arial" charset="0"/>
                <a:cs typeface="Arial" charset="0"/>
              </a:rPr>
              <a:t>Ice tanks in laboratory</a:t>
            </a:r>
          </a:p>
        </p:txBody>
      </p:sp>
      <p:pic>
        <p:nvPicPr>
          <p:cNvPr id="3" name="Picture 2" descr="A picture containing snow, outdoor, nature, mountain&#10;&#10;Description automatically generated">
            <a:extLst>
              <a:ext uri="{FF2B5EF4-FFF2-40B4-BE49-F238E27FC236}">
                <a16:creationId xmlns:a16="http://schemas.microsoft.com/office/drawing/2014/main" id="{4E2CB20A-EDEF-4A94-BCA1-61FFA03C7DCD}"/>
              </a:ext>
            </a:extLst>
          </p:cNvPr>
          <p:cNvPicPr>
            <a:picLocks noChangeAspect="1"/>
          </p:cNvPicPr>
          <p:nvPr/>
        </p:nvPicPr>
        <p:blipFill>
          <a:blip r:embed="rId3"/>
          <a:stretch>
            <a:fillRect/>
          </a:stretch>
        </p:blipFill>
        <p:spPr>
          <a:xfrm>
            <a:off x="334344" y="1887878"/>
            <a:ext cx="3548788" cy="2365859"/>
          </a:xfrm>
          <a:prstGeom prst="rect">
            <a:avLst/>
          </a:prstGeom>
        </p:spPr>
      </p:pic>
      <p:sp>
        <p:nvSpPr>
          <p:cNvPr id="9" name="TextBox 8">
            <a:extLst>
              <a:ext uri="{FF2B5EF4-FFF2-40B4-BE49-F238E27FC236}">
                <a16:creationId xmlns:a16="http://schemas.microsoft.com/office/drawing/2014/main" id="{D3E18A50-09FD-4B43-A7B8-17A51116D86A}"/>
              </a:ext>
            </a:extLst>
          </p:cNvPr>
          <p:cNvSpPr txBox="1"/>
          <p:nvPr/>
        </p:nvSpPr>
        <p:spPr>
          <a:xfrm>
            <a:off x="574910" y="4266263"/>
            <a:ext cx="2949091" cy="469359"/>
          </a:xfrm>
          <a:prstGeom prst="rect">
            <a:avLst/>
          </a:prstGeom>
          <a:noFill/>
        </p:spPr>
        <p:txBody>
          <a:bodyPr wrap="square">
            <a:spAutoFit/>
          </a:bodyPr>
          <a:lstStyle/>
          <a:p>
            <a:pPr algn="ctr"/>
            <a:r>
              <a:rPr lang="en-GB" sz="1400" b="1" i="0" dirty="0">
                <a:effectLst/>
                <a:latin typeface="PlusJakartaSans"/>
              </a:rPr>
              <a:t>Frozen lake </a:t>
            </a:r>
            <a:r>
              <a:rPr lang="en-GB" sz="1400" b="1" dirty="0">
                <a:latin typeface="PlusJakartaSans"/>
              </a:rPr>
              <a:t>s</a:t>
            </a:r>
            <a:r>
              <a:rPr lang="en-GB" sz="1400" b="1" i="0" dirty="0">
                <a:effectLst/>
                <a:latin typeface="PlusJakartaSans"/>
              </a:rPr>
              <a:t>urrounded </a:t>
            </a:r>
            <a:r>
              <a:rPr lang="en-GB" sz="1400" b="1" dirty="0">
                <a:latin typeface="PlusJakartaSans"/>
              </a:rPr>
              <a:t>w</a:t>
            </a:r>
            <a:r>
              <a:rPr lang="en-GB" sz="1400" b="1" i="0" dirty="0">
                <a:effectLst/>
                <a:latin typeface="PlusJakartaSans"/>
              </a:rPr>
              <a:t>ith </a:t>
            </a:r>
            <a:r>
              <a:rPr lang="en-GB" sz="1400" b="1" dirty="0">
                <a:latin typeface="PlusJakartaSans"/>
              </a:rPr>
              <a:t>s</a:t>
            </a:r>
            <a:r>
              <a:rPr lang="en-GB" sz="1400" b="1" i="0" dirty="0">
                <a:effectLst/>
                <a:latin typeface="PlusJakartaSans"/>
              </a:rPr>
              <a:t>now</a:t>
            </a:r>
          </a:p>
          <a:p>
            <a:pPr algn="ctr"/>
            <a:r>
              <a:rPr lang="en-GB" sz="1000" b="1" dirty="0">
                <a:latin typeface="PlusJakartaSans"/>
              </a:rPr>
              <a:t>(@</a:t>
            </a:r>
            <a:r>
              <a:rPr lang="en-GB" sz="1000" b="1" dirty="0">
                <a:solidFill>
                  <a:srgbClr val="7F7F7F"/>
                </a:solidFill>
                <a:latin typeface="PlusJakartaSans"/>
              </a:rPr>
              <a:t>Liezen, Steiermark, Austria</a:t>
            </a:r>
            <a:r>
              <a:rPr lang="en-GB" sz="1000" b="1" dirty="0">
                <a:latin typeface="PlusJakartaSans"/>
              </a:rPr>
              <a:t>)</a:t>
            </a:r>
            <a:endParaRPr lang="en-GB" sz="1000" b="1" i="0" dirty="0">
              <a:effectLst/>
              <a:latin typeface="PlusJakartaSans"/>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433107C-8555-4ECD-B789-7DADB92D7932}"/>
                  </a:ext>
                </a:extLst>
              </p:cNvPr>
              <p:cNvSpPr txBox="1"/>
              <p:nvPr/>
            </p:nvSpPr>
            <p:spPr>
              <a:xfrm>
                <a:off x="4223542" y="4260206"/>
                <a:ext cx="4579790" cy="446276"/>
              </a:xfrm>
              <a:prstGeom prst="rect">
                <a:avLst/>
              </a:prstGeom>
              <a:noFill/>
            </p:spPr>
            <p:txBody>
              <a:bodyPr wrap="square">
                <a:spAutoFit/>
              </a:bodyPr>
              <a:lstStyle/>
              <a:p>
                <a:pPr algn="ctr"/>
                <a:r>
                  <a:rPr lang="en-GB" sz="1400" b="1" dirty="0">
                    <a:latin typeface="PlusJakartaSans"/>
                  </a:rPr>
                  <a:t>Aalto ice/wave tank </a:t>
                </a:r>
                <a:r>
                  <a:rPr lang="en-GB" sz="1200" b="1" dirty="0">
                    <a:latin typeface="PlusJakartaSans"/>
                  </a:rPr>
                  <a:t>(</a:t>
                </a:r>
                <a14:m>
                  <m:oMath xmlns:m="http://schemas.openxmlformats.org/officeDocument/2006/math">
                    <m:r>
                      <a:rPr lang="en-GB" sz="1200" b="0" i="1" smtClean="0">
                        <a:latin typeface="Cambria Math" panose="02040503050406030204" pitchFamily="18" charset="0"/>
                      </a:rPr>
                      <m:t>40</m:t>
                    </m:r>
                    <m:r>
                      <m:rPr>
                        <m:sty m:val="p"/>
                      </m:rPr>
                      <a:rPr lang="en-GB" sz="1200" b="0" i="0" smtClean="0">
                        <a:latin typeface="Cambria Math" panose="02040503050406030204" pitchFamily="18" charset="0"/>
                      </a:rPr>
                      <m:t>m</m:t>
                    </m:r>
                    <m:r>
                      <a:rPr lang="en-GB" sz="1200" b="0" i="1" smtClean="0">
                        <a:latin typeface="Cambria Math" panose="02040503050406030204" pitchFamily="18" charset="0"/>
                      </a:rPr>
                      <m:t>×40</m:t>
                    </m:r>
                    <m:r>
                      <m:rPr>
                        <m:sty m:val="p"/>
                      </m:rPr>
                      <a:rPr lang="en-GB" sz="1200" b="0" i="0" smtClean="0">
                        <a:latin typeface="Cambria Math" panose="02040503050406030204" pitchFamily="18" charset="0"/>
                      </a:rPr>
                      <m:t>m</m:t>
                    </m:r>
                    <m:r>
                      <a:rPr lang="en-GB" sz="1200" b="0" i="1" smtClean="0">
                        <a:latin typeface="Cambria Math" panose="02040503050406030204" pitchFamily="18" charset="0"/>
                      </a:rPr>
                      <m:t>×2.8</m:t>
                    </m:r>
                    <m:r>
                      <m:rPr>
                        <m:sty m:val="p"/>
                      </m:rPr>
                      <a:rPr lang="en-GB" sz="1200" b="0" i="0" smtClean="0">
                        <a:latin typeface="Cambria Math" panose="02040503050406030204" pitchFamily="18" charset="0"/>
                      </a:rPr>
                      <m:t>m</m:t>
                    </m:r>
                  </m:oMath>
                </a14:m>
                <a:r>
                  <a:rPr lang="en-GB" sz="1200" b="1" dirty="0">
                    <a:latin typeface="PlusJakartaSans"/>
                  </a:rPr>
                  <a:t>)</a:t>
                </a:r>
              </a:p>
              <a:p>
                <a:pPr algn="ctr"/>
                <a:r>
                  <a:rPr lang="en-GB" sz="900" b="1" i="0" dirty="0">
                    <a:effectLst/>
                    <a:latin typeface="PlusJakartaSans"/>
                  </a:rPr>
                  <a:t>(</a:t>
                </a:r>
                <a:r>
                  <a:rPr lang="en-GB" sz="900" b="1" i="0" dirty="0">
                    <a:effectLst/>
                    <a:latin typeface="PlusJakartaSans"/>
                    <a:hlinkClick r:id="rId4"/>
                  </a:rPr>
                  <a:t>https://www.aalto.fi/en/research-and-learning-infrastructures/aalto-ice-and-wave-tank</a:t>
                </a:r>
                <a:r>
                  <a:rPr lang="en-GB" sz="900" b="1" i="0" dirty="0">
                    <a:effectLst/>
                    <a:latin typeface="PlusJakartaSans"/>
                  </a:rPr>
                  <a:t>)</a:t>
                </a:r>
              </a:p>
            </p:txBody>
          </p:sp>
        </mc:Choice>
        <mc:Fallback xmlns="">
          <p:sp>
            <p:nvSpPr>
              <p:cNvPr id="12" name="TextBox 11">
                <a:extLst>
                  <a:ext uri="{FF2B5EF4-FFF2-40B4-BE49-F238E27FC236}">
                    <a16:creationId xmlns:a16="http://schemas.microsoft.com/office/drawing/2014/main" id="{0433107C-8555-4ECD-B789-7DADB92D7932}"/>
                  </a:ext>
                </a:extLst>
              </p:cNvPr>
              <p:cNvSpPr txBox="1">
                <a:spLocks noRot="1" noChangeAspect="1" noMove="1" noResize="1" noEditPoints="1" noAdjustHandles="1" noChangeArrowheads="1" noChangeShapeType="1" noTextEdit="1"/>
              </p:cNvSpPr>
              <p:nvPr/>
            </p:nvSpPr>
            <p:spPr>
              <a:xfrm>
                <a:off x="4223542" y="4260206"/>
                <a:ext cx="4579790" cy="446276"/>
              </a:xfrm>
              <a:prstGeom prst="rect">
                <a:avLst/>
              </a:prstGeom>
              <a:blipFill>
                <a:blip r:embed="rId5"/>
                <a:stretch>
                  <a:fillRect t="-2740" b="-5479"/>
                </a:stretch>
              </a:blipFill>
            </p:spPr>
            <p:txBody>
              <a:bodyPr/>
              <a:lstStyle/>
              <a:p>
                <a:r>
                  <a:rPr lang="en-GB">
                    <a:noFill/>
                  </a:rPr>
                  <a:t> </a:t>
                </a:r>
              </a:p>
            </p:txBody>
          </p:sp>
        </mc:Fallback>
      </mc:AlternateContent>
      <p:pic>
        <p:nvPicPr>
          <p:cNvPr id="13" name="Picture 12">
            <a:extLst>
              <a:ext uri="{FF2B5EF4-FFF2-40B4-BE49-F238E27FC236}">
                <a16:creationId xmlns:a16="http://schemas.microsoft.com/office/drawing/2014/main" id="{43E725EB-AAD9-4112-9AC2-61B291A9AEAC}"/>
              </a:ext>
            </a:extLst>
          </p:cNvPr>
          <p:cNvPicPr>
            <a:picLocks noChangeAspect="1"/>
          </p:cNvPicPr>
          <p:nvPr/>
        </p:nvPicPr>
        <p:blipFill>
          <a:blip r:embed="rId6"/>
          <a:stretch>
            <a:fillRect/>
          </a:stretch>
        </p:blipFill>
        <p:spPr>
          <a:xfrm>
            <a:off x="4191030" y="1804711"/>
            <a:ext cx="4699984" cy="2474284"/>
          </a:xfrm>
          <a:prstGeom prst="rect">
            <a:avLst/>
          </a:prstGeom>
        </p:spPr>
      </p:pic>
    </p:spTree>
    <p:extLst>
      <p:ext uri="{BB962C8B-B14F-4D97-AF65-F5344CB8AC3E}">
        <p14:creationId xmlns:p14="http://schemas.microsoft.com/office/powerpoint/2010/main" val="525756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8">
            <a:extLst>
              <a:ext uri="{FF2B5EF4-FFF2-40B4-BE49-F238E27FC236}">
                <a16:creationId xmlns:a16="http://schemas.microsoft.com/office/drawing/2014/main" id="{68E94449-3FFD-4DB2-93CC-DAC372767401}"/>
              </a:ext>
            </a:extLst>
          </p:cNvPr>
          <p:cNvSpPr>
            <a:spLocks noGrp="1"/>
          </p:cNvSpPr>
          <p:nvPr>
            <p:ph type="body" sz="quarter" idx="12"/>
          </p:nvPr>
        </p:nvSpPr>
        <p:spPr>
          <a:xfrm>
            <a:off x="215900" y="311150"/>
            <a:ext cx="5489575" cy="293688"/>
          </a:xfrm>
        </p:spPr>
        <p:txBody>
          <a:bodyPr/>
          <a:lstStyle/>
          <a:p>
            <a:r>
              <a:rPr lang="en-US" sz="2000" dirty="0"/>
              <a:t>Background and Motivations </a:t>
            </a:r>
          </a:p>
        </p:txBody>
      </p:sp>
      <p:sp>
        <p:nvSpPr>
          <p:cNvPr id="4" name="TextBox 3">
            <a:extLst>
              <a:ext uri="{FF2B5EF4-FFF2-40B4-BE49-F238E27FC236}">
                <a16:creationId xmlns:a16="http://schemas.microsoft.com/office/drawing/2014/main" id="{E21BA3E7-3C0E-42FD-B61B-BE282DB61898}"/>
              </a:ext>
            </a:extLst>
          </p:cNvPr>
          <p:cNvSpPr txBox="1"/>
          <p:nvPr/>
        </p:nvSpPr>
        <p:spPr>
          <a:xfrm>
            <a:off x="387349" y="941506"/>
            <a:ext cx="5489574" cy="3354765"/>
          </a:xfrm>
          <a:prstGeom prst="rect">
            <a:avLst/>
          </a:prstGeom>
          <a:noFill/>
        </p:spPr>
        <p:txBody>
          <a:bodyPr wrap="square">
            <a:spAutoFit/>
          </a:bodyPr>
          <a:lstStyle/>
          <a:p>
            <a:pPr algn="just" fontAlgn="base"/>
            <a:r>
              <a:rPr lang="en-US" b="1" dirty="0">
                <a:solidFill>
                  <a:srgbClr val="002855"/>
                </a:solidFill>
                <a:latin typeface="Arial" charset="0"/>
                <a:cs typeface="Arial" charset="0"/>
              </a:rPr>
              <a:t>Sloshing dynamics in tanks has a wide range of applications:</a:t>
            </a:r>
          </a:p>
          <a:p>
            <a:pPr algn="just" fontAlgn="base"/>
            <a:endParaRPr lang="en-US" sz="1600" b="1" i="0" dirty="0">
              <a:solidFill>
                <a:srgbClr val="002855"/>
              </a:solidFill>
              <a:effectLst/>
              <a:latin typeface="Arial" charset="0"/>
              <a:cs typeface="Arial" charset="0"/>
            </a:endParaRPr>
          </a:p>
          <a:p>
            <a:pPr marL="285750" indent="-285750" algn="just" fontAlgn="base">
              <a:lnSpc>
                <a:spcPct val="150000"/>
              </a:lnSpc>
              <a:buFont typeface="Arial" panose="020B0604020202020204" pitchFamily="34" charset="0"/>
              <a:buChar char="•"/>
            </a:pPr>
            <a:r>
              <a:rPr lang="en-US" sz="1600" dirty="0">
                <a:solidFill>
                  <a:srgbClr val="222222"/>
                </a:solidFill>
                <a:latin typeface="Arial" panose="020B0604020202020204" pitchFamily="34" charset="0"/>
              </a:rPr>
              <a:t>LNG storage &amp; transportation</a:t>
            </a:r>
          </a:p>
          <a:p>
            <a:pPr marL="285750" indent="-285750" algn="just" fontAlgn="base">
              <a:lnSpc>
                <a:spcPct val="150000"/>
              </a:lnSpc>
              <a:buFont typeface="Arial" panose="020B0604020202020204" pitchFamily="34" charset="0"/>
              <a:buChar char="•"/>
            </a:pPr>
            <a:r>
              <a:rPr lang="en-US" sz="1600" dirty="0">
                <a:solidFill>
                  <a:srgbClr val="222222"/>
                </a:solidFill>
                <a:latin typeface="Arial" panose="020B0604020202020204" pitchFamily="34" charset="0"/>
              </a:rPr>
              <a:t>TLD in high-rise buildings</a:t>
            </a:r>
          </a:p>
          <a:p>
            <a:pPr marL="285750" indent="-285750" algn="just" fontAlgn="base">
              <a:lnSpc>
                <a:spcPct val="150000"/>
              </a:lnSpc>
              <a:buFont typeface="Arial" panose="020B0604020202020204" pitchFamily="34" charset="0"/>
              <a:buChar char="•"/>
            </a:pPr>
            <a:r>
              <a:rPr lang="en-US" sz="1600" dirty="0">
                <a:solidFill>
                  <a:srgbClr val="222222"/>
                </a:solidFill>
                <a:latin typeface="Arial" panose="020B0604020202020204" pitchFamily="34" charset="0"/>
              </a:rPr>
              <a:t>“Seiche” in lakes, reservoirs, bays, harbors…</a:t>
            </a:r>
          </a:p>
          <a:p>
            <a:pPr marL="285750" indent="-285750" algn="just" fontAlgn="base">
              <a:lnSpc>
                <a:spcPct val="150000"/>
              </a:lnSpc>
              <a:buFont typeface="Arial" panose="020B0604020202020204" pitchFamily="34" charset="0"/>
              <a:buChar char="•"/>
            </a:pPr>
            <a:r>
              <a:rPr lang="en-US" sz="1600" dirty="0">
                <a:solidFill>
                  <a:srgbClr val="222222"/>
                </a:solidFill>
                <a:latin typeface="Arial" panose="020B0604020202020204" pitchFamily="34" charset="0"/>
              </a:rPr>
              <a:t>Anti-rolling tanks in ships &amp; offshore structures</a:t>
            </a:r>
          </a:p>
          <a:p>
            <a:pPr marL="285750" indent="-285750" algn="just" fontAlgn="base">
              <a:lnSpc>
                <a:spcPct val="150000"/>
              </a:lnSpc>
              <a:buFont typeface="Arial" panose="020B0604020202020204" pitchFamily="34" charset="0"/>
              <a:buChar char="•"/>
            </a:pPr>
            <a:r>
              <a:rPr lang="en-US" sz="1600" dirty="0">
                <a:solidFill>
                  <a:srgbClr val="222222"/>
                </a:solidFill>
                <a:latin typeface="Arial" panose="020B0604020202020204" pitchFamily="34" charset="0"/>
              </a:rPr>
              <a:t>LH</a:t>
            </a:r>
            <a:r>
              <a:rPr lang="en-US" sz="1100" dirty="0">
                <a:solidFill>
                  <a:srgbClr val="222222"/>
                </a:solidFill>
                <a:latin typeface="Arial" panose="020B0604020202020204" pitchFamily="34" charset="0"/>
              </a:rPr>
              <a:t>2</a:t>
            </a:r>
            <a:r>
              <a:rPr lang="en-US" sz="1600" dirty="0">
                <a:solidFill>
                  <a:srgbClr val="222222"/>
                </a:solidFill>
                <a:latin typeface="Arial" panose="020B0604020202020204" pitchFamily="34" charset="0"/>
              </a:rPr>
              <a:t> in propellant container of spacecraft</a:t>
            </a:r>
          </a:p>
          <a:p>
            <a:pPr marL="285750" indent="-285750" algn="just" fontAlgn="base">
              <a:lnSpc>
                <a:spcPct val="150000"/>
              </a:lnSpc>
              <a:buFont typeface="Arial" panose="020B0604020202020204" pitchFamily="34" charset="0"/>
              <a:buChar char="•"/>
            </a:pPr>
            <a:r>
              <a:rPr lang="en-US" sz="1600" dirty="0">
                <a:solidFill>
                  <a:srgbClr val="222222"/>
                </a:solidFill>
                <a:latin typeface="Arial" panose="020B0604020202020204" pitchFamily="34" charset="0"/>
              </a:rPr>
              <a:t>Wave tanks</a:t>
            </a:r>
          </a:p>
          <a:p>
            <a:pPr algn="just" fontAlgn="base"/>
            <a:endParaRPr lang="en-US" sz="1600" dirty="0">
              <a:solidFill>
                <a:srgbClr val="222222"/>
              </a:solidFill>
              <a:latin typeface="Arial" panose="020B0604020202020204" pitchFamily="34" charset="0"/>
            </a:endParaRPr>
          </a:p>
        </p:txBody>
      </p:sp>
      <p:pic>
        <p:nvPicPr>
          <p:cNvPr id="3" name="Picture 2">
            <a:extLst>
              <a:ext uri="{FF2B5EF4-FFF2-40B4-BE49-F238E27FC236}">
                <a16:creationId xmlns:a16="http://schemas.microsoft.com/office/drawing/2014/main" id="{5573A26A-9CD9-4335-923C-2170F77FB9AE}"/>
              </a:ext>
            </a:extLst>
          </p:cNvPr>
          <p:cNvPicPr>
            <a:picLocks noChangeAspect="1"/>
          </p:cNvPicPr>
          <p:nvPr/>
        </p:nvPicPr>
        <p:blipFill>
          <a:blip r:embed="rId3"/>
          <a:stretch>
            <a:fillRect/>
          </a:stretch>
        </p:blipFill>
        <p:spPr>
          <a:xfrm>
            <a:off x="6200964" y="1025744"/>
            <a:ext cx="2295083" cy="3429282"/>
          </a:xfrm>
          <a:prstGeom prst="rect">
            <a:avLst/>
          </a:prstGeom>
        </p:spPr>
      </p:pic>
      <p:sp>
        <p:nvSpPr>
          <p:cNvPr id="6" name="TextBox 5">
            <a:extLst>
              <a:ext uri="{FF2B5EF4-FFF2-40B4-BE49-F238E27FC236}">
                <a16:creationId xmlns:a16="http://schemas.microsoft.com/office/drawing/2014/main" id="{096B0435-36C8-4FBB-BE3E-36133A3FEC2A}"/>
              </a:ext>
            </a:extLst>
          </p:cNvPr>
          <p:cNvSpPr txBox="1"/>
          <p:nvPr/>
        </p:nvSpPr>
        <p:spPr>
          <a:xfrm>
            <a:off x="324589" y="4693850"/>
            <a:ext cx="6213996"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 O. M. Faltinsen and A. N. Timokha, Sloshing (Cambridge University Press, Cambridge, 2009).</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2371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8">
            <a:extLst>
              <a:ext uri="{FF2B5EF4-FFF2-40B4-BE49-F238E27FC236}">
                <a16:creationId xmlns:a16="http://schemas.microsoft.com/office/drawing/2014/main" id="{68E94449-3FFD-4DB2-93CC-DAC372767401}"/>
              </a:ext>
            </a:extLst>
          </p:cNvPr>
          <p:cNvSpPr>
            <a:spLocks noGrp="1"/>
          </p:cNvSpPr>
          <p:nvPr>
            <p:ph type="body" sz="quarter" idx="12"/>
          </p:nvPr>
        </p:nvSpPr>
        <p:spPr>
          <a:xfrm>
            <a:off x="215900" y="311150"/>
            <a:ext cx="5489575" cy="293688"/>
          </a:xfrm>
        </p:spPr>
        <p:txBody>
          <a:bodyPr/>
          <a:lstStyle/>
          <a:p>
            <a:r>
              <a:rPr lang="en-US" sz="2000" dirty="0"/>
              <a:t>Background and Motivations </a:t>
            </a:r>
          </a:p>
        </p:txBody>
      </p:sp>
      <p:sp>
        <p:nvSpPr>
          <p:cNvPr id="4" name="TextBox 3">
            <a:extLst>
              <a:ext uri="{FF2B5EF4-FFF2-40B4-BE49-F238E27FC236}">
                <a16:creationId xmlns:a16="http://schemas.microsoft.com/office/drawing/2014/main" id="{E21BA3E7-3C0E-42FD-B61B-BE282DB61898}"/>
              </a:ext>
            </a:extLst>
          </p:cNvPr>
          <p:cNvSpPr txBox="1"/>
          <p:nvPr/>
        </p:nvSpPr>
        <p:spPr>
          <a:xfrm>
            <a:off x="387349" y="941506"/>
            <a:ext cx="5155417" cy="369332"/>
          </a:xfrm>
          <a:prstGeom prst="rect">
            <a:avLst/>
          </a:prstGeom>
          <a:noFill/>
        </p:spPr>
        <p:txBody>
          <a:bodyPr wrap="square">
            <a:spAutoFit/>
          </a:bodyPr>
          <a:lstStyle/>
          <a:p>
            <a:pPr algn="just" fontAlgn="base"/>
            <a:r>
              <a:rPr lang="en-US" b="1" dirty="0">
                <a:solidFill>
                  <a:srgbClr val="002855"/>
                </a:solidFill>
                <a:latin typeface="Arial" charset="0"/>
                <a:cs typeface="Arial" charset="0"/>
              </a:rPr>
              <a:t>Coupled fluid-structure vibration in tanks</a:t>
            </a:r>
            <a:endParaRPr lang="en-US" sz="1600" b="1" i="0" dirty="0">
              <a:solidFill>
                <a:srgbClr val="002855"/>
              </a:solidFill>
              <a:effectLst/>
              <a:latin typeface="Arial" charset="0"/>
              <a:cs typeface="Arial"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824E619-4A28-4131-B922-3F60CA7ADFEA}"/>
                  </a:ext>
                </a:extLst>
              </p:cNvPr>
              <p:cNvSpPr txBox="1"/>
              <p:nvPr/>
            </p:nvSpPr>
            <p:spPr>
              <a:xfrm>
                <a:off x="387348" y="1647506"/>
                <a:ext cx="8290369" cy="3139321"/>
              </a:xfrm>
              <a:prstGeom prst="rect">
                <a:avLst/>
              </a:prstGeom>
              <a:noFill/>
            </p:spPr>
            <p:txBody>
              <a:bodyPr wrap="square" rtlCol="0">
                <a:spAutoFit/>
              </a:bodyPr>
              <a:lstStyle/>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Synchronized motions of the container and liquid inside </a:t>
                </a:r>
                <a14:m>
                  <m:oMath xmlns:m="http://schemas.openxmlformats.org/officeDocument/2006/math">
                    <m:r>
                      <a:rPr lang="en-GB" b="0" i="1" smtClean="0">
                        <a:latin typeface="Cambria Math" panose="02040503050406030204" pitchFamily="18" charset="0"/>
                        <a:cs typeface="Arial" panose="020B0604020202020204" pitchFamily="34" charset="0"/>
                      </a:rPr>
                      <m:t>→</m:t>
                    </m:r>
                  </m:oMath>
                </a14:m>
                <a:r>
                  <a:rPr lang="en-GB" dirty="0">
                    <a:latin typeface="Arial" panose="020B0604020202020204" pitchFamily="34" charset="0"/>
                    <a:cs typeface="Arial" panose="020B0604020202020204" pitchFamily="34" charset="0"/>
                  </a:rPr>
                  <a:t> Resonance.</a:t>
                </a:r>
              </a:p>
              <a:p>
                <a:pPr algn="just"/>
                <a:endParaRPr lang="en-GB"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Resonance in tanks may have adverse effects,  e.g., sloshing in propellant containers of space vehicles can cause instability.</a:t>
                </a:r>
              </a:p>
              <a:p>
                <a:pPr algn="just"/>
                <a:endParaRPr lang="en-GB"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Covering the liquid surface with an elastic plate/membrane can help shift the natural frequencies of the coupled system far away from the excitation frequencies.</a:t>
                </a:r>
              </a:p>
              <a:p>
                <a:pPr algn="just"/>
                <a:endParaRPr lang="en-GB"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Similar devices such as baffles in LNG tanks.</a:t>
                </a:r>
              </a:p>
              <a:p>
                <a:pPr algn="just"/>
                <a:endParaRPr lang="en-GB" b="1" dirty="0">
                  <a:latin typeface="Arial" panose="020B0604020202020204" pitchFamily="34" charset="0"/>
                  <a:cs typeface="Arial" panose="020B0604020202020204" pitchFamily="34" charset="0"/>
                </a:endParaRPr>
              </a:p>
            </p:txBody>
          </p:sp>
        </mc:Choice>
        <mc:Fallback xmlns="">
          <p:sp>
            <p:nvSpPr>
              <p:cNvPr id="2" name="TextBox 1">
                <a:extLst>
                  <a:ext uri="{FF2B5EF4-FFF2-40B4-BE49-F238E27FC236}">
                    <a16:creationId xmlns:a16="http://schemas.microsoft.com/office/drawing/2014/main" id="{A824E619-4A28-4131-B922-3F60CA7ADFEA}"/>
                  </a:ext>
                </a:extLst>
              </p:cNvPr>
              <p:cNvSpPr txBox="1">
                <a:spLocks noRot="1" noChangeAspect="1" noMove="1" noResize="1" noEditPoints="1" noAdjustHandles="1" noChangeArrowheads="1" noChangeShapeType="1" noTextEdit="1"/>
              </p:cNvSpPr>
              <p:nvPr/>
            </p:nvSpPr>
            <p:spPr>
              <a:xfrm>
                <a:off x="387348" y="1647506"/>
                <a:ext cx="8290369" cy="3139321"/>
              </a:xfrm>
              <a:prstGeom prst="rect">
                <a:avLst/>
              </a:prstGeom>
              <a:blipFill>
                <a:blip r:embed="rId3"/>
                <a:stretch>
                  <a:fillRect l="-515" t="-971" r="-588"/>
                </a:stretch>
              </a:blipFill>
            </p:spPr>
            <p:txBody>
              <a:bodyPr/>
              <a:lstStyle/>
              <a:p>
                <a:r>
                  <a:rPr lang="en-GB">
                    <a:noFill/>
                  </a:rPr>
                  <a:t> </a:t>
                </a:r>
              </a:p>
            </p:txBody>
          </p:sp>
        </mc:Fallback>
      </mc:AlternateContent>
    </p:spTree>
    <p:extLst>
      <p:ext uri="{BB962C8B-B14F-4D97-AF65-F5344CB8AC3E}">
        <p14:creationId xmlns:p14="http://schemas.microsoft.com/office/powerpoint/2010/main" val="4066866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a:xfrm>
            <a:off x="216000" y="298550"/>
            <a:ext cx="5488958" cy="293044"/>
          </a:xfrm>
        </p:spPr>
        <p:txBody>
          <a:bodyPr/>
          <a:lstStyle/>
          <a:p>
            <a:r>
              <a:rPr lang="en-US" sz="2000" dirty="0"/>
              <a:t>Assumptions for the mathematical modelling</a:t>
            </a:r>
          </a:p>
        </p:txBody>
      </p:sp>
      <p:sp>
        <p:nvSpPr>
          <p:cNvPr id="4" name="Rectangle: Rounded Corners 3">
            <a:extLst>
              <a:ext uri="{FF2B5EF4-FFF2-40B4-BE49-F238E27FC236}">
                <a16:creationId xmlns:a16="http://schemas.microsoft.com/office/drawing/2014/main" id="{60428483-01FA-4E9A-B13B-650B32739742}"/>
              </a:ext>
            </a:extLst>
          </p:cNvPr>
          <p:cNvSpPr/>
          <p:nvPr/>
        </p:nvSpPr>
        <p:spPr>
          <a:xfrm>
            <a:off x="323736" y="1119443"/>
            <a:ext cx="3863636" cy="53203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ea typeface="+mn-ea"/>
              </a:rPr>
              <a:t> Velocity potential theory for the flow</a:t>
            </a:r>
            <a:endParaRPr lang="en-GB" b="1" dirty="0"/>
          </a:p>
        </p:txBody>
      </p:sp>
      <p:sp>
        <p:nvSpPr>
          <p:cNvPr id="7" name="Rectangle: Rounded Corners 6">
            <a:extLst>
              <a:ext uri="{FF2B5EF4-FFF2-40B4-BE49-F238E27FC236}">
                <a16:creationId xmlns:a16="http://schemas.microsoft.com/office/drawing/2014/main" id="{90382949-5207-4B7B-A8A8-6FFB96FC61F6}"/>
              </a:ext>
            </a:extLst>
          </p:cNvPr>
          <p:cNvSpPr/>
          <p:nvPr/>
        </p:nvSpPr>
        <p:spPr>
          <a:xfrm>
            <a:off x="2155297" y="2626505"/>
            <a:ext cx="3532883" cy="53203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Linear elastic theory for the cover</a:t>
            </a:r>
            <a:endParaRPr lang="en-GB" b="1" dirty="0"/>
          </a:p>
        </p:txBody>
      </p:sp>
      <p:sp>
        <p:nvSpPr>
          <p:cNvPr id="10" name="Rectangle: Rounded Corners 9">
            <a:extLst>
              <a:ext uri="{FF2B5EF4-FFF2-40B4-BE49-F238E27FC236}">
                <a16:creationId xmlns:a16="http://schemas.microsoft.com/office/drawing/2014/main" id="{B8B40E6F-BB00-448E-BC9D-78FECA55699F}"/>
              </a:ext>
            </a:extLst>
          </p:cNvPr>
          <p:cNvSpPr/>
          <p:nvPr/>
        </p:nvSpPr>
        <p:spPr>
          <a:xfrm>
            <a:off x="1310880" y="1874438"/>
            <a:ext cx="4056766" cy="53001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Small amplitude motion (linearization)</a:t>
            </a:r>
            <a:endParaRPr lang="en-GB" b="1" dirty="0"/>
          </a:p>
        </p:txBody>
      </p:sp>
      <p:sp>
        <p:nvSpPr>
          <p:cNvPr id="11" name="Rectangle: Rounded Corners 10">
            <a:extLst>
              <a:ext uri="{FF2B5EF4-FFF2-40B4-BE49-F238E27FC236}">
                <a16:creationId xmlns:a16="http://schemas.microsoft.com/office/drawing/2014/main" id="{CE9F1F19-92B7-45A4-B35D-C8D31041C90B}"/>
              </a:ext>
            </a:extLst>
          </p:cNvPr>
          <p:cNvSpPr/>
          <p:nvPr/>
        </p:nvSpPr>
        <p:spPr>
          <a:xfrm>
            <a:off x="2960479" y="3358440"/>
            <a:ext cx="4179358" cy="53203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No gap between elastic cover and fluid</a:t>
            </a:r>
            <a:endParaRPr lang="en-GB" b="1" dirty="0"/>
          </a:p>
        </p:txBody>
      </p:sp>
      <p:sp>
        <p:nvSpPr>
          <p:cNvPr id="12" name="Rectangle: Rounded Corners 11">
            <a:extLst>
              <a:ext uri="{FF2B5EF4-FFF2-40B4-BE49-F238E27FC236}">
                <a16:creationId xmlns:a16="http://schemas.microsoft.com/office/drawing/2014/main" id="{98BAD8AC-98B6-49BC-BA46-48624D7F4054}"/>
              </a:ext>
            </a:extLst>
          </p:cNvPr>
          <p:cNvSpPr/>
          <p:nvPr/>
        </p:nvSpPr>
        <p:spPr>
          <a:xfrm>
            <a:off x="4310743" y="4112525"/>
            <a:ext cx="4038697" cy="53203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Rigid surface for tank bottom and walls</a:t>
            </a:r>
            <a:endParaRPr lang="en-GB" b="1" dirty="0"/>
          </a:p>
        </p:txBody>
      </p:sp>
    </p:spTree>
    <p:extLst>
      <p:ext uri="{BB962C8B-B14F-4D97-AF65-F5344CB8AC3E}">
        <p14:creationId xmlns:p14="http://schemas.microsoft.com/office/powerpoint/2010/main" val="2900978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32B71D68-35EE-4532-A144-41C892A6F9A8}"/>
              </a:ext>
            </a:extLst>
          </p:cNvPr>
          <p:cNvSpPr txBox="1">
            <a:spLocks/>
          </p:cNvSpPr>
          <p:nvPr/>
        </p:nvSpPr>
        <p:spPr>
          <a:xfrm>
            <a:off x="216000" y="298550"/>
            <a:ext cx="2702564" cy="293044"/>
          </a:xfrm>
          <a:prstGeom prst="rect">
            <a:avLst/>
          </a:prstGeom>
        </p:spPr>
        <p:txBody>
          <a:bodyPr vert="horz" lIns="0" tIns="0" rIns="0" bIns="0" rtlCol="0">
            <a:noAutofit/>
          </a:bodyPr>
          <a:lstStyle>
            <a:lvl1pPr marL="0" indent="0" algn="l" defTabSz="685800" rtl="0" eaLnBrk="1" latinLnBrk="0" hangingPunct="1">
              <a:lnSpc>
                <a:spcPct val="80000"/>
              </a:lnSpc>
              <a:spcBef>
                <a:spcPts val="750"/>
              </a:spcBef>
              <a:buFont typeface="Arial" panose="020B0604020202020204" pitchFamily="34" charset="0"/>
              <a:buNone/>
              <a:defRPr sz="1100" b="1" kern="1200" baseline="0">
                <a:solidFill>
                  <a:schemeClr val="bg1"/>
                </a:solidFill>
                <a:latin typeface="Arial" charset="0"/>
                <a:ea typeface="Arial" charset="0"/>
                <a:cs typeface="Arial" charset="0"/>
              </a:defRPr>
            </a:lvl1pPr>
            <a:lvl2pPr marL="0" indent="0" algn="l" defTabSz="685800" rtl="0" eaLnBrk="1" latinLnBrk="0" hangingPunct="1">
              <a:lnSpc>
                <a:spcPct val="80000"/>
              </a:lnSpc>
              <a:spcBef>
                <a:spcPts val="375"/>
              </a:spcBef>
              <a:buFont typeface="Arial" panose="020B0604020202020204" pitchFamily="34" charset="0"/>
              <a:buNone/>
              <a:defRPr sz="1100" kern="1200">
                <a:solidFill>
                  <a:schemeClr val="bg1"/>
                </a:solidFill>
                <a:latin typeface="Arial" charset="0"/>
                <a:ea typeface="Arial" charset="0"/>
                <a:cs typeface="Arial" charset="0"/>
              </a:defRPr>
            </a:lvl2pPr>
            <a:lvl3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3pPr>
            <a:lvl4pPr marL="0" indent="0" algn="l" defTabSz="685800" rtl="0" eaLnBrk="1" latinLnBrk="0" hangingPunct="1">
              <a:lnSpc>
                <a:spcPct val="90000"/>
              </a:lnSpc>
              <a:spcBef>
                <a:spcPts val="375"/>
              </a:spcBef>
              <a:buFont typeface="Arial" panose="020B0604020202020204" pitchFamily="34" charset="0"/>
              <a:buNone/>
              <a:defRPr sz="1100" kern="1200">
                <a:solidFill>
                  <a:schemeClr val="tx1"/>
                </a:solidFill>
                <a:latin typeface="Arial" charset="0"/>
                <a:ea typeface="Arial" charset="0"/>
                <a:cs typeface="Arial" charset="0"/>
              </a:defRPr>
            </a:lvl4pPr>
            <a:lvl5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Technical Challenges</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517F955-2C2F-4984-8C28-26998E290764}"/>
                  </a:ext>
                </a:extLst>
              </p:cNvPr>
              <p:cNvSpPr txBox="1"/>
              <p:nvPr/>
            </p:nvSpPr>
            <p:spPr>
              <a:xfrm>
                <a:off x="86453" y="806450"/>
                <a:ext cx="8665662" cy="3000821"/>
              </a:xfrm>
              <a:prstGeom prst="rect">
                <a:avLst/>
              </a:prstGeom>
              <a:noFill/>
            </p:spPr>
            <p:txBody>
              <a:bodyPr wrap="square" rtlCol="0">
                <a:spAutoFit/>
              </a:bodyPr>
              <a:lstStyle/>
              <a:p>
                <a:pPr algn="just">
                  <a:lnSpc>
                    <a:spcPct val="150000"/>
                  </a:lnSpc>
                </a:pPr>
                <a:r>
                  <a:rPr lang="en-US" sz="1400" b="1" dirty="0">
                    <a:solidFill>
                      <a:srgbClr val="002855"/>
                    </a:solidFill>
                    <a:latin typeface="Arial" charset="0"/>
                    <a:cs typeface="Arial" charset="0"/>
                  </a:rPr>
                  <a:t>Treatment of the high-order derivatives in elastic cover conditions</a:t>
                </a:r>
              </a:p>
              <a:p>
                <a:pPr algn="just">
                  <a:lnSpc>
                    <a:spcPct val="150000"/>
                  </a:lnSpc>
                </a:pPr>
                <a:endParaRPr lang="en-GB" sz="1400" b="0" i="1" dirty="0">
                  <a:solidFill>
                    <a:srgbClr val="0070C0"/>
                  </a:solidFill>
                  <a:latin typeface="Cambria Math" panose="02040503050406030204" pitchFamily="18" charset="0"/>
                  <a:cs typeface="Arial" panose="020B0604020202020204" pitchFamily="34" charset="0"/>
                </a:endParaRPr>
              </a:p>
              <a:p>
                <a:pPr algn="just">
                  <a:lnSpc>
                    <a:spcPct val="150000"/>
                  </a:lnSpc>
                </a:pPr>
                <a:endParaRPr lang="en-GB" sz="1400" b="0" i="1" dirty="0">
                  <a:solidFill>
                    <a:srgbClr val="0070C0"/>
                  </a:solidFill>
                  <a:latin typeface="Cambria Math" panose="02040503050406030204" pitchFamily="18" charset="0"/>
                  <a:cs typeface="Arial" panose="020B0604020202020204" pitchFamily="34" charset="0"/>
                </a:endParaRPr>
              </a:p>
              <a:p>
                <a:pPr algn="just">
                  <a:lnSpc>
                    <a:spcPct val="150000"/>
                  </a:lnSpc>
                </a:pPr>
                <a:endParaRPr lang="en-GB" sz="1400" b="0" i="1" dirty="0">
                  <a:solidFill>
                    <a:srgbClr val="0070C0"/>
                  </a:solidFill>
                  <a:latin typeface="Cambria Math" panose="02040503050406030204" pitchFamily="18" charset="0"/>
                  <a:cs typeface="Arial" panose="020B0604020202020204" pitchFamily="34" charset="0"/>
                </a:endParaRPr>
              </a:p>
              <a:p>
                <a:pPr algn="just">
                  <a:lnSpc>
                    <a:spcPct val="150000"/>
                  </a:lnSpc>
                </a:pPr>
                <a:endParaRPr lang="en-GB" sz="1400" b="0" i="1" dirty="0">
                  <a:solidFill>
                    <a:srgbClr val="0070C0"/>
                  </a:solidFill>
                  <a:latin typeface="Cambria Math" panose="02040503050406030204" pitchFamily="18" charset="0"/>
                  <a:cs typeface="Arial" panose="020B0604020202020204" pitchFamily="34" charset="0"/>
                </a:endParaRPr>
              </a:p>
              <a:p>
                <a:pPr algn="just">
                  <a:lnSpc>
                    <a:spcPct val="150000"/>
                  </a:lnSpc>
                </a:pPr>
                <a:endParaRPr lang="en-GB" sz="1400" b="0" i="1" dirty="0">
                  <a:solidFill>
                    <a:srgbClr val="0070C0"/>
                  </a:solidFill>
                  <a:latin typeface="Cambria Math" panose="02040503050406030204" pitchFamily="18" charset="0"/>
                  <a:cs typeface="Arial" panose="020B0604020202020204" pitchFamily="34" charset="0"/>
                </a:endParaRPr>
              </a:p>
              <a:p>
                <a:pPr algn="just">
                  <a:lnSpc>
                    <a:spcPct val="150000"/>
                  </a:lnSpc>
                </a:pPr>
                <a:endParaRPr lang="en-GB" sz="1400" i="1" dirty="0">
                  <a:solidFill>
                    <a:srgbClr val="0070C0"/>
                  </a:solidFill>
                  <a:latin typeface="Cambria Math" panose="02040503050406030204" pitchFamily="18" charset="0"/>
                  <a:cs typeface="Arial" panose="020B0604020202020204" pitchFamily="34" charset="0"/>
                </a:endParaRPr>
              </a:p>
              <a:p>
                <a:pPr algn="just">
                  <a:lnSpc>
                    <a:spcPct val="150000"/>
                  </a:lnSpc>
                </a:pPr>
                <a:endParaRPr lang="en-GB" sz="1400" i="1" dirty="0">
                  <a:solidFill>
                    <a:srgbClr val="0070C0"/>
                  </a:solidFill>
                  <a:latin typeface="Cambria Math" panose="02040503050406030204" pitchFamily="18"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cs typeface="Arial" panose="020B0604020202020204" pitchFamily="34" charset="0"/>
                        </a:rPr>
                        <m:t>.</m:t>
                      </m:r>
                    </m:oMath>
                  </m:oMathPara>
                </a14:m>
                <a:endParaRPr lang="en-US" sz="1400" dirty="0">
                  <a:latin typeface="Arial" panose="020B0604020202020204" pitchFamily="34" charset="0"/>
                  <a:cs typeface="Arial" panose="020B0604020202020204" pitchFamily="34" charset="0"/>
                </a:endParaRPr>
              </a:p>
            </p:txBody>
          </p:sp>
        </mc:Choice>
        <mc:Fallback xmlns="">
          <p:sp>
            <p:nvSpPr>
              <p:cNvPr id="2" name="TextBox 1">
                <a:extLst>
                  <a:ext uri="{FF2B5EF4-FFF2-40B4-BE49-F238E27FC236}">
                    <a16:creationId xmlns:a16="http://schemas.microsoft.com/office/drawing/2014/main" id="{2517F955-2C2F-4984-8C28-26998E290764}"/>
                  </a:ext>
                </a:extLst>
              </p:cNvPr>
              <p:cNvSpPr txBox="1">
                <a:spLocks noRot="1" noChangeAspect="1" noMove="1" noResize="1" noEditPoints="1" noAdjustHandles="1" noChangeArrowheads="1" noChangeShapeType="1" noTextEdit="1"/>
              </p:cNvSpPr>
              <p:nvPr/>
            </p:nvSpPr>
            <p:spPr>
              <a:xfrm>
                <a:off x="86453" y="806450"/>
                <a:ext cx="8665662" cy="3000821"/>
              </a:xfrm>
              <a:prstGeom prst="rect">
                <a:avLst/>
              </a:prstGeom>
              <a:blipFill>
                <a:blip r:embed="rId3"/>
                <a:stretch>
                  <a:fillRect l="-211"/>
                </a:stretch>
              </a:blipFill>
            </p:spPr>
            <p:txBody>
              <a:bodyPr/>
              <a:lstStyle/>
              <a:p>
                <a:r>
                  <a:rPr lang="en-GB">
                    <a:noFill/>
                  </a:rPr>
                  <a:t> </a:t>
                </a:r>
              </a:p>
            </p:txBody>
          </p:sp>
        </mc:Fallback>
      </mc:AlternateContent>
      <p:sp>
        <p:nvSpPr>
          <p:cNvPr id="6" name="TextBox 5">
            <a:extLst>
              <a:ext uri="{FF2B5EF4-FFF2-40B4-BE49-F238E27FC236}">
                <a16:creationId xmlns:a16="http://schemas.microsoft.com/office/drawing/2014/main" id="{0E9CA0BF-9B5E-44E3-90F7-5DB6F44952A6}"/>
              </a:ext>
            </a:extLst>
          </p:cNvPr>
          <p:cNvSpPr txBox="1"/>
          <p:nvPr/>
        </p:nvSpPr>
        <p:spPr>
          <a:xfrm>
            <a:off x="104514" y="4714145"/>
            <a:ext cx="8934972" cy="261610"/>
          </a:xfrm>
          <a:prstGeom prst="rect">
            <a:avLst/>
          </a:prstGeom>
          <a:noFill/>
        </p:spPr>
        <p:txBody>
          <a:bodyPr wrap="square">
            <a:spAutoFit/>
          </a:bodyPr>
          <a:lstStyle/>
          <a:p>
            <a:r>
              <a:rPr lang="en-US" sz="1050" dirty="0">
                <a:latin typeface="Arial" panose="020B0604020202020204" pitchFamily="34" charset="0"/>
                <a:cs typeface="Arial" panose="020B0604020202020204" pitchFamily="34" charset="0"/>
              </a:rPr>
              <a:t>- H.F. Bauer, “Coupled frequencies of a liquid in a circular cylindrical container with elastic liquid surface cover,” </a:t>
            </a:r>
            <a:r>
              <a:rPr lang="en-US" sz="1050" i="1" dirty="0">
                <a:latin typeface="Arial" panose="020B0604020202020204" pitchFamily="34" charset="0"/>
                <a:cs typeface="Arial" panose="020B0604020202020204" pitchFamily="34" charset="0"/>
              </a:rPr>
              <a:t>J. Sound Vib</a:t>
            </a:r>
            <a:r>
              <a:rPr lang="en-US" sz="1050" dirty="0">
                <a:latin typeface="Arial" panose="020B0604020202020204" pitchFamily="34" charset="0"/>
                <a:cs typeface="Arial" panose="020B0604020202020204" pitchFamily="34" charset="0"/>
              </a:rPr>
              <a:t>. 180, 689–704 (1995). </a:t>
            </a:r>
          </a:p>
        </p:txBody>
      </p:sp>
      <mc:AlternateContent xmlns:mc="http://schemas.openxmlformats.org/markup-compatibility/2006" xmlns:a14="http://schemas.microsoft.com/office/drawing/2010/main">
        <mc:Choice Requires="a14">
          <p:sp>
            <p:nvSpPr>
              <p:cNvPr id="7" name="Rectangle: Rounded Corners 6">
                <a:extLst>
                  <a:ext uri="{FF2B5EF4-FFF2-40B4-BE49-F238E27FC236}">
                    <a16:creationId xmlns:a16="http://schemas.microsoft.com/office/drawing/2014/main" id="{86AA61A2-F116-4341-A472-1DEA70C447FE}"/>
                  </a:ext>
                </a:extLst>
              </p:cNvPr>
              <p:cNvSpPr/>
              <p:nvPr/>
            </p:nvSpPr>
            <p:spPr>
              <a:xfrm>
                <a:off x="4878289" y="1549864"/>
                <a:ext cx="4129538" cy="123825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Fluid pressure acting on the elastic cover (linearized Bernoulli equation):</a:t>
                </a:r>
                <a:endParaRPr lang="en-US" sz="1100" dirty="0">
                  <a:latin typeface="Cambria Math" panose="02040503050406030204" pitchFamily="18" charset="0"/>
                  <a:cs typeface="Arial" panose="020B0604020202020204" pitchFamily="34" charset="0"/>
                </a:endParaRPr>
              </a:p>
              <a:p>
                <a:pPr algn="just">
                  <a:lnSpc>
                    <a:spcPct val="200000"/>
                  </a:lnSpc>
                </a:pPr>
                <a14:m>
                  <m:oMathPara xmlns:m="http://schemas.openxmlformats.org/officeDocument/2006/math">
                    <m:oMathParaPr>
                      <m:jc m:val="centerGroup"/>
                    </m:oMathParaPr>
                    <m:oMath xmlns:m="http://schemas.openxmlformats.org/officeDocument/2006/math">
                      <m:r>
                        <a:rPr lang="en-GB" sz="1400" i="1" smtClean="0">
                          <a:solidFill>
                            <a:schemeClr val="bg1"/>
                          </a:solidFill>
                          <a:latin typeface="Cambria Math" panose="02040503050406030204" pitchFamily="18" charset="0"/>
                          <a:cs typeface="Arial" panose="020B0604020202020204" pitchFamily="34" charset="0"/>
                        </a:rPr>
                        <m:t>𝑝</m:t>
                      </m:r>
                      <m:r>
                        <a:rPr lang="en-GB" sz="1400">
                          <a:solidFill>
                            <a:schemeClr val="bg1"/>
                          </a:solidFill>
                          <a:latin typeface="Cambria Math" panose="02040503050406030204" pitchFamily="18" charset="0"/>
                          <a:cs typeface="Arial" panose="020B0604020202020204" pitchFamily="34" charset="0"/>
                        </a:rPr>
                        <m:t>=</m:t>
                      </m:r>
                      <m:r>
                        <a:rPr lang="en-US" sz="1400" i="1">
                          <a:solidFill>
                            <a:schemeClr val="bg1"/>
                          </a:solidFill>
                          <a:latin typeface="Cambria Math" panose="02040503050406030204" pitchFamily="18" charset="0"/>
                          <a:cs typeface="Arial" panose="020B0604020202020204" pitchFamily="34" charset="0"/>
                        </a:rPr>
                        <m:t>−</m:t>
                      </m:r>
                      <m:r>
                        <a:rPr lang="en-US" sz="1400" i="1">
                          <a:solidFill>
                            <a:schemeClr val="bg1"/>
                          </a:solidFill>
                          <a:latin typeface="Cambria Math" panose="02040503050406030204" pitchFamily="18" charset="0"/>
                          <a:cs typeface="Arial" panose="020B0604020202020204" pitchFamily="34" charset="0"/>
                        </a:rPr>
                        <m:t>𝜌</m:t>
                      </m:r>
                      <m:sSub>
                        <m:sSubPr>
                          <m:ctrlPr>
                            <a:rPr lang="en-US" sz="1400" i="1">
                              <a:solidFill>
                                <a:schemeClr val="bg1"/>
                              </a:solidFill>
                              <a:latin typeface="Cambria Math" panose="02040503050406030204" pitchFamily="18" charset="0"/>
                              <a:cs typeface="Arial" panose="020B0604020202020204" pitchFamily="34" charset="0"/>
                            </a:rPr>
                          </m:ctrlPr>
                        </m:sSubPr>
                        <m:e>
                          <m:r>
                            <m:rPr>
                              <m:sty m:val="p"/>
                            </m:rPr>
                            <a:rPr lang="en-US" sz="1400">
                              <a:solidFill>
                                <a:schemeClr val="bg1"/>
                              </a:solidFill>
                              <a:latin typeface="Cambria Math" panose="02040503050406030204" pitchFamily="18" charset="0"/>
                              <a:cs typeface="Arial" panose="020B0604020202020204" pitchFamily="34" charset="0"/>
                            </a:rPr>
                            <m:t>Φ</m:t>
                          </m:r>
                        </m:e>
                        <m:sub>
                          <m:r>
                            <a:rPr lang="en-US" sz="1400" i="1">
                              <a:solidFill>
                                <a:schemeClr val="bg1"/>
                              </a:solidFill>
                              <a:latin typeface="Cambria Math" panose="02040503050406030204" pitchFamily="18" charset="0"/>
                              <a:cs typeface="Arial" panose="020B0604020202020204" pitchFamily="34" charset="0"/>
                            </a:rPr>
                            <m:t>𝑡</m:t>
                          </m:r>
                        </m:sub>
                      </m:sSub>
                      <m:r>
                        <a:rPr lang="en-US" sz="1400" i="1">
                          <a:solidFill>
                            <a:schemeClr val="bg1"/>
                          </a:solidFill>
                          <a:latin typeface="Cambria Math" panose="02040503050406030204" pitchFamily="18" charset="0"/>
                          <a:cs typeface="Arial" panose="020B0604020202020204" pitchFamily="34" charset="0"/>
                        </a:rPr>
                        <m:t>−</m:t>
                      </m:r>
                      <m:r>
                        <a:rPr lang="en-US" sz="1400" i="1">
                          <a:solidFill>
                            <a:schemeClr val="bg1"/>
                          </a:solidFill>
                          <a:latin typeface="Cambria Math" panose="02040503050406030204" pitchFamily="18" charset="0"/>
                          <a:cs typeface="Arial" panose="020B0604020202020204" pitchFamily="34" charset="0"/>
                        </a:rPr>
                        <m:t>𝜌</m:t>
                      </m:r>
                      <m:r>
                        <a:rPr lang="en-US" sz="1400" i="1">
                          <a:solidFill>
                            <a:schemeClr val="bg1"/>
                          </a:solidFill>
                          <a:latin typeface="Cambria Math" panose="02040503050406030204" pitchFamily="18" charset="0"/>
                          <a:cs typeface="Arial" panose="020B0604020202020204" pitchFamily="34" charset="0"/>
                        </a:rPr>
                        <m:t>𝑔𝑊</m:t>
                      </m:r>
                    </m:oMath>
                  </m:oMathPara>
                </a14:m>
                <a:endParaRPr lang="en-US" sz="1400" dirty="0">
                  <a:solidFill>
                    <a:schemeClr val="bg1"/>
                  </a:solidFill>
                  <a:latin typeface="Arial" panose="020B0604020202020204" pitchFamily="34" charset="0"/>
                  <a:cs typeface="Arial" panose="020B0604020202020204" pitchFamily="34" charset="0"/>
                </a:endParaRPr>
              </a:p>
              <a:p>
                <a:pPr algn="just">
                  <a:lnSpc>
                    <a:spcPct val="200000"/>
                  </a:lnSpc>
                </a:pPr>
                <a14:m>
                  <m:oMath xmlns:m="http://schemas.openxmlformats.org/officeDocument/2006/math">
                    <m:r>
                      <a:rPr lang="en-US" sz="1200" i="1">
                        <a:latin typeface="Cambria Math" panose="02040503050406030204" pitchFamily="18" charset="0"/>
                        <a:cs typeface="Arial" panose="020B0604020202020204" pitchFamily="34" charset="0"/>
                      </a:rPr>
                      <m:t>𝜌</m:t>
                    </m:r>
                  </m:oMath>
                </a14:m>
                <a:r>
                  <a:rPr lang="en-US" sz="1200" dirty="0">
                    <a:latin typeface="Arial" panose="020B0604020202020204" pitchFamily="34" charset="0"/>
                    <a:cs typeface="Arial" panose="020B0604020202020204" pitchFamily="34" charset="0"/>
                  </a:rPr>
                  <a:t>: the density of the liquid; </a:t>
                </a:r>
                <a14:m>
                  <m:oMath xmlns:m="http://schemas.openxmlformats.org/officeDocument/2006/math">
                    <m:r>
                      <a:rPr lang="en-US" sz="1200" i="1">
                        <a:latin typeface="Cambria Math" panose="02040503050406030204" pitchFamily="18" charset="0"/>
                        <a:cs typeface="Arial" panose="020B0604020202020204" pitchFamily="34" charset="0"/>
                      </a:rPr>
                      <m:t>𝑔</m:t>
                    </m:r>
                    <m:r>
                      <a:rPr lang="en-GB" sz="1200" b="0" i="0" smtClean="0">
                        <a:latin typeface="Cambria Math" panose="02040503050406030204" pitchFamily="18" charset="0"/>
                        <a:cs typeface="Arial" panose="020B0604020202020204" pitchFamily="34" charset="0"/>
                      </a:rPr>
                      <m:t>:</m:t>
                    </m:r>
                  </m:oMath>
                </a14:m>
                <a:r>
                  <a:rPr lang="en-US" sz="1200" dirty="0">
                    <a:latin typeface="Arial" panose="020B0604020202020204" pitchFamily="34" charset="0"/>
                    <a:cs typeface="Arial" panose="020B0604020202020204" pitchFamily="34" charset="0"/>
                  </a:rPr>
                  <a:t> acceleration due to gravity</a:t>
                </a:r>
                <a:r>
                  <a:rPr lang="en-US" sz="1200" dirty="0">
                    <a:solidFill>
                      <a:schemeClr val="bg1"/>
                    </a:solidFill>
                    <a:latin typeface="Arial" panose="020B0604020202020204" pitchFamily="34" charset="0"/>
                    <a:cs typeface="Arial" panose="020B0604020202020204" pitchFamily="34" charset="0"/>
                  </a:rPr>
                  <a:t>.</a:t>
                </a:r>
              </a:p>
              <a:p>
                <a:pPr algn="ctr"/>
                <a:endParaRPr lang="en-GB" sz="1400" dirty="0"/>
              </a:p>
            </p:txBody>
          </p:sp>
        </mc:Choice>
        <mc:Fallback xmlns="">
          <p:sp>
            <p:nvSpPr>
              <p:cNvPr id="7" name="Rectangle: Rounded Corners 6">
                <a:extLst>
                  <a:ext uri="{FF2B5EF4-FFF2-40B4-BE49-F238E27FC236}">
                    <a16:creationId xmlns:a16="http://schemas.microsoft.com/office/drawing/2014/main" id="{86AA61A2-F116-4341-A472-1DEA70C447FE}"/>
                  </a:ext>
                </a:extLst>
              </p:cNvPr>
              <p:cNvSpPr>
                <a:spLocks noRot="1" noChangeAspect="1" noMove="1" noResize="1" noEditPoints="1" noAdjustHandles="1" noChangeArrowheads="1" noChangeShapeType="1" noTextEdit="1"/>
              </p:cNvSpPr>
              <p:nvPr/>
            </p:nvSpPr>
            <p:spPr>
              <a:xfrm>
                <a:off x="4878289" y="1549864"/>
                <a:ext cx="4129538" cy="1238250"/>
              </a:xfrm>
              <a:prstGeom prst="roundRect">
                <a:avLst/>
              </a:prstGeom>
              <a:blipFill>
                <a:blip r:embed="rId4"/>
                <a:stretch>
                  <a:fillRect t="-48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id="{EB640CE3-B505-4928-B8BE-A86577F4280A}"/>
                  </a:ext>
                </a:extLst>
              </p:cNvPr>
              <p:cNvSpPr/>
              <p:nvPr/>
            </p:nvSpPr>
            <p:spPr>
              <a:xfrm>
                <a:off x="136173" y="1400631"/>
                <a:ext cx="4579258" cy="1567542"/>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tx1"/>
                  </a:solidFill>
                  <a:latin typeface="Arial" panose="020B0604020202020204" pitchFamily="34" charset="0"/>
                  <a:cs typeface="Arial" panose="020B0604020202020204" pitchFamily="34" charset="0"/>
                </a:endParaRPr>
              </a:p>
              <a:p>
                <a:r>
                  <a:rPr lang="en-US" sz="1400" dirty="0">
                    <a:solidFill>
                      <a:schemeClr val="tx1"/>
                    </a:solidFill>
                    <a:latin typeface="Arial" panose="020B0604020202020204" pitchFamily="34" charset="0"/>
                    <a:cs typeface="Arial" panose="020B0604020202020204" pitchFamily="34" charset="0"/>
                  </a:rPr>
                  <a:t>Governing equation for the cover (dynamic equation): </a:t>
                </a:r>
              </a:p>
              <a:p>
                <a:pPr algn="just">
                  <a:lnSpc>
                    <a:spcPct val="200000"/>
                  </a:lnSpc>
                </a:pPr>
                <a14:m>
                  <m:oMathPara xmlns:m="http://schemas.openxmlformats.org/officeDocument/2006/math">
                    <m:oMathParaPr>
                      <m:jc m:val="centerGroup"/>
                    </m:oMathParaPr>
                    <m:oMath xmlns:m="http://schemas.openxmlformats.org/officeDocument/2006/math">
                      <m:sSub>
                        <m:sSubPr>
                          <m:ctrlPr>
                            <a:rPr lang="en-GB" sz="1400" b="0" i="1" smtClean="0">
                              <a:solidFill>
                                <a:schemeClr val="tx1"/>
                              </a:solidFill>
                              <a:latin typeface="Cambria Math" panose="02040503050406030204" pitchFamily="18" charset="0"/>
                              <a:cs typeface="Arial" panose="020B0604020202020204" pitchFamily="34" charset="0"/>
                            </a:rPr>
                          </m:ctrlPr>
                        </m:sSubPr>
                        <m:e>
                          <m:r>
                            <a:rPr lang="en-GB" sz="1400" b="0" i="1" smtClean="0">
                              <a:solidFill>
                                <a:schemeClr val="tx1"/>
                              </a:solidFill>
                              <a:latin typeface="Cambria Math" panose="02040503050406030204" pitchFamily="18" charset="0"/>
                              <a:cs typeface="Arial" panose="020B0604020202020204" pitchFamily="34" charset="0"/>
                            </a:rPr>
                            <m:t>𝜌</m:t>
                          </m:r>
                        </m:e>
                        <m:sub>
                          <m:r>
                            <a:rPr lang="en-GB" sz="1400" b="0" i="1" smtClean="0">
                              <a:solidFill>
                                <a:schemeClr val="tx1"/>
                              </a:solidFill>
                              <a:latin typeface="Cambria Math" panose="02040503050406030204" pitchFamily="18" charset="0"/>
                              <a:cs typeface="Arial" panose="020B0604020202020204" pitchFamily="34" charset="0"/>
                            </a:rPr>
                            <m:t>𝑒</m:t>
                          </m:r>
                        </m:sub>
                      </m:sSub>
                      <m:r>
                        <a:rPr lang="en-GB" sz="1400" b="0" i="1" smtClean="0">
                          <a:solidFill>
                            <a:schemeClr val="tx1"/>
                          </a:solidFill>
                          <a:latin typeface="Cambria Math" panose="02040503050406030204" pitchFamily="18" charset="0"/>
                          <a:cs typeface="Arial" panose="020B0604020202020204" pitchFamily="34" charset="0"/>
                        </a:rPr>
                        <m:t>h</m:t>
                      </m:r>
                      <m:r>
                        <a:rPr lang="en-GB" sz="1400" b="0" i="1" smtClean="0">
                          <a:solidFill>
                            <a:schemeClr val="tx1"/>
                          </a:solidFill>
                          <a:latin typeface="Cambria Math" panose="02040503050406030204" pitchFamily="18" charset="0"/>
                          <a:cs typeface="Arial" panose="020B0604020202020204" pitchFamily="34" charset="0"/>
                        </a:rPr>
                        <m:t> </m:t>
                      </m:r>
                      <m:sSub>
                        <m:sSubPr>
                          <m:ctrlPr>
                            <a:rPr lang="en-GB" sz="1400" b="0" i="1" smtClean="0">
                              <a:solidFill>
                                <a:schemeClr val="tx1"/>
                              </a:solidFill>
                              <a:latin typeface="Cambria Math" panose="02040503050406030204" pitchFamily="18" charset="0"/>
                              <a:cs typeface="Arial" panose="020B0604020202020204" pitchFamily="34" charset="0"/>
                            </a:rPr>
                          </m:ctrlPr>
                        </m:sSubPr>
                        <m:e>
                          <m:r>
                            <a:rPr lang="en-GB" sz="1400" b="0" i="1" smtClean="0">
                              <a:solidFill>
                                <a:schemeClr val="tx1"/>
                              </a:solidFill>
                              <a:latin typeface="Cambria Math" panose="02040503050406030204" pitchFamily="18" charset="0"/>
                              <a:cs typeface="Arial" panose="020B0604020202020204" pitchFamily="34" charset="0"/>
                            </a:rPr>
                            <m:t>𝑊</m:t>
                          </m:r>
                        </m:e>
                        <m:sub>
                          <m:r>
                            <a:rPr lang="en-GB" sz="1400" b="0" i="1" smtClean="0">
                              <a:solidFill>
                                <a:schemeClr val="tx1"/>
                              </a:solidFill>
                              <a:latin typeface="Cambria Math" panose="02040503050406030204" pitchFamily="18" charset="0"/>
                              <a:cs typeface="Arial" panose="020B0604020202020204" pitchFamily="34" charset="0"/>
                            </a:rPr>
                            <m:t>𝑡𝑡</m:t>
                          </m:r>
                        </m:sub>
                      </m:sSub>
                      <m:r>
                        <a:rPr lang="en-GB" sz="1400" b="0" i="1" smtClean="0">
                          <a:solidFill>
                            <a:schemeClr val="tx1"/>
                          </a:solidFill>
                          <a:latin typeface="Cambria Math" panose="02040503050406030204" pitchFamily="18" charset="0"/>
                          <a:cs typeface="Arial" panose="020B0604020202020204" pitchFamily="34" charset="0"/>
                        </a:rPr>
                        <m:t>+</m:t>
                      </m:r>
                      <m:r>
                        <a:rPr lang="en-GB" sz="1400" b="0" i="1" smtClean="0">
                          <a:solidFill>
                            <a:schemeClr val="tx1"/>
                          </a:solidFill>
                          <a:latin typeface="Cambria Math" panose="02040503050406030204" pitchFamily="18" charset="0"/>
                          <a:cs typeface="Arial" panose="020B0604020202020204" pitchFamily="34" charset="0"/>
                        </a:rPr>
                        <m:t>𝐿</m:t>
                      </m:r>
                      <m:sSup>
                        <m:sSupPr>
                          <m:ctrlPr>
                            <a:rPr lang="en-GB" sz="1400" b="0" i="1" smtClean="0">
                              <a:solidFill>
                                <a:schemeClr val="tx1"/>
                              </a:solidFill>
                              <a:latin typeface="Cambria Math" panose="02040503050406030204" pitchFamily="18" charset="0"/>
                              <a:cs typeface="Arial" panose="020B0604020202020204" pitchFamily="34" charset="0"/>
                            </a:rPr>
                          </m:ctrlPr>
                        </m:sSupPr>
                        <m:e>
                          <m:r>
                            <m:rPr>
                              <m:sty m:val="p"/>
                            </m:rPr>
                            <a:rPr lang="en-GB" sz="1400" b="0" i="0" smtClean="0">
                              <a:solidFill>
                                <a:schemeClr val="tx1"/>
                              </a:solidFill>
                              <a:latin typeface="Cambria Math" panose="02040503050406030204" pitchFamily="18" charset="0"/>
                              <a:cs typeface="Arial" panose="020B0604020202020204" pitchFamily="34" charset="0"/>
                            </a:rPr>
                            <m:t>∇</m:t>
                          </m:r>
                        </m:e>
                        <m:sup>
                          <m:r>
                            <a:rPr lang="en-GB" sz="1400" b="0" i="1" smtClean="0">
                              <a:solidFill>
                                <a:schemeClr val="tx1"/>
                              </a:solidFill>
                              <a:latin typeface="Cambria Math" panose="02040503050406030204" pitchFamily="18" charset="0"/>
                              <a:cs typeface="Arial" panose="020B0604020202020204" pitchFamily="34" charset="0"/>
                            </a:rPr>
                            <m:t>4</m:t>
                          </m:r>
                        </m:sup>
                      </m:sSup>
                      <m:r>
                        <a:rPr lang="en-GB" sz="1400" b="0" i="1" smtClean="0">
                          <a:solidFill>
                            <a:schemeClr val="tx1"/>
                          </a:solidFill>
                          <a:latin typeface="Cambria Math" panose="02040503050406030204" pitchFamily="18" charset="0"/>
                          <a:cs typeface="Arial" panose="020B0604020202020204" pitchFamily="34" charset="0"/>
                        </a:rPr>
                        <m:t>𝑊</m:t>
                      </m:r>
                      <m:r>
                        <a:rPr lang="en-GB" sz="1400" b="0" i="1" smtClean="0">
                          <a:solidFill>
                            <a:schemeClr val="tx1"/>
                          </a:solidFill>
                          <a:latin typeface="Cambria Math" panose="02040503050406030204" pitchFamily="18" charset="0"/>
                          <a:cs typeface="Arial" panose="020B0604020202020204" pitchFamily="34" charset="0"/>
                        </a:rPr>
                        <m:t>=</m:t>
                      </m:r>
                      <m:r>
                        <a:rPr lang="en-GB" sz="1400" b="0" i="1" smtClean="0">
                          <a:solidFill>
                            <a:schemeClr val="tx1"/>
                          </a:solidFill>
                          <a:latin typeface="Cambria Math" panose="02040503050406030204" pitchFamily="18" charset="0"/>
                          <a:cs typeface="Arial" panose="020B0604020202020204" pitchFamily="34" charset="0"/>
                        </a:rPr>
                        <m:t>𝑝</m:t>
                      </m:r>
                      <m:r>
                        <a:rPr lang="en-GB" sz="1400" b="0" i="0" smtClean="0">
                          <a:solidFill>
                            <a:schemeClr val="tx1"/>
                          </a:solidFill>
                          <a:latin typeface="Cambria Math" panose="02040503050406030204" pitchFamily="18" charset="0"/>
                          <a:cs typeface="Arial" panose="020B0604020202020204" pitchFamily="34" charset="0"/>
                        </a:rPr>
                        <m:t>,           </m:t>
                      </m:r>
                      <m:d>
                        <m:dPr>
                          <m:ctrlPr>
                            <a:rPr lang="en-GB" sz="1400" b="0" i="1" smtClean="0">
                              <a:solidFill>
                                <a:schemeClr val="tx1"/>
                              </a:solidFill>
                              <a:latin typeface="Cambria Math" panose="02040503050406030204" pitchFamily="18" charset="0"/>
                              <a:cs typeface="Arial" panose="020B0604020202020204" pitchFamily="34" charset="0"/>
                            </a:rPr>
                          </m:ctrlPr>
                        </m:dPr>
                        <m:e>
                          <m:r>
                            <m:rPr>
                              <m:sty m:val="p"/>
                            </m:rPr>
                            <a:rPr lang="en-GB" sz="1400" b="0" i="0" smtClean="0">
                              <a:solidFill>
                                <a:schemeClr val="tx1"/>
                              </a:solidFill>
                              <a:latin typeface="Cambria Math" panose="02040503050406030204" pitchFamily="18" charset="0"/>
                              <a:cs typeface="Arial" panose="020B0604020202020204" pitchFamily="34" charset="0"/>
                            </a:rPr>
                            <m:t>for</m:t>
                          </m:r>
                          <m:r>
                            <a:rPr lang="en-GB" sz="1400" b="0" i="0" smtClean="0">
                              <a:solidFill>
                                <a:schemeClr val="tx1"/>
                              </a:solidFill>
                              <a:latin typeface="Cambria Math" panose="02040503050406030204" pitchFamily="18" charset="0"/>
                              <a:cs typeface="Arial" panose="020B0604020202020204" pitchFamily="34" charset="0"/>
                            </a:rPr>
                            <m:t> </m:t>
                          </m:r>
                          <m:r>
                            <m:rPr>
                              <m:sty m:val="p"/>
                            </m:rPr>
                            <a:rPr lang="en-GB" sz="1400" b="0" i="0" smtClean="0">
                              <a:solidFill>
                                <a:schemeClr val="tx1"/>
                              </a:solidFill>
                              <a:latin typeface="Cambria Math" panose="02040503050406030204" pitchFamily="18" charset="0"/>
                              <a:cs typeface="Arial" panose="020B0604020202020204" pitchFamily="34" charset="0"/>
                            </a:rPr>
                            <m:t>plate</m:t>
                          </m:r>
                        </m:e>
                      </m:d>
                    </m:oMath>
                  </m:oMathPara>
                </a14:m>
                <a:endParaRPr lang="en-US" sz="1400" dirty="0">
                  <a:solidFill>
                    <a:schemeClr val="tx1"/>
                  </a:solidFill>
                  <a:latin typeface="Arial" panose="020B0604020202020204" pitchFamily="34" charset="0"/>
                  <a:cs typeface="Arial" panose="020B0604020202020204" pitchFamily="34" charset="0"/>
                </a:endParaRPr>
              </a:p>
              <a:p>
                <a:pPr algn="just">
                  <a:lnSpc>
                    <a:spcPct val="200000"/>
                  </a:lnSpc>
                </a:pPr>
                <a14:m>
                  <m:oMathPara xmlns:m="http://schemas.openxmlformats.org/officeDocument/2006/math">
                    <m:oMathParaPr>
                      <m:jc m:val="centerGroup"/>
                    </m:oMathParaPr>
                    <m:oMath xmlns:m="http://schemas.openxmlformats.org/officeDocument/2006/math">
                      <m:sSub>
                        <m:sSubPr>
                          <m:ctrlPr>
                            <a:rPr lang="en-GB" sz="1400" b="0" i="1" smtClean="0">
                              <a:solidFill>
                                <a:schemeClr val="tx1"/>
                              </a:solidFill>
                              <a:latin typeface="Cambria Math" panose="02040503050406030204" pitchFamily="18" charset="0"/>
                              <a:cs typeface="Arial" panose="020B0604020202020204" pitchFamily="34" charset="0"/>
                            </a:rPr>
                          </m:ctrlPr>
                        </m:sSubPr>
                        <m:e>
                          <m:r>
                            <a:rPr lang="en-GB" sz="1400" b="0" i="1" smtClean="0">
                              <a:solidFill>
                                <a:schemeClr val="tx1"/>
                              </a:solidFill>
                              <a:latin typeface="Cambria Math" panose="02040503050406030204" pitchFamily="18" charset="0"/>
                              <a:cs typeface="Arial" panose="020B0604020202020204" pitchFamily="34" charset="0"/>
                            </a:rPr>
                            <m:t>𝜌</m:t>
                          </m:r>
                        </m:e>
                        <m:sub>
                          <m:r>
                            <a:rPr lang="en-GB" sz="1400" b="0" i="1" smtClean="0">
                              <a:solidFill>
                                <a:schemeClr val="tx1"/>
                              </a:solidFill>
                              <a:latin typeface="Cambria Math" panose="02040503050406030204" pitchFamily="18" charset="0"/>
                              <a:cs typeface="Arial" panose="020B0604020202020204" pitchFamily="34" charset="0"/>
                            </a:rPr>
                            <m:t>𝑒</m:t>
                          </m:r>
                        </m:sub>
                      </m:sSub>
                      <m:r>
                        <a:rPr lang="en-GB" sz="1400" b="0" i="1" smtClean="0">
                          <a:solidFill>
                            <a:schemeClr val="tx1"/>
                          </a:solidFill>
                          <a:latin typeface="Cambria Math" panose="02040503050406030204" pitchFamily="18" charset="0"/>
                          <a:cs typeface="Arial" panose="020B0604020202020204" pitchFamily="34" charset="0"/>
                        </a:rPr>
                        <m:t>h</m:t>
                      </m:r>
                      <m:r>
                        <a:rPr lang="en-GB" sz="1400" b="0" i="1" smtClean="0">
                          <a:solidFill>
                            <a:schemeClr val="tx1"/>
                          </a:solidFill>
                          <a:latin typeface="Cambria Math" panose="02040503050406030204" pitchFamily="18" charset="0"/>
                          <a:cs typeface="Arial" panose="020B0604020202020204" pitchFamily="34" charset="0"/>
                        </a:rPr>
                        <m:t> </m:t>
                      </m:r>
                      <m:sSub>
                        <m:sSubPr>
                          <m:ctrlPr>
                            <a:rPr lang="en-GB" sz="1400" b="0" i="1" smtClean="0">
                              <a:solidFill>
                                <a:schemeClr val="tx1"/>
                              </a:solidFill>
                              <a:latin typeface="Cambria Math" panose="02040503050406030204" pitchFamily="18" charset="0"/>
                              <a:cs typeface="Arial" panose="020B0604020202020204" pitchFamily="34" charset="0"/>
                            </a:rPr>
                          </m:ctrlPr>
                        </m:sSubPr>
                        <m:e>
                          <m:r>
                            <a:rPr lang="en-GB" sz="1400" b="0" i="1" smtClean="0">
                              <a:solidFill>
                                <a:schemeClr val="tx1"/>
                              </a:solidFill>
                              <a:latin typeface="Cambria Math" panose="02040503050406030204" pitchFamily="18" charset="0"/>
                              <a:cs typeface="Arial" panose="020B0604020202020204" pitchFamily="34" charset="0"/>
                            </a:rPr>
                            <m:t>𝑊</m:t>
                          </m:r>
                        </m:e>
                        <m:sub>
                          <m:r>
                            <a:rPr lang="en-GB" sz="1400" b="0" i="1" smtClean="0">
                              <a:solidFill>
                                <a:schemeClr val="tx1"/>
                              </a:solidFill>
                              <a:latin typeface="Cambria Math" panose="02040503050406030204" pitchFamily="18" charset="0"/>
                              <a:cs typeface="Arial" panose="020B0604020202020204" pitchFamily="34" charset="0"/>
                            </a:rPr>
                            <m:t>𝑡𝑡</m:t>
                          </m:r>
                        </m:sub>
                      </m:sSub>
                      <m:r>
                        <a:rPr lang="en-GB" sz="1400" b="0" i="1" smtClean="0">
                          <a:solidFill>
                            <a:schemeClr val="tx1"/>
                          </a:solidFill>
                          <a:latin typeface="Cambria Math" panose="02040503050406030204" pitchFamily="18" charset="0"/>
                          <a:cs typeface="Arial" panose="020B0604020202020204" pitchFamily="34" charset="0"/>
                        </a:rPr>
                        <m:t>+</m:t>
                      </m:r>
                      <m:r>
                        <a:rPr lang="en-GB" sz="1400" b="0" i="1" smtClean="0">
                          <a:solidFill>
                            <a:schemeClr val="tx1"/>
                          </a:solidFill>
                          <a:latin typeface="Cambria Math" panose="02040503050406030204" pitchFamily="18" charset="0"/>
                          <a:cs typeface="Arial" panose="020B0604020202020204" pitchFamily="34" charset="0"/>
                        </a:rPr>
                        <m:t>𝑇</m:t>
                      </m:r>
                      <m:sSup>
                        <m:sSupPr>
                          <m:ctrlPr>
                            <a:rPr lang="en-GB" sz="1400" b="0" i="1" smtClean="0">
                              <a:solidFill>
                                <a:schemeClr val="tx1"/>
                              </a:solidFill>
                              <a:latin typeface="Cambria Math" panose="02040503050406030204" pitchFamily="18" charset="0"/>
                              <a:cs typeface="Arial" panose="020B0604020202020204" pitchFamily="34" charset="0"/>
                            </a:rPr>
                          </m:ctrlPr>
                        </m:sSupPr>
                        <m:e>
                          <m:r>
                            <m:rPr>
                              <m:sty m:val="p"/>
                            </m:rPr>
                            <a:rPr lang="en-GB" sz="1400" b="0" i="0" smtClean="0">
                              <a:solidFill>
                                <a:schemeClr val="tx1"/>
                              </a:solidFill>
                              <a:latin typeface="Cambria Math" panose="02040503050406030204" pitchFamily="18" charset="0"/>
                              <a:cs typeface="Arial" panose="020B0604020202020204" pitchFamily="34" charset="0"/>
                            </a:rPr>
                            <m:t>∇</m:t>
                          </m:r>
                        </m:e>
                        <m:sup>
                          <m:r>
                            <a:rPr lang="en-GB" sz="1400" b="0" i="1" smtClean="0">
                              <a:solidFill>
                                <a:schemeClr val="tx1"/>
                              </a:solidFill>
                              <a:latin typeface="Cambria Math" panose="02040503050406030204" pitchFamily="18" charset="0"/>
                              <a:cs typeface="Arial" panose="020B0604020202020204" pitchFamily="34" charset="0"/>
                            </a:rPr>
                            <m:t>2</m:t>
                          </m:r>
                        </m:sup>
                      </m:sSup>
                      <m:r>
                        <a:rPr lang="en-GB" sz="1400" b="0" i="1" smtClean="0">
                          <a:solidFill>
                            <a:schemeClr val="tx1"/>
                          </a:solidFill>
                          <a:latin typeface="Cambria Math" panose="02040503050406030204" pitchFamily="18" charset="0"/>
                          <a:cs typeface="Arial" panose="020B0604020202020204" pitchFamily="34" charset="0"/>
                        </a:rPr>
                        <m:t>𝑊</m:t>
                      </m:r>
                      <m:r>
                        <a:rPr lang="en-GB" sz="1400" b="0" i="1" smtClean="0">
                          <a:solidFill>
                            <a:schemeClr val="tx1"/>
                          </a:solidFill>
                          <a:latin typeface="Cambria Math" panose="02040503050406030204" pitchFamily="18" charset="0"/>
                          <a:cs typeface="Arial" panose="020B0604020202020204" pitchFamily="34" charset="0"/>
                        </a:rPr>
                        <m:t>=</m:t>
                      </m:r>
                      <m:r>
                        <a:rPr lang="en-GB" sz="1400" b="0" i="1" smtClean="0">
                          <a:solidFill>
                            <a:schemeClr val="tx1"/>
                          </a:solidFill>
                          <a:latin typeface="Cambria Math" panose="02040503050406030204" pitchFamily="18" charset="0"/>
                          <a:cs typeface="Arial" panose="020B0604020202020204" pitchFamily="34" charset="0"/>
                        </a:rPr>
                        <m:t>𝑝</m:t>
                      </m:r>
                      <m:r>
                        <a:rPr lang="en-GB" sz="1400" b="0" i="0" smtClean="0">
                          <a:solidFill>
                            <a:schemeClr val="tx1"/>
                          </a:solidFill>
                          <a:latin typeface="Cambria Math" panose="02040503050406030204" pitchFamily="18" charset="0"/>
                          <a:cs typeface="Arial" panose="020B0604020202020204" pitchFamily="34" charset="0"/>
                        </a:rPr>
                        <m:t>.                    </m:t>
                      </m:r>
                      <m:d>
                        <m:dPr>
                          <m:ctrlPr>
                            <a:rPr lang="en-GB" sz="1400" b="0" i="1" smtClean="0">
                              <a:solidFill>
                                <a:schemeClr val="tx1"/>
                              </a:solidFill>
                              <a:latin typeface="Cambria Math" panose="02040503050406030204" pitchFamily="18" charset="0"/>
                              <a:cs typeface="Arial" panose="020B0604020202020204" pitchFamily="34" charset="0"/>
                            </a:rPr>
                          </m:ctrlPr>
                        </m:dPr>
                        <m:e>
                          <m:r>
                            <m:rPr>
                              <m:sty m:val="p"/>
                            </m:rPr>
                            <a:rPr lang="en-GB" sz="1400" b="0" i="0" smtClean="0">
                              <a:solidFill>
                                <a:schemeClr val="tx1"/>
                              </a:solidFill>
                              <a:latin typeface="Cambria Math" panose="02040503050406030204" pitchFamily="18" charset="0"/>
                              <a:cs typeface="Arial" panose="020B0604020202020204" pitchFamily="34" charset="0"/>
                            </a:rPr>
                            <m:t>for</m:t>
                          </m:r>
                          <m:r>
                            <a:rPr lang="en-GB" sz="1400" b="0" i="0" smtClean="0">
                              <a:solidFill>
                                <a:schemeClr val="tx1"/>
                              </a:solidFill>
                              <a:latin typeface="Cambria Math" panose="02040503050406030204" pitchFamily="18" charset="0"/>
                              <a:cs typeface="Arial" panose="020B0604020202020204" pitchFamily="34" charset="0"/>
                            </a:rPr>
                            <m:t> </m:t>
                          </m:r>
                          <m:r>
                            <m:rPr>
                              <m:sty m:val="p"/>
                            </m:rPr>
                            <a:rPr lang="en-GB" sz="1400" b="0" i="0" smtClean="0">
                              <a:solidFill>
                                <a:schemeClr val="tx1"/>
                              </a:solidFill>
                              <a:latin typeface="Cambria Math" panose="02040503050406030204" pitchFamily="18" charset="0"/>
                              <a:cs typeface="Arial" panose="020B0604020202020204" pitchFamily="34" charset="0"/>
                            </a:rPr>
                            <m:t>membrane</m:t>
                          </m:r>
                        </m:e>
                      </m:d>
                    </m:oMath>
                  </m:oMathPara>
                </a14:m>
                <a:endParaRPr lang="en-US" sz="1400" dirty="0">
                  <a:solidFill>
                    <a:schemeClr val="tx1"/>
                  </a:solidFill>
                  <a:latin typeface="Arial" panose="020B0604020202020204" pitchFamily="34" charset="0"/>
                  <a:cs typeface="Arial" panose="020B0604020202020204" pitchFamily="34" charset="0"/>
                </a:endParaRPr>
              </a:p>
              <a:p>
                <a:pPr algn="just">
                  <a:lnSpc>
                    <a:spcPct val="200000"/>
                  </a:lnSpc>
                </a:pPr>
                <a14:m>
                  <m:oMath xmlns:m="http://schemas.openxmlformats.org/officeDocument/2006/math">
                    <m:r>
                      <a:rPr lang="en-US" sz="1200" smtClean="0">
                        <a:solidFill>
                          <a:schemeClr val="tx1"/>
                        </a:solidFill>
                        <a:latin typeface="Cambria Math" panose="02040503050406030204" pitchFamily="18" charset="0"/>
                        <a:cs typeface="Arial" panose="020B0604020202020204" pitchFamily="34" charset="0"/>
                      </a:rPr>
                      <m:t>𝑊</m:t>
                    </m:r>
                  </m:oMath>
                </a14:m>
                <a:r>
                  <a:rPr lang="en-US" sz="1200" dirty="0">
                    <a:solidFill>
                      <a:schemeClr val="tx1"/>
                    </a:solidFill>
                    <a:latin typeface="Arial" panose="020B0604020202020204" pitchFamily="34" charset="0"/>
                    <a:cs typeface="Arial" panose="020B0604020202020204" pitchFamily="34" charset="0"/>
                  </a:rPr>
                  <a:t>: deflection of the elastic cover; </a:t>
                </a:r>
                <a14:m>
                  <m:oMath xmlns:m="http://schemas.openxmlformats.org/officeDocument/2006/math">
                    <m:r>
                      <a:rPr lang="en-GB" sz="1200" b="0" i="1" smtClean="0">
                        <a:solidFill>
                          <a:schemeClr val="tx1"/>
                        </a:solidFill>
                        <a:latin typeface="Cambria Math" panose="02040503050406030204" pitchFamily="18" charset="0"/>
                        <a:cs typeface="Arial" panose="020B0604020202020204" pitchFamily="34" charset="0"/>
                      </a:rPr>
                      <m:t>𝐿</m:t>
                    </m:r>
                  </m:oMath>
                </a14:m>
                <a:r>
                  <a:rPr lang="en-US" sz="1200" dirty="0">
                    <a:solidFill>
                      <a:schemeClr val="tx1"/>
                    </a:solidFill>
                    <a:latin typeface="Arial" panose="020B0604020202020204" pitchFamily="34" charset="0"/>
                    <a:cs typeface="Arial" panose="020B0604020202020204" pitchFamily="34" charset="0"/>
                  </a:rPr>
                  <a:t>: flexural rigidity; </a:t>
                </a:r>
                <a14:m>
                  <m:oMath xmlns:m="http://schemas.openxmlformats.org/officeDocument/2006/math">
                    <m:r>
                      <a:rPr lang="en-GB" sz="1200" b="0" i="1" smtClean="0">
                        <a:solidFill>
                          <a:schemeClr val="tx1"/>
                        </a:solidFill>
                        <a:latin typeface="Cambria Math" panose="02040503050406030204" pitchFamily="18" charset="0"/>
                        <a:cs typeface="Arial" panose="020B0604020202020204" pitchFamily="34" charset="0"/>
                      </a:rPr>
                      <m:t>𝑇</m:t>
                    </m:r>
                    <m:r>
                      <a:rPr lang="en-GB" sz="1200" b="0" i="1" smtClean="0">
                        <a:solidFill>
                          <a:schemeClr val="tx1"/>
                        </a:solidFill>
                        <a:latin typeface="Cambria Math" panose="02040503050406030204" pitchFamily="18" charset="0"/>
                        <a:cs typeface="Arial" panose="020B0604020202020204" pitchFamily="34" charset="0"/>
                      </a:rPr>
                      <m:t>:</m:t>
                    </m:r>
                  </m:oMath>
                </a14:m>
                <a:r>
                  <a:rPr lang="en-US" sz="1200" dirty="0">
                    <a:solidFill>
                      <a:schemeClr val="tx1"/>
                    </a:solidFill>
                    <a:latin typeface="Arial" panose="020B0604020202020204" pitchFamily="34" charset="0"/>
                    <a:cs typeface="Arial" panose="020B0604020202020204" pitchFamily="34" charset="0"/>
                  </a:rPr>
                  <a:t> tension.</a:t>
                </a:r>
              </a:p>
              <a:p>
                <a:pPr algn="ctr"/>
                <a:endParaRPr lang="en-GB" sz="1400" dirty="0">
                  <a:solidFill>
                    <a:schemeClr val="tx1"/>
                  </a:solidFill>
                </a:endParaRPr>
              </a:p>
            </p:txBody>
          </p:sp>
        </mc:Choice>
        <mc:Fallback xmlns="">
          <p:sp>
            <p:nvSpPr>
              <p:cNvPr id="8" name="Rectangle: Rounded Corners 7">
                <a:extLst>
                  <a:ext uri="{FF2B5EF4-FFF2-40B4-BE49-F238E27FC236}">
                    <a16:creationId xmlns:a16="http://schemas.microsoft.com/office/drawing/2014/main" id="{EB640CE3-B505-4928-B8BE-A86577F4280A}"/>
                  </a:ext>
                </a:extLst>
              </p:cNvPr>
              <p:cNvSpPr>
                <a:spLocks noRot="1" noChangeAspect="1" noMove="1" noResize="1" noEditPoints="1" noAdjustHandles="1" noChangeArrowheads="1" noChangeShapeType="1" noTextEdit="1"/>
              </p:cNvSpPr>
              <p:nvPr/>
            </p:nvSpPr>
            <p:spPr>
              <a:xfrm>
                <a:off x="136173" y="1400631"/>
                <a:ext cx="4579258" cy="1567542"/>
              </a:xfrm>
              <a:prstGeom prst="round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Rectangle: Rounded Corners 8">
                <a:extLst>
                  <a:ext uri="{FF2B5EF4-FFF2-40B4-BE49-F238E27FC236}">
                    <a16:creationId xmlns:a16="http://schemas.microsoft.com/office/drawing/2014/main" id="{93A41201-FF51-4C9C-96FA-2A793F4F5F6C}"/>
                  </a:ext>
                </a:extLst>
              </p:cNvPr>
              <p:cNvSpPr/>
              <p:nvPr/>
            </p:nvSpPr>
            <p:spPr>
              <a:xfrm>
                <a:off x="1255587" y="3232488"/>
                <a:ext cx="6710941" cy="108131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Kinematic equation of the interface: </a:t>
                </a:r>
                <a14:m>
                  <m:oMath xmlns:m="http://schemas.openxmlformats.org/officeDocument/2006/math">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𝑊</m:t>
                        </m:r>
                      </m:e>
                      <m:sub>
                        <m:r>
                          <a:rPr lang="en-US" sz="1400" b="0" i="1" smtClean="0">
                            <a:latin typeface="Cambria Math" panose="02040503050406030204" pitchFamily="18" charset="0"/>
                            <a:cs typeface="Arial" panose="020B0604020202020204" pitchFamily="34" charset="0"/>
                          </a:rPr>
                          <m:t>𝑡</m:t>
                        </m:r>
                      </m:sub>
                    </m:sSub>
                    <m:r>
                      <a:rPr lang="en-US" sz="1400" b="0" i="1" smtClean="0">
                        <a:latin typeface="Cambria Math" panose="02040503050406030204" pitchFamily="18" charset="0"/>
                        <a:cs typeface="Arial" panose="020B0604020202020204" pitchFamily="34" charset="0"/>
                      </a:rPr>
                      <m:t>=</m:t>
                    </m:r>
                    <m:sSub>
                      <m:sSubPr>
                        <m:ctrlPr>
                          <a:rPr lang="en-US" sz="1400" b="0" i="1" smtClean="0">
                            <a:latin typeface="Cambria Math" panose="02040503050406030204" pitchFamily="18" charset="0"/>
                            <a:cs typeface="Arial" panose="020B0604020202020204" pitchFamily="34" charset="0"/>
                          </a:rPr>
                        </m:ctrlPr>
                      </m:sSubPr>
                      <m:e>
                        <m:r>
                          <m:rPr>
                            <m:sty m:val="p"/>
                          </m:rPr>
                          <a:rPr lang="en-US" sz="1400" b="0" i="0" smtClean="0">
                            <a:latin typeface="Cambria Math" panose="02040503050406030204" pitchFamily="18" charset="0"/>
                            <a:cs typeface="Arial" panose="020B0604020202020204" pitchFamily="34" charset="0"/>
                          </a:rPr>
                          <m:t>Φ</m:t>
                        </m:r>
                      </m:e>
                      <m:sub>
                        <m:r>
                          <a:rPr lang="en-US" sz="1400" b="0" i="1" smtClean="0">
                            <a:latin typeface="Cambria Math" panose="02040503050406030204" pitchFamily="18" charset="0"/>
                            <a:cs typeface="Arial" panose="020B0604020202020204" pitchFamily="34" charset="0"/>
                          </a:rPr>
                          <m:t>𝑧</m:t>
                        </m:r>
                      </m:sub>
                    </m:sSub>
                    <m:r>
                      <a:rPr lang="en-US" sz="1400" b="0" i="1" smtClean="0">
                        <a:latin typeface="Cambria Math" panose="02040503050406030204" pitchFamily="18" charset="0"/>
                        <a:cs typeface="Arial" panose="020B0604020202020204" pitchFamily="34" charset="0"/>
                      </a:rPr>
                      <m:t> </m:t>
                    </m:r>
                  </m:oMath>
                </a14:m>
                <a:endParaRPr lang="en-US" sz="1600" dirty="0">
                  <a:latin typeface="Arial" panose="020B0604020202020204" pitchFamily="34" charset="0"/>
                  <a:cs typeface="Arial" panose="020B0604020202020204" pitchFamily="34" charset="0"/>
                </a:endParaRPr>
              </a:p>
              <a:p>
                <a:pPr algn="ctr"/>
                <a:endParaRPr lang="en-US" sz="1600" dirty="0">
                  <a:latin typeface="Arial" panose="020B0604020202020204" pitchFamily="34" charset="0"/>
                  <a:cs typeface="Arial" panose="020B0604020202020204" pitchFamily="34" charset="0"/>
                </a:endParaRPr>
              </a:p>
              <a:p>
                <a:pPr algn="ctr"/>
                <a:r>
                  <a:rPr lang="en-GB" sz="1400" dirty="0"/>
                  <a:t>Combined condition at the interface: </a:t>
                </a:r>
                <a14:m>
                  <m:oMath xmlns:m="http://schemas.openxmlformats.org/officeDocument/2006/math">
                    <m:d>
                      <m:dPr>
                        <m:ctrlPr>
                          <a:rPr lang="en-US" sz="1400" b="0" i="1" smtClean="0">
                            <a:latin typeface="Cambria Math" panose="02040503050406030204" pitchFamily="18" charset="0"/>
                            <a:cs typeface="Arial" panose="020B0604020202020204" pitchFamily="34" charset="0"/>
                          </a:rPr>
                        </m:ctrlPr>
                      </m:dPr>
                      <m:e>
                        <m:r>
                          <a:rPr lang="en-US" sz="1400" b="0" i="1" smtClean="0">
                            <a:latin typeface="Cambria Math" panose="02040503050406030204" pitchFamily="18" charset="0"/>
                            <a:cs typeface="Arial" panose="020B0604020202020204" pitchFamily="34" charset="0"/>
                          </a:rPr>
                          <m:t>𝐿</m:t>
                        </m:r>
                        <m:sSup>
                          <m:sSupPr>
                            <m:ctrlPr>
                              <a:rPr lang="en-US" sz="1400" b="0" i="1" smtClean="0">
                                <a:latin typeface="Cambria Math" panose="02040503050406030204" pitchFamily="18" charset="0"/>
                                <a:cs typeface="Arial" panose="020B0604020202020204" pitchFamily="34" charset="0"/>
                              </a:rPr>
                            </m:ctrlPr>
                          </m:sSupPr>
                          <m:e>
                            <m:r>
                              <m:rPr>
                                <m:sty m:val="p"/>
                              </m:rPr>
                              <a:rPr lang="en-US" sz="1400" b="0" i="0" smtClean="0">
                                <a:latin typeface="Cambria Math" panose="02040503050406030204" pitchFamily="18" charset="0"/>
                                <a:cs typeface="Arial" panose="020B0604020202020204" pitchFamily="34" charset="0"/>
                              </a:rPr>
                              <m:t>∇</m:t>
                            </m:r>
                          </m:e>
                          <m:sup>
                            <m:r>
                              <a:rPr lang="en-US" sz="1400" b="0" i="1" smtClean="0">
                                <a:latin typeface="Cambria Math" panose="02040503050406030204" pitchFamily="18" charset="0"/>
                                <a:cs typeface="Arial" panose="020B0604020202020204" pitchFamily="34" charset="0"/>
                              </a:rPr>
                              <m:t>4</m:t>
                            </m:r>
                          </m:sup>
                        </m:sSup>
                        <m:r>
                          <a:rPr lang="en-US" sz="1400" b="0" i="1" smtClean="0">
                            <a:latin typeface="Cambria Math" panose="02040503050406030204" pitchFamily="18" charset="0"/>
                            <a:cs typeface="Arial" panose="020B0604020202020204" pitchFamily="34" charset="0"/>
                          </a:rPr>
                          <m:t>+</m:t>
                        </m:r>
                        <m:sSub>
                          <m:sSubPr>
                            <m:ctrlPr>
                              <a:rPr lang="en-US" sz="1400" i="1">
                                <a:latin typeface="Cambria Math" panose="02040503050406030204" pitchFamily="18" charset="0"/>
                                <a:cs typeface="Arial" panose="020B0604020202020204" pitchFamily="34" charset="0"/>
                              </a:rPr>
                            </m:ctrlPr>
                          </m:sSubPr>
                          <m:e>
                            <m:r>
                              <a:rPr lang="en-US" sz="1400" i="1">
                                <a:latin typeface="Cambria Math" panose="02040503050406030204" pitchFamily="18" charset="0"/>
                                <a:cs typeface="Arial" panose="020B0604020202020204" pitchFamily="34" charset="0"/>
                              </a:rPr>
                              <m:t>𝜌</m:t>
                            </m:r>
                          </m:e>
                          <m:sub>
                            <m:r>
                              <a:rPr lang="en-US" sz="1400" i="1">
                                <a:latin typeface="Cambria Math" panose="02040503050406030204" pitchFamily="18" charset="0"/>
                                <a:cs typeface="Arial" panose="020B0604020202020204" pitchFamily="34" charset="0"/>
                              </a:rPr>
                              <m:t>𝑒</m:t>
                            </m:r>
                          </m:sub>
                        </m:sSub>
                        <m:r>
                          <a:rPr lang="en-US" sz="1400" i="1">
                            <a:latin typeface="Cambria Math" panose="02040503050406030204" pitchFamily="18" charset="0"/>
                            <a:cs typeface="Arial" panose="020B0604020202020204" pitchFamily="34" charset="0"/>
                          </a:rPr>
                          <m:t>h</m:t>
                        </m:r>
                        <m:f>
                          <m:fPr>
                            <m:ctrlPr>
                              <a:rPr lang="en-US" sz="1400" b="0" i="1" smtClean="0">
                                <a:latin typeface="Cambria Math" panose="02040503050406030204" pitchFamily="18" charset="0"/>
                                <a:cs typeface="Arial" panose="020B0604020202020204" pitchFamily="34" charset="0"/>
                              </a:rPr>
                            </m:ctrlPr>
                          </m:fPr>
                          <m:num>
                            <m:sSup>
                              <m:sSupPr>
                                <m:ctrlPr>
                                  <a:rPr lang="en-US" sz="1400" b="0" i="1" smtClean="0">
                                    <a:latin typeface="Cambria Math" panose="02040503050406030204" pitchFamily="18" charset="0"/>
                                    <a:cs typeface="Arial" panose="020B0604020202020204" pitchFamily="34" charset="0"/>
                                  </a:rPr>
                                </m:ctrlPr>
                              </m:sSupPr>
                              <m:e>
                                <m:r>
                                  <a:rPr lang="en-US" sz="1400" b="0" i="1" smtClean="0">
                                    <a:latin typeface="Cambria Math" panose="02040503050406030204" pitchFamily="18" charset="0"/>
                                    <a:cs typeface="Arial" panose="020B0604020202020204" pitchFamily="34" charset="0"/>
                                  </a:rPr>
                                  <m:t>𝜕</m:t>
                                </m:r>
                              </m:e>
                              <m:sup>
                                <m:r>
                                  <a:rPr lang="en-US" sz="1400" b="0" i="1" smtClean="0">
                                    <a:latin typeface="Cambria Math" panose="02040503050406030204" pitchFamily="18" charset="0"/>
                                    <a:cs typeface="Arial" panose="020B0604020202020204" pitchFamily="34" charset="0"/>
                                  </a:rPr>
                                  <m:t>2</m:t>
                                </m:r>
                              </m:sup>
                            </m:sSup>
                          </m:num>
                          <m:den>
                            <m:r>
                              <a:rPr lang="en-US" sz="1400" b="0" i="1" smtClean="0">
                                <a:latin typeface="Cambria Math" panose="02040503050406030204" pitchFamily="18" charset="0"/>
                                <a:cs typeface="Arial" panose="020B0604020202020204" pitchFamily="34" charset="0"/>
                              </a:rPr>
                              <m:t>𝜕</m:t>
                            </m:r>
                            <m:sSup>
                              <m:sSupPr>
                                <m:ctrlPr>
                                  <a:rPr lang="en-US" sz="1400" b="0" i="1" smtClean="0">
                                    <a:latin typeface="Cambria Math" panose="02040503050406030204" pitchFamily="18" charset="0"/>
                                    <a:cs typeface="Arial" panose="020B0604020202020204" pitchFamily="34" charset="0"/>
                                  </a:rPr>
                                </m:ctrlPr>
                              </m:sSupPr>
                              <m:e>
                                <m:r>
                                  <a:rPr lang="en-US" sz="1400" b="0" i="1" smtClean="0">
                                    <a:latin typeface="Cambria Math" panose="02040503050406030204" pitchFamily="18" charset="0"/>
                                    <a:cs typeface="Arial" panose="020B0604020202020204" pitchFamily="34" charset="0"/>
                                  </a:rPr>
                                  <m:t>𝑡</m:t>
                                </m:r>
                              </m:e>
                              <m:sup>
                                <m:r>
                                  <a:rPr lang="en-US" sz="1400" b="0" i="1" smtClean="0">
                                    <a:latin typeface="Cambria Math" panose="02040503050406030204" pitchFamily="18" charset="0"/>
                                    <a:cs typeface="Arial" panose="020B0604020202020204" pitchFamily="34" charset="0"/>
                                  </a:rPr>
                                  <m:t>2</m:t>
                                </m:r>
                              </m:sup>
                            </m:sSup>
                          </m:den>
                        </m:f>
                        <m:r>
                          <a:rPr lang="en-US" sz="1400" b="0" i="1" smtClean="0">
                            <a:latin typeface="Cambria Math" panose="02040503050406030204" pitchFamily="18" charset="0"/>
                            <a:cs typeface="Arial" panose="020B0604020202020204" pitchFamily="34" charset="0"/>
                          </a:rPr>
                          <m:t>+</m:t>
                        </m:r>
                        <m:r>
                          <a:rPr lang="en-US" sz="1400" b="0" i="1" smtClean="0">
                            <a:latin typeface="Cambria Math" panose="02040503050406030204" pitchFamily="18" charset="0"/>
                            <a:cs typeface="Arial" panose="020B0604020202020204" pitchFamily="34" charset="0"/>
                          </a:rPr>
                          <m:t>𝜌</m:t>
                        </m:r>
                        <m:r>
                          <a:rPr lang="en-US" sz="1400" b="0" i="1" smtClean="0">
                            <a:latin typeface="Cambria Math" panose="02040503050406030204" pitchFamily="18" charset="0"/>
                            <a:cs typeface="Arial" panose="020B0604020202020204" pitchFamily="34" charset="0"/>
                          </a:rPr>
                          <m:t>𝑔</m:t>
                        </m:r>
                      </m:e>
                    </m:d>
                    <m:sSub>
                      <m:sSubPr>
                        <m:ctrlPr>
                          <a:rPr lang="en-US" sz="1400" b="0" i="1" smtClean="0">
                            <a:latin typeface="Cambria Math" panose="02040503050406030204" pitchFamily="18" charset="0"/>
                            <a:cs typeface="Arial" panose="020B0604020202020204" pitchFamily="34" charset="0"/>
                          </a:rPr>
                        </m:ctrlPr>
                      </m:sSubPr>
                      <m:e>
                        <m:r>
                          <m:rPr>
                            <m:sty m:val="p"/>
                          </m:rPr>
                          <a:rPr lang="en-US" sz="1400" b="0" i="0" smtClean="0">
                            <a:latin typeface="Cambria Math" panose="02040503050406030204" pitchFamily="18" charset="0"/>
                            <a:cs typeface="Arial" panose="020B0604020202020204" pitchFamily="34" charset="0"/>
                          </a:rPr>
                          <m:t>Φ</m:t>
                        </m:r>
                      </m:e>
                      <m:sub>
                        <m:r>
                          <a:rPr lang="en-US" sz="1400" b="0" i="1" smtClean="0">
                            <a:latin typeface="Cambria Math" panose="02040503050406030204" pitchFamily="18" charset="0"/>
                            <a:cs typeface="Arial" panose="020B0604020202020204" pitchFamily="34" charset="0"/>
                          </a:rPr>
                          <m:t>𝑧</m:t>
                        </m:r>
                      </m:sub>
                    </m:sSub>
                    <m:r>
                      <a:rPr lang="en-US" sz="1400" b="0" i="1" smtClean="0">
                        <a:latin typeface="Cambria Math" panose="02040503050406030204" pitchFamily="18" charset="0"/>
                        <a:cs typeface="Arial" panose="020B0604020202020204" pitchFamily="34" charset="0"/>
                      </a:rPr>
                      <m:t>=−</m:t>
                    </m:r>
                    <m:r>
                      <a:rPr lang="en-US" sz="1400" b="0" i="1" smtClean="0">
                        <a:latin typeface="Cambria Math" panose="02040503050406030204" pitchFamily="18" charset="0"/>
                        <a:cs typeface="Arial" panose="020B0604020202020204" pitchFamily="34" charset="0"/>
                      </a:rPr>
                      <m:t>𝜌</m:t>
                    </m:r>
                    <m:sSub>
                      <m:sSubPr>
                        <m:ctrlPr>
                          <a:rPr lang="en-GB" sz="1400" b="0" i="1" smtClean="0">
                            <a:latin typeface="Cambria Math" panose="02040503050406030204" pitchFamily="18" charset="0"/>
                            <a:cs typeface="Arial" panose="020B0604020202020204" pitchFamily="34" charset="0"/>
                          </a:rPr>
                        </m:ctrlPr>
                      </m:sSubPr>
                      <m:e>
                        <m:r>
                          <m:rPr>
                            <m:sty m:val="p"/>
                          </m:rPr>
                          <a:rPr lang="en-GB" sz="1400" b="0" i="0" smtClean="0">
                            <a:latin typeface="Cambria Math" panose="02040503050406030204" pitchFamily="18" charset="0"/>
                            <a:cs typeface="Arial" panose="020B0604020202020204" pitchFamily="34" charset="0"/>
                          </a:rPr>
                          <m:t>Φ</m:t>
                        </m:r>
                      </m:e>
                      <m:sub>
                        <m:r>
                          <a:rPr lang="en-GB" sz="1400" b="0" i="1" smtClean="0">
                            <a:latin typeface="Cambria Math" panose="02040503050406030204" pitchFamily="18" charset="0"/>
                            <a:cs typeface="Arial" panose="020B0604020202020204" pitchFamily="34" charset="0"/>
                          </a:rPr>
                          <m:t>𝑡𝑡</m:t>
                        </m:r>
                      </m:sub>
                    </m:sSub>
                  </m:oMath>
                </a14:m>
                <a:endParaRPr lang="en-GB" sz="1400" dirty="0"/>
              </a:p>
            </p:txBody>
          </p:sp>
        </mc:Choice>
        <mc:Fallback xmlns="">
          <p:sp>
            <p:nvSpPr>
              <p:cNvPr id="9" name="Rectangle: Rounded Corners 8">
                <a:extLst>
                  <a:ext uri="{FF2B5EF4-FFF2-40B4-BE49-F238E27FC236}">
                    <a16:creationId xmlns:a16="http://schemas.microsoft.com/office/drawing/2014/main" id="{93A41201-FF51-4C9C-96FA-2A793F4F5F6C}"/>
                  </a:ext>
                </a:extLst>
              </p:cNvPr>
              <p:cNvSpPr>
                <a:spLocks noRot="1" noChangeAspect="1" noMove="1" noResize="1" noEditPoints="1" noAdjustHandles="1" noChangeArrowheads="1" noChangeShapeType="1" noTextEdit="1"/>
              </p:cNvSpPr>
              <p:nvPr/>
            </p:nvSpPr>
            <p:spPr>
              <a:xfrm>
                <a:off x="1255587" y="3232488"/>
                <a:ext cx="6710941" cy="1081315"/>
              </a:xfrm>
              <a:prstGeom prst="roundRect">
                <a:avLst/>
              </a:prstGeom>
              <a:blipFill>
                <a:blip r:embed="rId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728163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517F955-2C2F-4984-8C28-26998E290764}"/>
                  </a:ext>
                </a:extLst>
              </p:cNvPr>
              <p:cNvSpPr txBox="1"/>
              <p:nvPr/>
            </p:nvSpPr>
            <p:spPr>
              <a:xfrm>
                <a:off x="146050" y="803902"/>
                <a:ext cx="8877300" cy="3447098"/>
              </a:xfrm>
              <a:prstGeom prst="rect">
                <a:avLst/>
              </a:prstGeom>
              <a:noFill/>
            </p:spPr>
            <p:txBody>
              <a:bodyPr wrap="square" rtlCol="0">
                <a:spAutoFit/>
              </a:bodyPr>
              <a:lstStyle/>
              <a:p>
                <a:pPr algn="just">
                  <a:lnSpc>
                    <a:spcPct val="150000"/>
                  </a:lnSpc>
                </a:pPr>
                <a:r>
                  <a:rPr lang="en-US" sz="1400" b="1" dirty="0">
                    <a:solidFill>
                      <a:srgbClr val="002855"/>
                    </a:solidFill>
                    <a:latin typeface="Arial" charset="0"/>
                    <a:cs typeface="Arial" charset="0"/>
                  </a:rPr>
                  <a:t>Enforcement of various edge conditions</a:t>
                </a:r>
              </a:p>
              <a:p>
                <a:pPr algn="just">
                  <a:lnSpc>
                    <a:spcPct val="150000"/>
                  </a:lnSpc>
                </a:pPr>
                <a:r>
                  <a:rPr lang="en-GB" sz="1400" dirty="0">
                    <a:effectLst/>
                    <a:latin typeface="Times New Roman" panose="02020603050405020304" pitchFamily="18" charset="0"/>
                    <a:ea typeface="DengXian" panose="02010600030101010101" pitchFamily="2" charset="-122"/>
                  </a:rPr>
                  <a:t>Three common conditions for a curved-shape edge can be written as (</a:t>
                </a:r>
                <a:r>
                  <a:rPr lang="en-GB" sz="1400" dirty="0">
                    <a:solidFill>
                      <a:srgbClr val="0070C0"/>
                    </a:solidFill>
                    <a:effectLst/>
                    <a:latin typeface="Times New Roman" panose="02020603050405020304" pitchFamily="18" charset="0"/>
                    <a:ea typeface="DengXian" panose="02010600030101010101" pitchFamily="2" charset="-122"/>
                  </a:rPr>
                  <a:t>Timoshenko and Woinowsky-Krieger, 1959</a:t>
                </a:r>
                <a:r>
                  <a:rPr lang="en-GB" sz="1400" dirty="0">
                    <a:effectLst/>
                    <a:latin typeface="Times New Roman" panose="02020603050405020304" pitchFamily="18" charset="0"/>
                    <a:ea typeface="DengXian" panose="02010600030101010101" pitchFamily="2" charset="-122"/>
                  </a:rPr>
                  <a:t>)</a:t>
                </a:r>
                <a:endParaRPr lang="en-GB" sz="1400" dirty="0">
                  <a:latin typeface="Times New Roman" panose="02020603050405020304" pitchFamily="18" charset="0"/>
                  <a:ea typeface="DengXian" panose="02010600030101010101" pitchFamily="2" charset="-122"/>
                </a:endParaRPr>
              </a:p>
              <a:p>
                <a:pPr algn="just">
                  <a:lnSpc>
                    <a:spcPct val="150000"/>
                  </a:lnSpc>
                </a:pPr>
                <a:endParaRPr lang="en-GB" sz="1400" dirty="0">
                  <a:latin typeface="Times New Roman" panose="02020603050405020304" pitchFamily="18" charset="0"/>
                  <a:ea typeface="DengXian" panose="02010600030101010101" pitchFamily="2" charset="-122"/>
                </a:endParaRPr>
              </a:p>
              <a:p>
                <a:pPr algn="just">
                  <a:lnSpc>
                    <a:spcPct val="150000"/>
                  </a:lnSpc>
                </a:pPr>
                <a:endParaRPr lang="en-GB" sz="1400" dirty="0">
                  <a:latin typeface="Times New Roman" panose="02020603050405020304" pitchFamily="18" charset="0"/>
                  <a:ea typeface="DengXian" panose="02010600030101010101" pitchFamily="2" charset="-122"/>
                </a:endParaRPr>
              </a:p>
              <a:p>
                <a:pPr algn="just">
                  <a:lnSpc>
                    <a:spcPct val="150000"/>
                  </a:lnSpc>
                </a:pPr>
                <a:endParaRPr lang="en-GB" sz="1400" dirty="0">
                  <a:latin typeface="Times New Roman" panose="02020603050405020304" pitchFamily="18" charset="0"/>
                  <a:ea typeface="DengXian" panose="02010600030101010101" pitchFamily="2" charset="-122"/>
                </a:endParaRPr>
              </a:p>
              <a:p>
                <a:pPr algn="just">
                  <a:lnSpc>
                    <a:spcPct val="150000"/>
                  </a:lnSpc>
                </a:pPr>
                <a:endParaRPr lang="en-GB" sz="1400" dirty="0">
                  <a:latin typeface="Times New Roman" panose="02020603050405020304" pitchFamily="18" charset="0"/>
                  <a:ea typeface="DengXian" panose="02010600030101010101" pitchFamily="2" charset="-122"/>
                </a:endParaRPr>
              </a:p>
              <a:p>
                <a:pPr algn="just">
                  <a:lnSpc>
                    <a:spcPct val="150000"/>
                  </a:lnSpc>
                </a:pPr>
                <a:endParaRPr lang="en-GB" sz="1400" dirty="0">
                  <a:latin typeface="Times New Roman" panose="02020603050405020304" pitchFamily="18" charset="0"/>
                  <a:ea typeface="DengXian" panose="02010600030101010101" pitchFamily="2" charset="-122"/>
                </a:endParaRPr>
              </a:p>
              <a:p>
                <a:pPr algn="just">
                  <a:lnSpc>
                    <a:spcPct val="150000"/>
                  </a:lnSpc>
                </a:pPr>
                <a:endParaRPr lang="en-GB" sz="1400" dirty="0">
                  <a:latin typeface="Times New Roman" panose="02020603050405020304" pitchFamily="18" charset="0"/>
                  <a:ea typeface="DengXian" panose="02010600030101010101" pitchFamily="2" charset="-122"/>
                </a:endParaRPr>
              </a:p>
              <a:p>
                <a:pPr algn="just">
                  <a:lnSpc>
                    <a:spcPct val="150000"/>
                  </a:lnSpc>
                </a:pPr>
                <a:endParaRPr lang="en-GB" sz="1400" dirty="0">
                  <a:latin typeface="Times New Roman" panose="02020603050405020304" pitchFamily="18" charset="0"/>
                  <a:ea typeface="DengXian" panose="02010600030101010101" pitchFamily="2" charset="-122"/>
                </a:endParaRPr>
              </a:p>
              <a:p>
                <a:pPr algn="just">
                  <a:lnSpc>
                    <a:spcPct val="150000"/>
                  </a:lnSpc>
                </a:pPr>
                <a:endParaRPr lang="en-GB" sz="1000" dirty="0">
                  <a:latin typeface="Times New Roman" panose="02020603050405020304" pitchFamily="18" charset="0"/>
                  <a:ea typeface="DengXian" panose="02010600030101010101" pitchFamily="2" charset="-122"/>
                </a:endParaRPr>
              </a:p>
              <a:p>
                <a:pPr algn="just"/>
                <a14:m>
                  <m:oMath xmlns:m="http://schemas.openxmlformats.org/officeDocument/2006/math">
                    <m:r>
                      <a:rPr lang="en-GB" sz="1400">
                        <a:latin typeface="Cambria Math" panose="02040503050406030204" pitchFamily="18" charset="0"/>
                        <a:ea typeface="DengXian" panose="02010600030101010101" pitchFamily="2" charset="-122"/>
                      </a:rPr>
                      <m:t>𝒏</m:t>
                    </m:r>
                  </m:oMath>
                </a14:m>
                <a:r>
                  <a:rPr lang="en-GB" sz="1400" dirty="0">
                    <a:latin typeface="Times New Roman" panose="02020603050405020304" pitchFamily="18" charset="0"/>
                    <a:ea typeface="DengXian" panose="02010600030101010101" pitchFamily="2" charset="-122"/>
                  </a:rPr>
                  <a:t> and </a:t>
                </a:r>
                <a14:m>
                  <m:oMath xmlns:m="http://schemas.openxmlformats.org/officeDocument/2006/math">
                    <m:r>
                      <a:rPr lang="en-GB" sz="1400">
                        <a:latin typeface="Cambria Math" panose="02040503050406030204" pitchFamily="18" charset="0"/>
                        <a:ea typeface="DengXian" panose="02010600030101010101" pitchFamily="2" charset="-122"/>
                      </a:rPr>
                      <m:t>𝒔</m:t>
                    </m:r>
                  </m:oMath>
                </a14:m>
                <a:r>
                  <a:rPr lang="en-GB" sz="1400" dirty="0">
                    <a:latin typeface="Times New Roman" panose="02020603050405020304" pitchFamily="18" charset="0"/>
                    <a:ea typeface="DengXian" panose="02010600030101010101" pitchFamily="2" charset="-122"/>
                  </a:rPr>
                  <a:t> are the normal and circumferential unit vectors of the edge; </a:t>
                </a:r>
                <a14:m>
                  <m:oMath xmlns:m="http://schemas.openxmlformats.org/officeDocument/2006/math">
                    <m:r>
                      <a:rPr lang="en-GB" sz="1400" b="0" i="1" smtClean="0">
                        <a:latin typeface="Cambria Math" panose="02040503050406030204" pitchFamily="18" charset="0"/>
                        <a:ea typeface="DengXian" panose="02010600030101010101" pitchFamily="2" charset="-122"/>
                      </a:rPr>
                      <m:t>𝜈</m:t>
                    </m:r>
                  </m:oMath>
                </a14:m>
                <a:r>
                  <a:rPr lang="en-GB" sz="1400" dirty="0">
                    <a:latin typeface="Times New Roman" panose="02020603050405020304" pitchFamily="18" charset="0"/>
                    <a:ea typeface="DengXian" panose="02010600030101010101" pitchFamily="2" charset="-122"/>
                  </a:rPr>
                  <a:t>: the Poisson's ratio; </a:t>
                </a:r>
                <a14:m>
                  <m:oMath xmlns:m="http://schemas.openxmlformats.org/officeDocument/2006/math">
                    <m:r>
                      <a:rPr lang="en-GB" sz="1400">
                        <a:latin typeface="Cambria Math" panose="02040503050406030204" pitchFamily="18" charset="0"/>
                        <a:ea typeface="DengXian" panose="02010600030101010101" pitchFamily="2" charset="-122"/>
                      </a:rPr>
                      <m:t>ℛ</m:t>
                    </m:r>
                  </m:oMath>
                </a14:m>
                <a:r>
                  <a:rPr lang="en-GB" sz="1400" dirty="0">
                    <a:latin typeface="Times New Roman" panose="02020603050405020304" pitchFamily="18" charset="0"/>
                    <a:ea typeface="DengXian" panose="02010600030101010101" pitchFamily="2" charset="-122"/>
                  </a:rPr>
                  <a:t>: the radius of curvature.</a:t>
                </a:r>
                <a:endParaRPr lang="en-US" sz="1400" dirty="0">
                  <a:latin typeface="Times New Roman" panose="02020603050405020304" pitchFamily="18" charset="0"/>
                  <a:ea typeface="DengXian" panose="02010600030101010101" pitchFamily="2" charset="-122"/>
                </a:endParaRPr>
              </a:p>
            </p:txBody>
          </p:sp>
        </mc:Choice>
        <mc:Fallback xmlns="">
          <p:sp>
            <p:nvSpPr>
              <p:cNvPr id="2" name="TextBox 1">
                <a:extLst>
                  <a:ext uri="{FF2B5EF4-FFF2-40B4-BE49-F238E27FC236}">
                    <a16:creationId xmlns:a16="http://schemas.microsoft.com/office/drawing/2014/main" id="{2517F955-2C2F-4984-8C28-26998E290764}"/>
                  </a:ext>
                </a:extLst>
              </p:cNvPr>
              <p:cNvSpPr txBox="1">
                <a:spLocks noRot="1" noChangeAspect="1" noMove="1" noResize="1" noEditPoints="1" noAdjustHandles="1" noChangeArrowheads="1" noChangeShapeType="1" noTextEdit="1"/>
              </p:cNvSpPr>
              <p:nvPr/>
            </p:nvSpPr>
            <p:spPr>
              <a:xfrm>
                <a:off x="146050" y="803902"/>
                <a:ext cx="8877300" cy="3447098"/>
              </a:xfrm>
              <a:prstGeom prst="rect">
                <a:avLst/>
              </a:prstGeom>
              <a:blipFill>
                <a:blip r:embed="rId3"/>
                <a:stretch>
                  <a:fillRect l="-206" b="-885"/>
                </a:stretch>
              </a:blipFill>
            </p:spPr>
            <p:txBody>
              <a:bodyPr/>
              <a:lstStyle/>
              <a:p>
                <a:r>
                  <a:rPr lang="en-GB">
                    <a:noFill/>
                  </a:rPr>
                  <a:t> </a:t>
                </a:r>
              </a:p>
            </p:txBody>
          </p:sp>
        </mc:Fallback>
      </mc:AlternateContent>
      <p:sp>
        <p:nvSpPr>
          <p:cNvPr id="4" name="Text Placeholder 8">
            <a:extLst>
              <a:ext uri="{FF2B5EF4-FFF2-40B4-BE49-F238E27FC236}">
                <a16:creationId xmlns:a16="http://schemas.microsoft.com/office/drawing/2014/main" id="{D059A1DC-37CE-469C-A2A6-CB1002E216D6}"/>
              </a:ext>
            </a:extLst>
          </p:cNvPr>
          <p:cNvSpPr txBox="1">
            <a:spLocks/>
          </p:cNvSpPr>
          <p:nvPr/>
        </p:nvSpPr>
        <p:spPr>
          <a:xfrm>
            <a:off x="216000" y="298550"/>
            <a:ext cx="2846614" cy="293044"/>
          </a:xfrm>
          <a:prstGeom prst="rect">
            <a:avLst/>
          </a:prstGeom>
        </p:spPr>
        <p:txBody>
          <a:bodyPr vert="horz" lIns="0" tIns="0" rIns="0" bIns="0" rtlCol="0">
            <a:noAutofit/>
          </a:bodyPr>
          <a:lstStyle>
            <a:lvl1pPr marL="0" indent="0" algn="l" defTabSz="685800" rtl="0" eaLnBrk="1" latinLnBrk="0" hangingPunct="1">
              <a:lnSpc>
                <a:spcPct val="80000"/>
              </a:lnSpc>
              <a:spcBef>
                <a:spcPts val="750"/>
              </a:spcBef>
              <a:buFont typeface="Arial" panose="020B0604020202020204" pitchFamily="34" charset="0"/>
              <a:buNone/>
              <a:defRPr sz="1100" b="1" kern="1200" baseline="0">
                <a:solidFill>
                  <a:schemeClr val="bg1"/>
                </a:solidFill>
                <a:latin typeface="Arial" charset="0"/>
                <a:ea typeface="Arial" charset="0"/>
                <a:cs typeface="Arial" charset="0"/>
              </a:defRPr>
            </a:lvl1pPr>
            <a:lvl2pPr marL="0" indent="0" algn="l" defTabSz="685800" rtl="0" eaLnBrk="1" latinLnBrk="0" hangingPunct="1">
              <a:lnSpc>
                <a:spcPct val="80000"/>
              </a:lnSpc>
              <a:spcBef>
                <a:spcPts val="375"/>
              </a:spcBef>
              <a:buFont typeface="Arial" panose="020B0604020202020204" pitchFamily="34" charset="0"/>
              <a:buNone/>
              <a:defRPr sz="1100" kern="1200">
                <a:solidFill>
                  <a:schemeClr val="bg1"/>
                </a:solidFill>
                <a:latin typeface="Arial" charset="0"/>
                <a:ea typeface="Arial" charset="0"/>
                <a:cs typeface="Arial" charset="0"/>
              </a:defRPr>
            </a:lvl2pPr>
            <a:lvl3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3pPr>
            <a:lvl4pPr marL="0" indent="0" algn="l" defTabSz="685800" rtl="0" eaLnBrk="1" latinLnBrk="0" hangingPunct="1">
              <a:lnSpc>
                <a:spcPct val="90000"/>
              </a:lnSpc>
              <a:spcBef>
                <a:spcPts val="375"/>
              </a:spcBef>
              <a:buFont typeface="Arial" panose="020B0604020202020204" pitchFamily="34" charset="0"/>
              <a:buNone/>
              <a:defRPr sz="1100" kern="1200">
                <a:solidFill>
                  <a:schemeClr val="tx1"/>
                </a:solidFill>
                <a:latin typeface="Arial" charset="0"/>
                <a:ea typeface="Arial" charset="0"/>
                <a:cs typeface="Arial" charset="0"/>
              </a:defRPr>
            </a:lvl4pPr>
            <a:lvl5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Technical Challenges</a:t>
            </a:r>
          </a:p>
        </p:txBody>
      </p:sp>
      <p:sp>
        <p:nvSpPr>
          <p:cNvPr id="6" name="TextBox 5">
            <a:extLst>
              <a:ext uri="{FF2B5EF4-FFF2-40B4-BE49-F238E27FC236}">
                <a16:creationId xmlns:a16="http://schemas.microsoft.com/office/drawing/2014/main" id="{4C9E6A98-DFF0-48AB-BABD-983FBC2BA4C4}"/>
              </a:ext>
            </a:extLst>
          </p:cNvPr>
          <p:cNvSpPr txBox="1"/>
          <p:nvPr/>
        </p:nvSpPr>
        <p:spPr>
          <a:xfrm>
            <a:off x="179715" y="4436845"/>
            <a:ext cx="8807350" cy="553998"/>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 S.P. Timoshenko and S. Woinowsky-Krieger, Theory of Plates and Shells (McGraw-Hill, New York, 1959).</a:t>
            </a:r>
          </a:p>
          <a:p>
            <a:r>
              <a:rPr lang="en-US" sz="1000" dirty="0">
                <a:latin typeface="Arial" panose="020B0604020202020204" pitchFamily="34" charset="0"/>
                <a:cs typeface="Arial" panose="020B0604020202020204" pitchFamily="34" charset="0"/>
              </a:rPr>
              <a:t>- K. Ren, G.X. Wu, and C.Y. Ji. "Wave diffraction and radiation by a vertical circular cylinder standing in a three-dimensional polynya." </a:t>
            </a:r>
            <a:r>
              <a:rPr lang="en-US" sz="1000" i="1" dirty="0">
                <a:latin typeface="Arial" panose="020B0604020202020204" pitchFamily="34" charset="0"/>
                <a:cs typeface="Arial" panose="020B0604020202020204" pitchFamily="34" charset="0"/>
              </a:rPr>
              <a:t>J. Fluids Struct. </a:t>
            </a:r>
            <a:r>
              <a:rPr lang="en-US" sz="1000" dirty="0">
                <a:latin typeface="Arial" panose="020B0604020202020204" pitchFamily="34" charset="0"/>
                <a:cs typeface="Arial" panose="020B0604020202020204" pitchFamily="34" charset="0"/>
              </a:rPr>
              <a:t>82, 287-307. (2018).</a:t>
            </a:r>
            <a:endParaRPr lang="en-GB" sz="1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Rounded Corners 6">
                <a:extLst>
                  <a:ext uri="{FF2B5EF4-FFF2-40B4-BE49-F238E27FC236}">
                    <a16:creationId xmlns:a16="http://schemas.microsoft.com/office/drawing/2014/main" id="{3FBC00D7-7408-4F9A-9FD7-1F5A7E5E9691}"/>
                  </a:ext>
                </a:extLst>
              </p:cNvPr>
              <p:cNvSpPr/>
              <p:nvPr/>
            </p:nvSpPr>
            <p:spPr>
              <a:xfrm>
                <a:off x="218557" y="1714554"/>
                <a:ext cx="2161861" cy="209527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ea typeface="+mn-ea"/>
                  </a:rPr>
                  <a:t> </a:t>
                </a:r>
                <a:r>
                  <a:rPr lang="en-GB" sz="1800" b="1" dirty="0">
                    <a:solidFill>
                      <a:schemeClr val="tx1"/>
                    </a:solidFill>
                    <a:latin typeface="Times New Roman" panose="02020603050405020304" pitchFamily="18" charset="0"/>
                    <a:ea typeface="DengXian" panose="02010600030101010101" pitchFamily="2" charset="-122"/>
                  </a:rPr>
                  <a:t>C</a:t>
                </a:r>
                <a:r>
                  <a:rPr lang="en-GB" sz="1800" dirty="0">
                    <a:solidFill>
                      <a:schemeClr val="tx1"/>
                    </a:solidFill>
                    <a:latin typeface="Times New Roman" panose="02020603050405020304" pitchFamily="18" charset="0"/>
                    <a:ea typeface="DengXian" panose="02010600030101010101" pitchFamily="2" charset="-122"/>
                  </a:rPr>
                  <a:t>lamped edge: </a:t>
                </a:r>
              </a:p>
              <a:p>
                <a:pPr algn="ctr"/>
                <a:r>
                  <a:rPr lang="en-GB" sz="1800" dirty="0">
                    <a:solidFill>
                      <a:schemeClr val="tx1"/>
                    </a:solidFill>
                    <a:latin typeface="Times New Roman" panose="02020603050405020304" pitchFamily="18" charset="0"/>
                    <a:ea typeface="DengXian" panose="02010600030101010101" pitchFamily="2" charset="-122"/>
                  </a:rPr>
                  <a:t>                                                  </a:t>
                </a:r>
                <a:r>
                  <a:rPr lang="en-GB" sz="1800" i="1" dirty="0">
                    <a:solidFill>
                      <a:schemeClr val="tx1"/>
                    </a:solidFill>
                    <a:latin typeface="Times New Roman" panose="02020603050405020304" pitchFamily="18" charset="0"/>
                    <a:ea typeface="DengXian" panose="02010600030101010101" pitchFamily="2" charset="-122"/>
                  </a:rPr>
                  <a:t>W</a:t>
                </a:r>
                <a14:m>
                  <m:oMath xmlns:m="http://schemas.openxmlformats.org/officeDocument/2006/math">
                    <m:r>
                      <a:rPr lang="en-GB" sz="1800"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=0,</m:t>
                    </m:r>
                  </m:oMath>
                </a14:m>
                <a:endParaRPr lang="en-GB" sz="1800" dirty="0">
                  <a:solidFill>
                    <a:schemeClr val="tx1"/>
                  </a:solidFill>
                  <a:effectLst/>
                  <a:latin typeface="Times New Roman" panose="02020603050405020304" pitchFamily="18" charset="0"/>
                  <a:ea typeface="DengXian" panose="02010600030101010101" pitchFamily="2" charset="-122"/>
                  <a:cs typeface="Times New Roman" panose="02020603050405020304" pitchFamily="18" charset="0"/>
                </a:endParaRPr>
              </a:p>
              <a:p>
                <a:pPr algn="ctr"/>
                <a:endParaRPr lang="en-GB" sz="1800" i="1" dirty="0">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sSub>
                        <m:sSubPr>
                          <m:ctrlPr>
                            <a:rPr lang="en-GB" sz="1800"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ctrlPr>
                        </m:sSubPr>
                        <m:e>
                          <m:r>
                            <a:rPr lang="en-GB" sz="1800" b="0" i="1" smtClean="0">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𝑊</m:t>
                          </m:r>
                        </m:e>
                        <m:sub>
                          <m:r>
                            <a:rPr lang="en-GB" sz="1800"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𝑛</m:t>
                          </m:r>
                        </m:sub>
                      </m:sSub>
                      <m:r>
                        <a:rPr lang="en-GB" sz="1800"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=0;</m:t>
                      </m:r>
                    </m:oMath>
                  </m:oMathPara>
                </a14:m>
                <a:endParaRPr lang="en-GB" sz="1800" dirty="0">
                  <a:solidFill>
                    <a:schemeClr val="tx1"/>
                  </a:solidFill>
                  <a:effectLst/>
                  <a:latin typeface="Times New Roman" panose="02020603050405020304" pitchFamily="18" charset="0"/>
                  <a:ea typeface="DengXian" panose="02010600030101010101" pitchFamily="2" charset="-122"/>
                  <a:cs typeface="Times New Roman" panose="02020603050405020304" pitchFamily="18" charset="0"/>
                </a:endParaRPr>
              </a:p>
            </p:txBody>
          </p:sp>
        </mc:Choice>
        <mc:Fallback xmlns="">
          <p:sp>
            <p:nvSpPr>
              <p:cNvPr id="7" name="Rectangle: Rounded Corners 6">
                <a:extLst>
                  <a:ext uri="{FF2B5EF4-FFF2-40B4-BE49-F238E27FC236}">
                    <a16:creationId xmlns:a16="http://schemas.microsoft.com/office/drawing/2014/main" id="{3FBC00D7-7408-4F9A-9FD7-1F5A7E5E9691}"/>
                  </a:ext>
                </a:extLst>
              </p:cNvPr>
              <p:cNvSpPr>
                <a:spLocks noRot="1" noChangeAspect="1" noMove="1" noResize="1" noEditPoints="1" noAdjustHandles="1" noChangeArrowheads="1" noChangeShapeType="1" noTextEdit="1"/>
              </p:cNvSpPr>
              <p:nvPr/>
            </p:nvSpPr>
            <p:spPr>
              <a:xfrm>
                <a:off x="218557" y="1714554"/>
                <a:ext cx="2161861" cy="2095279"/>
              </a:xfrm>
              <a:prstGeom prst="round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id="{879470D2-36AD-4488-B268-8489D586A4F9}"/>
                  </a:ext>
                </a:extLst>
              </p:cNvPr>
              <p:cNvSpPr/>
              <p:nvPr/>
            </p:nvSpPr>
            <p:spPr>
              <a:xfrm>
                <a:off x="2543589" y="1685692"/>
                <a:ext cx="3446444" cy="209527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GB" dirty="0">
                    <a:latin typeface="Times New Roman" panose="02020603050405020304" pitchFamily="18" charset="0"/>
                    <a:ea typeface="DengXian" panose="02010600030101010101" pitchFamily="2" charset="-122"/>
                  </a:rPr>
                  <a:t>Free edge: </a:t>
                </a:r>
              </a:p>
              <a:p>
                <a:pPr algn="just">
                  <a:lnSpc>
                    <a:spcPct val="150000"/>
                  </a:lnSpc>
                </a:pPr>
                <a:r>
                  <a:rPr lang="en-GB" sz="1100" dirty="0">
                    <a:latin typeface="Times New Roman" panose="02020603050405020304" pitchFamily="18" charset="0"/>
                    <a:ea typeface="DengXian" panose="02010600030101010101" pitchFamily="2" charset="-122"/>
                  </a:rPr>
                  <a:t>(e.g., Eqs. (A1) and (A2) in </a:t>
                </a:r>
                <a:r>
                  <a:rPr lang="en-GB" sz="1100" dirty="0">
                    <a:solidFill>
                      <a:srgbClr val="002060"/>
                    </a:solidFill>
                    <a:latin typeface="Times New Roman" panose="02020603050405020304" pitchFamily="18" charset="0"/>
                    <a:ea typeface="DengXian" panose="02010600030101010101" pitchFamily="2" charset="-122"/>
                  </a:rPr>
                  <a:t>Ren et al., JFS, 2018</a:t>
                </a:r>
                <a:r>
                  <a:rPr lang="en-GB" sz="1100" dirty="0">
                    <a:latin typeface="Times New Roman" panose="02020603050405020304" pitchFamily="18" charset="0"/>
                    <a:ea typeface="DengXian" panose="02010600030101010101" pitchFamily="2" charset="-122"/>
                  </a:rPr>
                  <a:t>)</a:t>
                </a:r>
              </a:p>
              <a:p>
                <a:pPr marL="285750" indent="-285750" algn="just">
                  <a:lnSpc>
                    <a:spcPct val="150000"/>
                  </a:lnSpc>
                  <a:buFont typeface="Wingdings" panose="05000000000000000000" pitchFamily="2" charset="2"/>
                  <a:buChar char="q"/>
                </a:pPr>
                <a:endParaRPr lang="en-GB" sz="500" dirty="0">
                  <a:effectLst/>
                  <a:latin typeface="Calibri" panose="020F0502020204030204" pitchFamily="34" charset="0"/>
                  <a:ea typeface="SimSun" panose="02010600030101010101" pitchFamily="2" charset="-122"/>
                </a:endParaRPr>
              </a:p>
              <a:p>
                <a:pPr algn="just"/>
                <a14:m>
                  <m:oMathPara xmlns:m="http://schemas.openxmlformats.org/officeDocument/2006/math">
                    <m:oMathParaPr>
                      <m:jc m:val="centerGroup"/>
                    </m:oMathParaPr>
                    <m:oMath xmlns:m="http://schemas.openxmlformats.org/officeDocument/2006/math">
                      <m:eqArr>
                        <m:eqArrPr>
                          <m:ctrlPr>
                            <a:rPr lang="en-GB" sz="1400" i="1" smtClean="0">
                              <a:effectLst/>
                              <a:latin typeface="Cambria Math" panose="02040503050406030204" pitchFamily="18" charset="0"/>
                              <a:ea typeface="DengXian" panose="02010600030101010101" pitchFamily="2" charset="-122"/>
                              <a:cs typeface="Times New Roman" panose="02020603050405020304" pitchFamily="18" charset="0"/>
                            </a:rPr>
                          </m:ctrlPr>
                        </m:eqArrPr>
                        <m:e>
                          <m:sSup>
                            <m:sSupPr>
                              <m:ctrlPr>
                                <a:rPr lang="en-GB" sz="1400" i="1">
                                  <a:effectLst/>
                                  <a:latin typeface="Cambria Math" panose="02040503050406030204" pitchFamily="18" charset="0"/>
                                  <a:ea typeface="DengXian" panose="02010600030101010101" pitchFamily="2" charset="-122"/>
                                  <a:cs typeface="Times New Roman" panose="02020603050405020304" pitchFamily="18" charset="0"/>
                                </a:rPr>
                              </m:ctrlPr>
                            </m:sSupPr>
                            <m:e>
                              <m:r>
                                <m:rPr>
                                  <m:sty m:val="p"/>
                                </m:rPr>
                                <a:rPr lang="en-GB" sz="1400">
                                  <a:effectLst/>
                                  <a:latin typeface="Cambria Math" panose="02040503050406030204" pitchFamily="18" charset="0"/>
                                  <a:ea typeface="DengXian" panose="02010600030101010101" pitchFamily="2" charset="-122"/>
                                  <a:cs typeface="Times New Roman" panose="02020603050405020304" pitchFamily="18" charset="0"/>
                                </a:rPr>
                                <m:t>∇</m:t>
                              </m:r>
                            </m:e>
                            <m:sup>
                              <m:r>
                                <a:rPr lang="en-GB" sz="1400" i="1">
                                  <a:effectLst/>
                                  <a:latin typeface="Cambria Math" panose="02040503050406030204" pitchFamily="18" charset="0"/>
                                  <a:ea typeface="DengXian" panose="02010600030101010101" pitchFamily="2" charset="-122"/>
                                  <a:cs typeface="Times New Roman" panose="02020603050405020304" pitchFamily="18" charset="0"/>
                                </a:rPr>
                                <m:t>2</m:t>
                              </m:r>
                            </m:sup>
                          </m:sSup>
                          <m:r>
                            <a:rPr lang="en-GB" sz="1400" b="0" i="1" smtClean="0">
                              <a:effectLst/>
                              <a:latin typeface="Cambria Math" panose="02040503050406030204" pitchFamily="18" charset="0"/>
                              <a:ea typeface="DengXian" panose="02010600030101010101" pitchFamily="2" charset="-122"/>
                              <a:cs typeface="Times New Roman" panose="02020603050405020304" pitchFamily="18" charset="0"/>
                            </a:rPr>
                            <m:t>𝑊</m:t>
                          </m:r>
                          <m:r>
                            <a:rPr lang="en-GB" sz="1400" i="1">
                              <a:effectLst/>
                              <a:latin typeface="Cambria Math" panose="02040503050406030204" pitchFamily="18" charset="0"/>
                              <a:ea typeface="DengXian" panose="02010600030101010101" pitchFamily="2" charset="-122"/>
                              <a:cs typeface="Times New Roman" panose="02020603050405020304" pitchFamily="18" charset="0"/>
                            </a:rPr>
                            <m:t>=</m:t>
                          </m:r>
                          <m:d>
                            <m:dPr>
                              <m:ctrlPr>
                                <a:rPr lang="en-GB" sz="1400" i="1">
                                  <a:effectLst/>
                                  <a:latin typeface="Cambria Math" panose="02040503050406030204" pitchFamily="18" charset="0"/>
                                  <a:ea typeface="DengXian" panose="02010600030101010101" pitchFamily="2" charset="-122"/>
                                  <a:cs typeface="Times New Roman" panose="02020603050405020304" pitchFamily="18" charset="0"/>
                                </a:rPr>
                              </m:ctrlPr>
                            </m:dPr>
                            <m:e>
                              <m:r>
                                <a:rPr lang="en-GB" sz="1400" i="1">
                                  <a:effectLst/>
                                  <a:latin typeface="Cambria Math" panose="02040503050406030204" pitchFamily="18" charset="0"/>
                                  <a:ea typeface="DengXian" panose="02010600030101010101" pitchFamily="2" charset="-122"/>
                                  <a:cs typeface="Times New Roman" panose="02020603050405020304" pitchFamily="18" charset="0"/>
                                </a:rPr>
                                <m:t>1−</m:t>
                              </m:r>
                              <m:r>
                                <a:rPr lang="en-GB" sz="1400" i="1">
                                  <a:effectLst/>
                                  <a:latin typeface="Cambria Math" panose="02040503050406030204" pitchFamily="18" charset="0"/>
                                  <a:ea typeface="DengXian" panose="02010600030101010101" pitchFamily="2" charset="-122"/>
                                  <a:cs typeface="Times New Roman" panose="02020603050405020304" pitchFamily="18" charset="0"/>
                                </a:rPr>
                                <m:t>𝜈</m:t>
                              </m:r>
                            </m:e>
                          </m:d>
                          <m:d>
                            <m:dPr>
                              <m:begChr m:val="["/>
                              <m:endChr m:val="]"/>
                              <m:ctrlPr>
                                <a:rPr lang="en-GB" sz="1400" i="1">
                                  <a:effectLst/>
                                  <a:latin typeface="Cambria Math" panose="02040503050406030204" pitchFamily="18" charset="0"/>
                                  <a:ea typeface="DengXian" panose="02010600030101010101" pitchFamily="2" charset="-122"/>
                                  <a:cs typeface="Times New Roman" panose="02020603050405020304" pitchFamily="18" charset="0"/>
                                </a:rPr>
                              </m:ctrlPr>
                            </m:dPr>
                            <m:e>
                              <m:f>
                                <m:fPr>
                                  <m:ctrlPr>
                                    <a:rPr lang="en-GB" sz="1400" i="1">
                                      <a:effectLst/>
                                      <a:latin typeface="Cambria Math" panose="02040503050406030204" pitchFamily="18" charset="0"/>
                                      <a:ea typeface="DengXian" panose="02010600030101010101" pitchFamily="2" charset="-122"/>
                                      <a:cs typeface="Times New Roman" panose="02020603050405020304" pitchFamily="18" charset="0"/>
                                    </a:rPr>
                                  </m:ctrlPr>
                                </m:fPr>
                                <m:num>
                                  <m:sSup>
                                    <m:sSupPr>
                                      <m:ctrlPr>
                                        <a:rPr lang="en-GB" sz="1400" i="1">
                                          <a:effectLst/>
                                          <a:latin typeface="Cambria Math" panose="02040503050406030204" pitchFamily="18" charset="0"/>
                                          <a:ea typeface="DengXian" panose="02010600030101010101" pitchFamily="2" charset="-122"/>
                                          <a:cs typeface="Times New Roman" panose="02020603050405020304" pitchFamily="18" charset="0"/>
                                        </a:rPr>
                                      </m:ctrlPr>
                                    </m:sSupPr>
                                    <m:e>
                                      <m:r>
                                        <a:rPr lang="en-GB" sz="1400" i="1">
                                          <a:effectLst/>
                                          <a:latin typeface="Cambria Math" panose="02040503050406030204" pitchFamily="18" charset="0"/>
                                          <a:ea typeface="DengXian" panose="02010600030101010101" pitchFamily="2" charset="-122"/>
                                          <a:cs typeface="Times New Roman" panose="02020603050405020304" pitchFamily="18" charset="0"/>
                                        </a:rPr>
                                        <m:t>𝜕</m:t>
                                      </m:r>
                                    </m:e>
                                    <m:sup>
                                      <m:r>
                                        <a:rPr lang="en-GB" sz="1400" i="1">
                                          <a:effectLst/>
                                          <a:latin typeface="Cambria Math" panose="02040503050406030204" pitchFamily="18" charset="0"/>
                                          <a:ea typeface="DengXian" panose="02010600030101010101" pitchFamily="2" charset="-122"/>
                                          <a:cs typeface="Times New Roman" panose="02020603050405020304" pitchFamily="18" charset="0"/>
                                        </a:rPr>
                                        <m:t>2</m:t>
                                      </m:r>
                                    </m:sup>
                                  </m:sSup>
                                </m:num>
                                <m:den>
                                  <m:r>
                                    <a:rPr lang="en-GB" sz="1400" i="1">
                                      <a:effectLst/>
                                      <a:latin typeface="Cambria Math" panose="02040503050406030204" pitchFamily="18" charset="0"/>
                                      <a:ea typeface="DengXian" panose="02010600030101010101" pitchFamily="2" charset="-122"/>
                                      <a:cs typeface="Times New Roman" panose="02020603050405020304" pitchFamily="18" charset="0"/>
                                    </a:rPr>
                                    <m:t>𝜕</m:t>
                                  </m:r>
                                  <m:sSup>
                                    <m:sSupPr>
                                      <m:ctrlPr>
                                        <a:rPr lang="en-GB" sz="1400" i="1">
                                          <a:effectLst/>
                                          <a:latin typeface="Cambria Math" panose="02040503050406030204" pitchFamily="18" charset="0"/>
                                          <a:ea typeface="DengXian" panose="02010600030101010101" pitchFamily="2" charset="-122"/>
                                          <a:cs typeface="Times New Roman" panose="02020603050405020304" pitchFamily="18" charset="0"/>
                                        </a:rPr>
                                      </m:ctrlPr>
                                    </m:sSupPr>
                                    <m:e>
                                      <m:r>
                                        <a:rPr lang="en-GB" sz="1400" i="1">
                                          <a:effectLst/>
                                          <a:latin typeface="Cambria Math" panose="02040503050406030204" pitchFamily="18" charset="0"/>
                                          <a:ea typeface="DengXian" panose="02010600030101010101" pitchFamily="2" charset="-122"/>
                                          <a:cs typeface="Times New Roman" panose="02020603050405020304" pitchFamily="18" charset="0"/>
                                        </a:rPr>
                                        <m:t>𝑠</m:t>
                                      </m:r>
                                    </m:e>
                                    <m:sup>
                                      <m:r>
                                        <a:rPr lang="en-GB" sz="1400" i="1">
                                          <a:effectLst/>
                                          <a:latin typeface="Cambria Math" panose="02040503050406030204" pitchFamily="18" charset="0"/>
                                          <a:ea typeface="DengXian" panose="02010600030101010101" pitchFamily="2" charset="-122"/>
                                          <a:cs typeface="Times New Roman" panose="02020603050405020304" pitchFamily="18" charset="0"/>
                                        </a:rPr>
                                        <m:t>2</m:t>
                                      </m:r>
                                    </m:sup>
                                  </m:sSup>
                                </m:den>
                              </m:f>
                              <m:r>
                                <a:rPr lang="en-GB" sz="1400" i="1">
                                  <a:effectLst/>
                                  <a:latin typeface="Cambria Math" panose="02040503050406030204" pitchFamily="18" charset="0"/>
                                  <a:ea typeface="DengXian" panose="02010600030101010101" pitchFamily="2" charset="-122"/>
                                  <a:cs typeface="Times New Roman" panose="02020603050405020304" pitchFamily="18" charset="0"/>
                                </a:rPr>
                                <m:t>+</m:t>
                              </m:r>
                              <m:f>
                                <m:fPr>
                                  <m:ctrlPr>
                                    <a:rPr lang="en-GB" sz="1400" i="1">
                                      <a:effectLst/>
                                      <a:latin typeface="Cambria Math" panose="02040503050406030204" pitchFamily="18" charset="0"/>
                                      <a:ea typeface="DengXian" panose="02010600030101010101" pitchFamily="2" charset="-122"/>
                                      <a:cs typeface="Times New Roman" panose="02020603050405020304" pitchFamily="18" charset="0"/>
                                    </a:rPr>
                                  </m:ctrlPr>
                                </m:fPr>
                                <m:num>
                                  <m:r>
                                    <a:rPr lang="en-GB" sz="1400" i="1">
                                      <a:effectLst/>
                                      <a:latin typeface="Cambria Math" panose="02040503050406030204" pitchFamily="18" charset="0"/>
                                      <a:ea typeface="DengXian" panose="02010600030101010101" pitchFamily="2" charset="-122"/>
                                      <a:cs typeface="Times New Roman" panose="02020603050405020304" pitchFamily="18" charset="0"/>
                                    </a:rPr>
                                    <m:t>1</m:t>
                                  </m:r>
                                </m:num>
                                <m:den>
                                  <m:r>
                                    <a:rPr lang="en-GB" sz="1400" i="1">
                                      <a:effectLst/>
                                      <a:latin typeface="Cambria Math" panose="02040503050406030204" pitchFamily="18" charset="0"/>
                                      <a:ea typeface="DengXian" panose="02010600030101010101" pitchFamily="2" charset="-122"/>
                                      <a:cs typeface="Times New Roman" panose="02020603050405020304" pitchFamily="18" charset="0"/>
                                    </a:rPr>
                                    <m:t>ℛ</m:t>
                                  </m:r>
                                </m:den>
                              </m:f>
                              <m:f>
                                <m:fPr>
                                  <m:ctrlPr>
                                    <a:rPr lang="en-GB" sz="1400" i="1">
                                      <a:effectLst/>
                                      <a:latin typeface="Cambria Math" panose="02040503050406030204" pitchFamily="18" charset="0"/>
                                      <a:ea typeface="DengXian" panose="02010600030101010101" pitchFamily="2" charset="-122"/>
                                      <a:cs typeface="Times New Roman" panose="02020603050405020304" pitchFamily="18" charset="0"/>
                                    </a:rPr>
                                  </m:ctrlPr>
                                </m:fPr>
                                <m:num>
                                  <m:r>
                                    <a:rPr lang="en-GB" sz="1400" i="1">
                                      <a:effectLst/>
                                      <a:latin typeface="Cambria Math" panose="02040503050406030204" pitchFamily="18" charset="0"/>
                                      <a:ea typeface="DengXian" panose="02010600030101010101" pitchFamily="2" charset="-122"/>
                                      <a:cs typeface="Times New Roman" panose="02020603050405020304" pitchFamily="18" charset="0"/>
                                    </a:rPr>
                                    <m:t>𝜕</m:t>
                                  </m:r>
                                </m:num>
                                <m:den>
                                  <m:r>
                                    <a:rPr lang="en-GB" sz="1400" i="1">
                                      <a:effectLst/>
                                      <a:latin typeface="Cambria Math" panose="02040503050406030204" pitchFamily="18" charset="0"/>
                                      <a:ea typeface="DengXian" panose="02010600030101010101" pitchFamily="2" charset="-122"/>
                                      <a:cs typeface="Times New Roman" panose="02020603050405020304" pitchFamily="18" charset="0"/>
                                    </a:rPr>
                                    <m:t>𝜕</m:t>
                                  </m:r>
                                  <m:r>
                                    <a:rPr lang="en-GB" sz="1400" i="1">
                                      <a:effectLst/>
                                      <a:latin typeface="Cambria Math" panose="02040503050406030204" pitchFamily="18" charset="0"/>
                                      <a:ea typeface="DengXian" panose="02010600030101010101" pitchFamily="2" charset="-122"/>
                                      <a:cs typeface="Times New Roman" panose="02020603050405020304" pitchFamily="18" charset="0"/>
                                    </a:rPr>
                                    <m:t>𝑛</m:t>
                                  </m:r>
                                </m:den>
                              </m:f>
                            </m:e>
                          </m:d>
                          <m:r>
                            <a:rPr lang="en-GB" sz="1400" b="0" i="1" smtClean="0">
                              <a:effectLst/>
                              <a:latin typeface="Cambria Math" panose="02040503050406030204" pitchFamily="18" charset="0"/>
                              <a:ea typeface="DengXian" panose="02010600030101010101" pitchFamily="2" charset="-122"/>
                              <a:cs typeface="Times New Roman" panose="02020603050405020304" pitchFamily="18" charset="0"/>
                            </a:rPr>
                            <m:t>𝑊</m:t>
                          </m:r>
                          <m:r>
                            <a:rPr lang="en-GB" sz="1400" i="1">
                              <a:effectLst/>
                              <a:latin typeface="Cambria Math" panose="02040503050406030204" pitchFamily="18" charset="0"/>
                              <a:ea typeface="DengXian" panose="02010600030101010101" pitchFamily="2" charset="-122"/>
                              <a:cs typeface="Times New Roman" panose="02020603050405020304" pitchFamily="18" charset="0"/>
                            </a:rPr>
                            <m:t>,</m:t>
                          </m:r>
                        </m:e>
                        <m:e>
                          <m:r>
                            <a:rPr lang="en-GB" sz="1400" b="0" i="1" smtClean="0">
                              <a:effectLst/>
                              <a:latin typeface="Cambria Math" panose="02040503050406030204" pitchFamily="18" charset="0"/>
                              <a:ea typeface="DengXian" panose="02010600030101010101" pitchFamily="2" charset="-122"/>
                              <a:cs typeface="Times New Roman" panose="02020603050405020304" pitchFamily="18" charset="0"/>
                            </a:rPr>
                            <m:t> </m:t>
                          </m:r>
                        </m:e>
                        <m:e>
                          <m:f>
                            <m:fPr>
                              <m:ctrlPr>
                                <a:rPr lang="en-GB" sz="1400" i="1">
                                  <a:effectLst/>
                                  <a:latin typeface="Cambria Math" panose="02040503050406030204" pitchFamily="18" charset="0"/>
                                  <a:ea typeface="DengXian" panose="02010600030101010101" pitchFamily="2" charset="-122"/>
                                  <a:cs typeface="Times New Roman" panose="02020603050405020304" pitchFamily="18" charset="0"/>
                                </a:rPr>
                              </m:ctrlPr>
                            </m:fPr>
                            <m:num>
                              <m:r>
                                <a:rPr lang="en-GB" sz="1400" i="1">
                                  <a:effectLst/>
                                  <a:latin typeface="Cambria Math" panose="02040503050406030204" pitchFamily="18" charset="0"/>
                                  <a:ea typeface="DengXian" panose="02010600030101010101" pitchFamily="2" charset="-122"/>
                                  <a:cs typeface="Times New Roman" panose="02020603050405020304" pitchFamily="18" charset="0"/>
                                </a:rPr>
                                <m:t>𝜕</m:t>
                              </m:r>
                            </m:num>
                            <m:den>
                              <m:r>
                                <a:rPr lang="en-GB" sz="1400" i="1">
                                  <a:effectLst/>
                                  <a:latin typeface="Cambria Math" panose="02040503050406030204" pitchFamily="18" charset="0"/>
                                  <a:ea typeface="DengXian" panose="02010600030101010101" pitchFamily="2" charset="-122"/>
                                  <a:cs typeface="Times New Roman" panose="02020603050405020304" pitchFamily="18" charset="0"/>
                                </a:rPr>
                                <m:t>𝜕</m:t>
                              </m:r>
                              <m:r>
                                <a:rPr lang="en-GB" sz="1400" i="1">
                                  <a:effectLst/>
                                  <a:latin typeface="Cambria Math" panose="02040503050406030204" pitchFamily="18" charset="0"/>
                                  <a:ea typeface="DengXian" panose="02010600030101010101" pitchFamily="2" charset="-122"/>
                                  <a:cs typeface="Times New Roman" panose="02020603050405020304" pitchFamily="18" charset="0"/>
                                </a:rPr>
                                <m:t>𝑛</m:t>
                              </m:r>
                            </m:den>
                          </m:f>
                          <m:d>
                            <m:dPr>
                              <m:begChr m:val="["/>
                              <m:endChr m:val="]"/>
                              <m:ctrlPr>
                                <a:rPr lang="en-GB" sz="1400" i="1">
                                  <a:effectLst/>
                                  <a:latin typeface="Cambria Math" panose="02040503050406030204" pitchFamily="18" charset="0"/>
                                  <a:ea typeface="DengXian" panose="02010600030101010101" pitchFamily="2" charset="-122"/>
                                  <a:cs typeface="Times New Roman" panose="02020603050405020304" pitchFamily="18" charset="0"/>
                                </a:rPr>
                              </m:ctrlPr>
                            </m:dPr>
                            <m:e>
                              <m:sSup>
                                <m:sSupPr>
                                  <m:ctrlPr>
                                    <a:rPr lang="en-GB" sz="1400" i="1">
                                      <a:effectLst/>
                                      <a:latin typeface="Cambria Math" panose="02040503050406030204" pitchFamily="18" charset="0"/>
                                      <a:ea typeface="DengXian" panose="02010600030101010101" pitchFamily="2" charset="-122"/>
                                      <a:cs typeface="Times New Roman" panose="02020603050405020304" pitchFamily="18" charset="0"/>
                                    </a:rPr>
                                  </m:ctrlPr>
                                </m:sSupPr>
                                <m:e>
                                  <m:r>
                                    <m:rPr>
                                      <m:sty m:val="p"/>
                                    </m:rPr>
                                    <a:rPr lang="en-GB" sz="1400">
                                      <a:effectLst/>
                                      <a:latin typeface="Cambria Math" panose="02040503050406030204" pitchFamily="18" charset="0"/>
                                      <a:ea typeface="DengXian" panose="02010600030101010101" pitchFamily="2" charset="-122"/>
                                      <a:cs typeface="Times New Roman" panose="02020603050405020304" pitchFamily="18" charset="0"/>
                                    </a:rPr>
                                    <m:t>∇</m:t>
                                  </m:r>
                                </m:e>
                                <m:sup>
                                  <m:r>
                                    <a:rPr lang="en-GB" sz="1400" i="1">
                                      <a:effectLst/>
                                      <a:latin typeface="Cambria Math" panose="02040503050406030204" pitchFamily="18" charset="0"/>
                                      <a:ea typeface="DengXian" panose="02010600030101010101" pitchFamily="2" charset="-122"/>
                                      <a:cs typeface="Times New Roman" panose="02020603050405020304" pitchFamily="18" charset="0"/>
                                    </a:rPr>
                                    <m:t>2</m:t>
                                  </m:r>
                                </m:sup>
                              </m:sSup>
                              <m:r>
                                <a:rPr lang="en-GB" sz="1400" b="0" i="1" smtClean="0">
                                  <a:effectLst/>
                                  <a:latin typeface="Cambria Math" panose="02040503050406030204" pitchFamily="18" charset="0"/>
                                  <a:ea typeface="DengXian" panose="02010600030101010101" pitchFamily="2" charset="-122"/>
                                  <a:cs typeface="Times New Roman" panose="02020603050405020304" pitchFamily="18" charset="0"/>
                                </a:rPr>
                                <m:t>𝑊</m:t>
                              </m:r>
                            </m:e>
                          </m:d>
                          <m:r>
                            <a:rPr lang="en-GB" sz="1400" i="1">
                              <a:effectLst/>
                              <a:latin typeface="Cambria Math" panose="02040503050406030204" pitchFamily="18" charset="0"/>
                              <a:ea typeface="DengXian" panose="02010600030101010101" pitchFamily="2" charset="-122"/>
                              <a:cs typeface="Times New Roman" panose="02020603050405020304" pitchFamily="18" charset="0"/>
                            </a:rPr>
                            <m:t>=−</m:t>
                          </m:r>
                          <m:d>
                            <m:dPr>
                              <m:ctrlPr>
                                <a:rPr lang="en-GB" sz="1400" i="1">
                                  <a:effectLst/>
                                  <a:latin typeface="Cambria Math" panose="02040503050406030204" pitchFamily="18" charset="0"/>
                                  <a:ea typeface="DengXian" panose="02010600030101010101" pitchFamily="2" charset="-122"/>
                                  <a:cs typeface="Times New Roman" panose="02020603050405020304" pitchFamily="18" charset="0"/>
                                </a:rPr>
                              </m:ctrlPr>
                            </m:dPr>
                            <m:e>
                              <m:r>
                                <a:rPr lang="en-GB" sz="1400" i="1">
                                  <a:effectLst/>
                                  <a:latin typeface="Cambria Math" panose="02040503050406030204" pitchFamily="18" charset="0"/>
                                  <a:ea typeface="DengXian" panose="02010600030101010101" pitchFamily="2" charset="-122"/>
                                  <a:cs typeface="Times New Roman" panose="02020603050405020304" pitchFamily="18" charset="0"/>
                                </a:rPr>
                                <m:t>1−</m:t>
                              </m:r>
                              <m:r>
                                <a:rPr lang="en-GB" sz="1400" i="1">
                                  <a:effectLst/>
                                  <a:latin typeface="Cambria Math" panose="02040503050406030204" pitchFamily="18" charset="0"/>
                                  <a:ea typeface="DengXian" panose="02010600030101010101" pitchFamily="2" charset="-122"/>
                                  <a:cs typeface="Times New Roman" panose="02020603050405020304" pitchFamily="18" charset="0"/>
                                </a:rPr>
                                <m:t>𝜈</m:t>
                              </m:r>
                            </m:e>
                          </m:d>
                          <m:f>
                            <m:fPr>
                              <m:ctrlPr>
                                <a:rPr lang="en-GB" sz="1400" i="1">
                                  <a:effectLst/>
                                  <a:latin typeface="Cambria Math" panose="02040503050406030204" pitchFamily="18" charset="0"/>
                                  <a:ea typeface="DengXian" panose="02010600030101010101" pitchFamily="2" charset="-122"/>
                                  <a:cs typeface="Times New Roman" panose="02020603050405020304" pitchFamily="18" charset="0"/>
                                </a:rPr>
                              </m:ctrlPr>
                            </m:fPr>
                            <m:num>
                              <m:r>
                                <a:rPr lang="en-GB" sz="1400" i="1">
                                  <a:effectLst/>
                                  <a:latin typeface="Cambria Math" panose="02040503050406030204" pitchFamily="18" charset="0"/>
                                  <a:ea typeface="DengXian" panose="02010600030101010101" pitchFamily="2" charset="-122"/>
                                  <a:cs typeface="Times New Roman" panose="02020603050405020304" pitchFamily="18" charset="0"/>
                                </a:rPr>
                                <m:t>𝜕</m:t>
                              </m:r>
                            </m:num>
                            <m:den>
                              <m:r>
                                <a:rPr lang="en-GB" sz="1400" i="1">
                                  <a:effectLst/>
                                  <a:latin typeface="Cambria Math" panose="02040503050406030204" pitchFamily="18" charset="0"/>
                                  <a:ea typeface="DengXian" panose="02010600030101010101" pitchFamily="2" charset="-122"/>
                                  <a:cs typeface="Times New Roman" panose="02020603050405020304" pitchFamily="18" charset="0"/>
                                </a:rPr>
                                <m:t>𝜕</m:t>
                              </m:r>
                              <m:r>
                                <a:rPr lang="en-GB" sz="1400" i="1">
                                  <a:effectLst/>
                                  <a:latin typeface="Cambria Math" panose="02040503050406030204" pitchFamily="18" charset="0"/>
                                  <a:ea typeface="DengXian" panose="02010600030101010101" pitchFamily="2" charset="-122"/>
                                  <a:cs typeface="Times New Roman" panose="02020603050405020304" pitchFamily="18" charset="0"/>
                                </a:rPr>
                                <m:t>𝑠</m:t>
                              </m:r>
                            </m:den>
                          </m:f>
                          <m:d>
                            <m:dPr>
                              <m:begChr m:val="["/>
                              <m:endChr m:val="]"/>
                              <m:ctrlPr>
                                <a:rPr lang="en-GB" sz="1400" i="1">
                                  <a:effectLst/>
                                  <a:latin typeface="Cambria Math" panose="02040503050406030204" pitchFamily="18" charset="0"/>
                                  <a:ea typeface="DengXian" panose="02010600030101010101" pitchFamily="2" charset="-122"/>
                                  <a:cs typeface="Times New Roman" panose="02020603050405020304" pitchFamily="18" charset="0"/>
                                </a:rPr>
                              </m:ctrlPr>
                            </m:dPr>
                            <m:e>
                              <m:f>
                                <m:fPr>
                                  <m:ctrlPr>
                                    <a:rPr lang="en-GB" sz="1400" i="1">
                                      <a:effectLst/>
                                      <a:latin typeface="Cambria Math" panose="02040503050406030204" pitchFamily="18" charset="0"/>
                                      <a:ea typeface="DengXian" panose="02010600030101010101" pitchFamily="2" charset="-122"/>
                                      <a:cs typeface="Times New Roman" panose="02020603050405020304" pitchFamily="18" charset="0"/>
                                    </a:rPr>
                                  </m:ctrlPr>
                                </m:fPr>
                                <m:num>
                                  <m:sSup>
                                    <m:sSupPr>
                                      <m:ctrlPr>
                                        <a:rPr lang="en-GB" sz="1400" i="1">
                                          <a:effectLst/>
                                          <a:latin typeface="Cambria Math" panose="02040503050406030204" pitchFamily="18" charset="0"/>
                                          <a:ea typeface="DengXian" panose="02010600030101010101" pitchFamily="2" charset="-122"/>
                                          <a:cs typeface="Times New Roman" panose="02020603050405020304" pitchFamily="18" charset="0"/>
                                        </a:rPr>
                                      </m:ctrlPr>
                                    </m:sSupPr>
                                    <m:e>
                                      <m:r>
                                        <a:rPr lang="en-GB" sz="1400" i="1">
                                          <a:effectLst/>
                                          <a:latin typeface="Cambria Math" panose="02040503050406030204" pitchFamily="18" charset="0"/>
                                          <a:ea typeface="DengXian" panose="02010600030101010101" pitchFamily="2" charset="-122"/>
                                          <a:cs typeface="Times New Roman" panose="02020603050405020304" pitchFamily="18" charset="0"/>
                                        </a:rPr>
                                        <m:t>𝜕</m:t>
                                      </m:r>
                                    </m:e>
                                    <m:sup>
                                      <m:r>
                                        <a:rPr lang="en-GB" sz="1400" i="1">
                                          <a:effectLst/>
                                          <a:latin typeface="Cambria Math" panose="02040503050406030204" pitchFamily="18" charset="0"/>
                                          <a:ea typeface="DengXian" panose="02010600030101010101" pitchFamily="2" charset="-122"/>
                                          <a:cs typeface="Times New Roman" panose="02020603050405020304" pitchFamily="18" charset="0"/>
                                        </a:rPr>
                                        <m:t>2</m:t>
                                      </m:r>
                                    </m:sup>
                                  </m:sSup>
                                </m:num>
                                <m:den>
                                  <m:r>
                                    <a:rPr lang="en-GB" sz="1400" i="1">
                                      <a:effectLst/>
                                      <a:latin typeface="Cambria Math" panose="02040503050406030204" pitchFamily="18" charset="0"/>
                                      <a:ea typeface="DengXian" panose="02010600030101010101" pitchFamily="2" charset="-122"/>
                                      <a:cs typeface="Times New Roman" panose="02020603050405020304" pitchFamily="18" charset="0"/>
                                    </a:rPr>
                                    <m:t>𝜕</m:t>
                                  </m:r>
                                  <m:r>
                                    <a:rPr lang="en-GB" sz="1400" i="1">
                                      <a:effectLst/>
                                      <a:latin typeface="Cambria Math" panose="02040503050406030204" pitchFamily="18" charset="0"/>
                                      <a:ea typeface="DengXian" panose="02010600030101010101" pitchFamily="2" charset="-122"/>
                                      <a:cs typeface="Times New Roman" panose="02020603050405020304" pitchFamily="18" charset="0"/>
                                    </a:rPr>
                                    <m:t>𝑠</m:t>
                                  </m:r>
                                  <m:r>
                                    <a:rPr lang="en-GB" sz="1400" i="1">
                                      <a:effectLst/>
                                      <a:latin typeface="Cambria Math" panose="02040503050406030204" pitchFamily="18" charset="0"/>
                                      <a:ea typeface="DengXian" panose="02010600030101010101" pitchFamily="2" charset="-122"/>
                                      <a:cs typeface="Times New Roman" panose="02020603050405020304" pitchFamily="18" charset="0"/>
                                    </a:rPr>
                                    <m:t>𝜕</m:t>
                                  </m:r>
                                  <m:r>
                                    <a:rPr lang="en-GB" sz="1400" i="1">
                                      <a:effectLst/>
                                      <a:latin typeface="Cambria Math" panose="02040503050406030204" pitchFamily="18" charset="0"/>
                                      <a:ea typeface="DengXian" panose="02010600030101010101" pitchFamily="2" charset="-122"/>
                                      <a:cs typeface="Times New Roman" panose="02020603050405020304" pitchFamily="18" charset="0"/>
                                    </a:rPr>
                                    <m:t>𝑛</m:t>
                                  </m:r>
                                </m:den>
                              </m:f>
                              <m:r>
                                <a:rPr lang="en-GB" sz="1400" i="1">
                                  <a:effectLst/>
                                  <a:latin typeface="Cambria Math" panose="02040503050406030204" pitchFamily="18" charset="0"/>
                                  <a:ea typeface="DengXian" panose="02010600030101010101" pitchFamily="2" charset="-122"/>
                                  <a:cs typeface="Times New Roman" panose="02020603050405020304" pitchFamily="18" charset="0"/>
                                </a:rPr>
                                <m:t>−</m:t>
                              </m:r>
                              <m:f>
                                <m:fPr>
                                  <m:ctrlPr>
                                    <a:rPr lang="en-GB" sz="1400" i="1">
                                      <a:effectLst/>
                                      <a:latin typeface="Cambria Math" panose="02040503050406030204" pitchFamily="18" charset="0"/>
                                      <a:ea typeface="DengXian" panose="02010600030101010101" pitchFamily="2" charset="-122"/>
                                      <a:cs typeface="Times New Roman" panose="02020603050405020304" pitchFamily="18" charset="0"/>
                                    </a:rPr>
                                  </m:ctrlPr>
                                </m:fPr>
                                <m:num>
                                  <m:r>
                                    <a:rPr lang="en-GB" sz="1400" i="1">
                                      <a:effectLst/>
                                      <a:latin typeface="Cambria Math" panose="02040503050406030204" pitchFamily="18" charset="0"/>
                                      <a:ea typeface="DengXian" panose="02010600030101010101" pitchFamily="2" charset="-122"/>
                                      <a:cs typeface="Times New Roman" panose="02020603050405020304" pitchFamily="18" charset="0"/>
                                    </a:rPr>
                                    <m:t>1</m:t>
                                  </m:r>
                                </m:num>
                                <m:den>
                                  <m:r>
                                    <a:rPr lang="en-GB" sz="1400" i="1">
                                      <a:effectLst/>
                                      <a:latin typeface="Cambria Math" panose="02040503050406030204" pitchFamily="18" charset="0"/>
                                      <a:ea typeface="DengXian" panose="02010600030101010101" pitchFamily="2" charset="-122"/>
                                      <a:cs typeface="Times New Roman" panose="02020603050405020304" pitchFamily="18" charset="0"/>
                                    </a:rPr>
                                    <m:t>ℛ</m:t>
                                  </m:r>
                                </m:den>
                              </m:f>
                              <m:f>
                                <m:fPr>
                                  <m:ctrlPr>
                                    <a:rPr lang="en-GB" sz="1400" i="1">
                                      <a:effectLst/>
                                      <a:latin typeface="Cambria Math" panose="02040503050406030204" pitchFamily="18" charset="0"/>
                                      <a:ea typeface="DengXian" panose="02010600030101010101" pitchFamily="2" charset="-122"/>
                                      <a:cs typeface="Times New Roman" panose="02020603050405020304" pitchFamily="18" charset="0"/>
                                    </a:rPr>
                                  </m:ctrlPr>
                                </m:fPr>
                                <m:num>
                                  <m:r>
                                    <a:rPr lang="en-GB" sz="1400" i="1">
                                      <a:effectLst/>
                                      <a:latin typeface="Cambria Math" panose="02040503050406030204" pitchFamily="18" charset="0"/>
                                      <a:ea typeface="DengXian" panose="02010600030101010101" pitchFamily="2" charset="-122"/>
                                      <a:cs typeface="Times New Roman" panose="02020603050405020304" pitchFamily="18" charset="0"/>
                                    </a:rPr>
                                    <m:t>𝜕</m:t>
                                  </m:r>
                                </m:num>
                                <m:den>
                                  <m:r>
                                    <a:rPr lang="en-GB" sz="1400" i="1">
                                      <a:effectLst/>
                                      <a:latin typeface="Cambria Math" panose="02040503050406030204" pitchFamily="18" charset="0"/>
                                      <a:ea typeface="DengXian" panose="02010600030101010101" pitchFamily="2" charset="-122"/>
                                      <a:cs typeface="Times New Roman" panose="02020603050405020304" pitchFamily="18" charset="0"/>
                                    </a:rPr>
                                    <m:t>𝜕</m:t>
                                  </m:r>
                                  <m:r>
                                    <a:rPr lang="en-GB" sz="1400" i="1">
                                      <a:effectLst/>
                                      <a:latin typeface="Cambria Math" panose="02040503050406030204" pitchFamily="18" charset="0"/>
                                      <a:ea typeface="DengXian" panose="02010600030101010101" pitchFamily="2" charset="-122"/>
                                      <a:cs typeface="Times New Roman" panose="02020603050405020304" pitchFamily="18" charset="0"/>
                                    </a:rPr>
                                    <m:t>𝑠</m:t>
                                  </m:r>
                                </m:den>
                              </m:f>
                            </m:e>
                          </m:d>
                          <m:r>
                            <a:rPr lang="en-GB" sz="1400" b="0" i="1" smtClean="0">
                              <a:effectLst/>
                              <a:latin typeface="Cambria Math" panose="02040503050406030204" pitchFamily="18" charset="0"/>
                              <a:ea typeface="DengXian" panose="02010600030101010101" pitchFamily="2" charset="-122"/>
                              <a:cs typeface="Times New Roman" panose="02020603050405020304" pitchFamily="18" charset="0"/>
                            </a:rPr>
                            <m:t>𝑊</m:t>
                          </m:r>
                        </m:e>
                      </m:eqArr>
                    </m:oMath>
                  </m:oMathPara>
                </a14:m>
                <a:endParaRPr lang="en-GB" b="1" dirty="0"/>
              </a:p>
            </p:txBody>
          </p:sp>
        </mc:Choice>
        <mc:Fallback xmlns="">
          <p:sp>
            <p:nvSpPr>
              <p:cNvPr id="8" name="Rectangle: Rounded Corners 7">
                <a:extLst>
                  <a:ext uri="{FF2B5EF4-FFF2-40B4-BE49-F238E27FC236}">
                    <a16:creationId xmlns:a16="http://schemas.microsoft.com/office/drawing/2014/main" id="{879470D2-36AD-4488-B268-8489D586A4F9}"/>
                  </a:ext>
                </a:extLst>
              </p:cNvPr>
              <p:cNvSpPr>
                <a:spLocks noRot="1" noChangeAspect="1" noMove="1" noResize="1" noEditPoints="1" noAdjustHandles="1" noChangeArrowheads="1" noChangeShapeType="1" noTextEdit="1"/>
              </p:cNvSpPr>
              <p:nvPr/>
            </p:nvSpPr>
            <p:spPr>
              <a:xfrm>
                <a:off x="2543589" y="1685692"/>
                <a:ext cx="3446444" cy="2095279"/>
              </a:xfrm>
              <a:prstGeom prst="round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Rectangle: Rounded Corners 8">
                <a:extLst>
                  <a:ext uri="{FF2B5EF4-FFF2-40B4-BE49-F238E27FC236}">
                    <a16:creationId xmlns:a16="http://schemas.microsoft.com/office/drawing/2014/main" id="{115C686F-0600-4E2D-BF08-63C90B146CCC}"/>
                  </a:ext>
                </a:extLst>
              </p:cNvPr>
              <p:cNvSpPr/>
              <p:nvPr/>
            </p:nvSpPr>
            <p:spPr>
              <a:xfrm>
                <a:off x="6103115" y="1685692"/>
                <a:ext cx="2807153" cy="203722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GB" dirty="0">
                    <a:latin typeface="Times New Roman" panose="02020603050405020304" pitchFamily="18" charset="0"/>
                    <a:ea typeface="DengXian" panose="02010600030101010101" pitchFamily="2" charset="-122"/>
                  </a:rPr>
                  <a:t>Simply supported edge: </a:t>
                </a:r>
              </a:p>
              <a:p>
                <a:pPr algn="ctr"/>
                <a:endParaRPr lang="en-GB" sz="1400" dirty="0">
                  <a:latin typeface="Times New Roman" panose="02020603050405020304" pitchFamily="18" charset="0"/>
                  <a:ea typeface="DengXian" panose="02010600030101010101" pitchFamily="2" charset="-122"/>
                </a:endParaRPr>
              </a:p>
              <a:p>
                <a:pPr algn="ctr"/>
                <a:r>
                  <a:rPr lang="en-GB" sz="1400" dirty="0">
                    <a:latin typeface="Times New Roman" panose="02020603050405020304" pitchFamily="18" charset="0"/>
                    <a:ea typeface="DengXian" panose="02010600030101010101" pitchFamily="2" charset="-122"/>
                  </a:rPr>
                  <a:t>    </a:t>
                </a:r>
                <a:r>
                  <a:rPr lang="en-GB" sz="1600" i="1" dirty="0">
                    <a:latin typeface="Times New Roman" panose="02020603050405020304" pitchFamily="18" charset="0"/>
                    <a:ea typeface="DengXian" panose="02010600030101010101" pitchFamily="2" charset="-122"/>
                  </a:rPr>
                  <a:t>W</a:t>
                </a:r>
                <a14:m>
                  <m:oMath xmlns:m="http://schemas.openxmlformats.org/officeDocument/2006/math">
                    <m:r>
                      <a:rPr lang="en-GB" sz="1600" i="1">
                        <a:effectLst/>
                        <a:latin typeface="Cambria Math" panose="02040503050406030204" pitchFamily="18" charset="0"/>
                        <a:ea typeface="DengXian" panose="02010600030101010101" pitchFamily="2" charset="-122"/>
                        <a:cs typeface="Times New Roman" panose="02020603050405020304" pitchFamily="18" charset="0"/>
                      </a:rPr>
                      <m:t>=0,  </m:t>
                    </m:r>
                  </m:oMath>
                </a14:m>
                <a:endParaRPr lang="en-GB" sz="1400" dirty="0">
                  <a:effectLst/>
                  <a:latin typeface="Times New Roman" panose="02020603050405020304" pitchFamily="18" charset="0"/>
                  <a:ea typeface="DengXian" panose="02010600030101010101" pitchFamily="2" charset="-122"/>
                  <a:cs typeface="Times New Roman" panose="02020603050405020304" pitchFamily="18" charset="0"/>
                </a:endParaRPr>
              </a:p>
              <a:p>
                <a:pPr algn="ctr"/>
                <a:endParaRPr lang="en-GB" sz="1400" i="1" dirty="0">
                  <a:effectLst/>
                  <a:latin typeface="Cambria Math" panose="02040503050406030204" pitchFamily="18" charset="0"/>
                  <a:ea typeface="DengXian" panose="02010600030101010101" pitchFamily="2" charset="-122"/>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sSup>
                        <m:sSupPr>
                          <m:ctrlPr>
                            <a:rPr lang="en-GB" sz="1400" i="1">
                              <a:effectLst/>
                              <a:latin typeface="Cambria Math" panose="02040503050406030204" pitchFamily="18" charset="0"/>
                              <a:ea typeface="DengXian" panose="02010600030101010101" pitchFamily="2" charset="-122"/>
                              <a:cs typeface="Times New Roman" panose="02020603050405020304" pitchFamily="18" charset="0"/>
                            </a:rPr>
                          </m:ctrlPr>
                        </m:sSupPr>
                        <m:e>
                          <m:r>
                            <m:rPr>
                              <m:sty m:val="p"/>
                            </m:rPr>
                            <a:rPr lang="en-GB" sz="1400">
                              <a:effectLst/>
                              <a:latin typeface="Cambria Math" panose="02040503050406030204" pitchFamily="18" charset="0"/>
                              <a:ea typeface="DengXian" panose="02010600030101010101" pitchFamily="2" charset="-122"/>
                              <a:cs typeface="Times New Roman" panose="02020603050405020304" pitchFamily="18" charset="0"/>
                            </a:rPr>
                            <m:t>∇</m:t>
                          </m:r>
                        </m:e>
                        <m:sup>
                          <m:r>
                            <a:rPr lang="en-GB" sz="1400" i="1">
                              <a:effectLst/>
                              <a:latin typeface="Cambria Math" panose="02040503050406030204" pitchFamily="18" charset="0"/>
                              <a:ea typeface="DengXian" panose="02010600030101010101" pitchFamily="2" charset="-122"/>
                              <a:cs typeface="Times New Roman" panose="02020603050405020304" pitchFamily="18" charset="0"/>
                            </a:rPr>
                            <m:t>2</m:t>
                          </m:r>
                        </m:sup>
                      </m:sSup>
                      <m:r>
                        <a:rPr lang="en-GB" sz="1400" b="0" i="1" smtClean="0">
                          <a:effectLst/>
                          <a:latin typeface="Cambria Math" panose="02040503050406030204" pitchFamily="18" charset="0"/>
                          <a:ea typeface="DengXian" panose="02010600030101010101" pitchFamily="2" charset="-122"/>
                          <a:cs typeface="Times New Roman" panose="02020603050405020304" pitchFamily="18" charset="0"/>
                        </a:rPr>
                        <m:t>𝑊</m:t>
                      </m:r>
                      <m:r>
                        <a:rPr lang="en-GB" sz="1400" i="1">
                          <a:effectLst/>
                          <a:latin typeface="Cambria Math" panose="02040503050406030204" pitchFamily="18" charset="0"/>
                          <a:ea typeface="DengXian" panose="02010600030101010101" pitchFamily="2" charset="-122"/>
                          <a:cs typeface="Times New Roman" panose="02020603050405020304" pitchFamily="18" charset="0"/>
                        </a:rPr>
                        <m:t>=</m:t>
                      </m:r>
                      <m:d>
                        <m:dPr>
                          <m:ctrlPr>
                            <a:rPr lang="en-GB" sz="1400" i="1">
                              <a:effectLst/>
                              <a:latin typeface="Cambria Math" panose="02040503050406030204" pitchFamily="18" charset="0"/>
                              <a:ea typeface="DengXian" panose="02010600030101010101" pitchFamily="2" charset="-122"/>
                              <a:cs typeface="Times New Roman" panose="02020603050405020304" pitchFamily="18" charset="0"/>
                            </a:rPr>
                          </m:ctrlPr>
                        </m:dPr>
                        <m:e>
                          <m:r>
                            <a:rPr lang="en-GB" sz="1400" i="1">
                              <a:effectLst/>
                              <a:latin typeface="Cambria Math" panose="02040503050406030204" pitchFamily="18" charset="0"/>
                              <a:ea typeface="DengXian" panose="02010600030101010101" pitchFamily="2" charset="-122"/>
                              <a:cs typeface="Times New Roman" panose="02020603050405020304" pitchFamily="18" charset="0"/>
                            </a:rPr>
                            <m:t>1−</m:t>
                          </m:r>
                          <m:r>
                            <a:rPr lang="en-GB" sz="1400" i="1">
                              <a:effectLst/>
                              <a:latin typeface="Cambria Math" panose="02040503050406030204" pitchFamily="18" charset="0"/>
                              <a:ea typeface="DengXian" panose="02010600030101010101" pitchFamily="2" charset="-122"/>
                              <a:cs typeface="Times New Roman" panose="02020603050405020304" pitchFamily="18" charset="0"/>
                            </a:rPr>
                            <m:t>𝜈</m:t>
                          </m:r>
                        </m:e>
                      </m:d>
                      <m:d>
                        <m:dPr>
                          <m:begChr m:val="["/>
                          <m:endChr m:val="]"/>
                          <m:ctrlPr>
                            <a:rPr lang="en-GB" sz="1400" i="1">
                              <a:effectLst/>
                              <a:latin typeface="Cambria Math" panose="02040503050406030204" pitchFamily="18" charset="0"/>
                              <a:ea typeface="DengXian" panose="02010600030101010101" pitchFamily="2" charset="-122"/>
                              <a:cs typeface="Times New Roman" panose="02020603050405020304" pitchFamily="18" charset="0"/>
                            </a:rPr>
                          </m:ctrlPr>
                        </m:dPr>
                        <m:e>
                          <m:f>
                            <m:fPr>
                              <m:ctrlPr>
                                <a:rPr lang="en-GB" sz="1400" i="1">
                                  <a:effectLst/>
                                  <a:latin typeface="Cambria Math" panose="02040503050406030204" pitchFamily="18" charset="0"/>
                                  <a:ea typeface="DengXian" panose="02010600030101010101" pitchFamily="2" charset="-122"/>
                                  <a:cs typeface="Times New Roman" panose="02020603050405020304" pitchFamily="18" charset="0"/>
                                </a:rPr>
                              </m:ctrlPr>
                            </m:fPr>
                            <m:num>
                              <m:sSup>
                                <m:sSupPr>
                                  <m:ctrlPr>
                                    <a:rPr lang="en-GB" sz="1400" i="1">
                                      <a:effectLst/>
                                      <a:latin typeface="Cambria Math" panose="02040503050406030204" pitchFamily="18" charset="0"/>
                                      <a:ea typeface="DengXian" panose="02010600030101010101" pitchFamily="2" charset="-122"/>
                                      <a:cs typeface="Times New Roman" panose="02020603050405020304" pitchFamily="18" charset="0"/>
                                    </a:rPr>
                                  </m:ctrlPr>
                                </m:sSupPr>
                                <m:e>
                                  <m:r>
                                    <a:rPr lang="en-GB" sz="1400" i="1">
                                      <a:effectLst/>
                                      <a:latin typeface="Cambria Math" panose="02040503050406030204" pitchFamily="18" charset="0"/>
                                      <a:ea typeface="DengXian" panose="02010600030101010101" pitchFamily="2" charset="-122"/>
                                      <a:cs typeface="Times New Roman" panose="02020603050405020304" pitchFamily="18" charset="0"/>
                                    </a:rPr>
                                    <m:t>𝜕</m:t>
                                  </m:r>
                                </m:e>
                                <m:sup>
                                  <m:r>
                                    <a:rPr lang="en-GB" sz="1400" i="1">
                                      <a:effectLst/>
                                      <a:latin typeface="Cambria Math" panose="02040503050406030204" pitchFamily="18" charset="0"/>
                                      <a:ea typeface="DengXian" panose="02010600030101010101" pitchFamily="2" charset="-122"/>
                                      <a:cs typeface="Times New Roman" panose="02020603050405020304" pitchFamily="18" charset="0"/>
                                    </a:rPr>
                                    <m:t>2</m:t>
                                  </m:r>
                                </m:sup>
                              </m:sSup>
                            </m:num>
                            <m:den>
                              <m:r>
                                <a:rPr lang="en-GB" sz="1400" i="1">
                                  <a:effectLst/>
                                  <a:latin typeface="Cambria Math" panose="02040503050406030204" pitchFamily="18" charset="0"/>
                                  <a:ea typeface="DengXian" panose="02010600030101010101" pitchFamily="2" charset="-122"/>
                                  <a:cs typeface="Times New Roman" panose="02020603050405020304" pitchFamily="18" charset="0"/>
                                </a:rPr>
                                <m:t>𝜕</m:t>
                              </m:r>
                              <m:sSup>
                                <m:sSupPr>
                                  <m:ctrlPr>
                                    <a:rPr lang="en-GB" sz="1400" i="1">
                                      <a:effectLst/>
                                      <a:latin typeface="Cambria Math" panose="02040503050406030204" pitchFamily="18" charset="0"/>
                                      <a:ea typeface="DengXian" panose="02010600030101010101" pitchFamily="2" charset="-122"/>
                                      <a:cs typeface="Times New Roman" panose="02020603050405020304" pitchFamily="18" charset="0"/>
                                    </a:rPr>
                                  </m:ctrlPr>
                                </m:sSupPr>
                                <m:e>
                                  <m:r>
                                    <a:rPr lang="en-GB" sz="1400" i="1">
                                      <a:effectLst/>
                                      <a:latin typeface="Cambria Math" panose="02040503050406030204" pitchFamily="18" charset="0"/>
                                      <a:ea typeface="DengXian" panose="02010600030101010101" pitchFamily="2" charset="-122"/>
                                      <a:cs typeface="Times New Roman" panose="02020603050405020304" pitchFamily="18" charset="0"/>
                                    </a:rPr>
                                    <m:t>𝑠</m:t>
                                  </m:r>
                                </m:e>
                                <m:sup>
                                  <m:r>
                                    <a:rPr lang="en-GB" sz="1400" i="1">
                                      <a:effectLst/>
                                      <a:latin typeface="Cambria Math" panose="02040503050406030204" pitchFamily="18" charset="0"/>
                                      <a:ea typeface="DengXian" panose="02010600030101010101" pitchFamily="2" charset="-122"/>
                                      <a:cs typeface="Times New Roman" panose="02020603050405020304" pitchFamily="18" charset="0"/>
                                    </a:rPr>
                                    <m:t>2</m:t>
                                  </m:r>
                                </m:sup>
                              </m:sSup>
                            </m:den>
                          </m:f>
                          <m:r>
                            <a:rPr lang="en-GB" sz="1400" i="1">
                              <a:effectLst/>
                              <a:latin typeface="Cambria Math" panose="02040503050406030204" pitchFamily="18" charset="0"/>
                              <a:ea typeface="DengXian" panose="02010600030101010101" pitchFamily="2" charset="-122"/>
                              <a:cs typeface="Times New Roman" panose="02020603050405020304" pitchFamily="18" charset="0"/>
                            </a:rPr>
                            <m:t>+</m:t>
                          </m:r>
                          <m:f>
                            <m:fPr>
                              <m:ctrlPr>
                                <a:rPr lang="en-GB" sz="1400" i="1">
                                  <a:effectLst/>
                                  <a:latin typeface="Cambria Math" panose="02040503050406030204" pitchFamily="18" charset="0"/>
                                  <a:ea typeface="DengXian" panose="02010600030101010101" pitchFamily="2" charset="-122"/>
                                  <a:cs typeface="Times New Roman" panose="02020603050405020304" pitchFamily="18" charset="0"/>
                                </a:rPr>
                              </m:ctrlPr>
                            </m:fPr>
                            <m:num>
                              <m:r>
                                <a:rPr lang="en-GB" sz="1400" i="1">
                                  <a:effectLst/>
                                  <a:latin typeface="Cambria Math" panose="02040503050406030204" pitchFamily="18" charset="0"/>
                                  <a:ea typeface="DengXian" panose="02010600030101010101" pitchFamily="2" charset="-122"/>
                                  <a:cs typeface="Times New Roman" panose="02020603050405020304" pitchFamily="18" charset="0"/>
                                </a:rPr>
                                <m:t>1</m:t>
                              </m:r>
                            </m:num>
                            <m:den>
                              <m:r>
                                <a:rPr lang="en-GB" sz="1400" i="1">
                                  <a:effectLst/>
                                  <a:latin typeface="Cambria Math" panose="02040503050406030204" pitchFamily="18" charset="0"/>
                                  <a:ea typeface="DengXian" panose="02010600030101010101" pitchFamily="2" charset="-122"/>
                                  <a:cs typeface="Times New Roman" panose="02020603050405020304" pitchFamily="18" charset="0"/>
                                </a:rPr>
                                <m:t>ℛ</m:t>
                              </m:r>
                            </m:den>
                          </m:f>
                          <m:f>
                            <m:fPr>
                              <m:ctrlPr>
                                <a:rPr lang="en-GB" sz="1400" i="1">
                                  <a:effectLst/>
                                  <a:latin typeface="Cambria Math" panose="02040503050406030204" pitchFamily="18" charset="0"/>
                                  <a:ea typeface="DengXian" panose="02010600030101010101" pitchFamily="2" charset="-122"/>
                                  <a:cs typeface="Times New Roman" panose="02020603050405020304" pitchFamily="18" charset="0"/>
                                </a:rPr>
                              </m:ctrlPr>
                            </m:fPr>
                            <m:num>
                              <m:r>
                                <a:rPr lang="en-GB" sz="1400" i="1">
                                  <a:effectLst/>
                                  <a:latin typeface="Cambria Math" panose="02040503050406030204" pitchFamily="18" charset="0"/>
                                  <a:ea typeface="DengXian" panose="02010600030101010101" pitchFamily="2" charset="-122"/>
                                  <a:cs typeface="Times New Roman" panose="02020603050405020304" pitchFamily="18" charset="0"/>
                                </a:rPr>
                                <m:t>𝜕</m:t>
                              </m:r>
                            </m:num>
                            <m:den>
                              <m:r>
                                <a:rPr lang="en-GB" sz="1400" i="1">
                                  <a:effectLst/>
                                  <a:latin typeface="Cambria Math" panose="02040503050406030204" pitchFamily="18" charset="0"/>
                                  <a:ea typeface="DengXian" panose="02010600030101010101" pitchFamily="2" charset="-122"/>
                                  <a:cs typeface="Times New Roman" panose="02020603050405020304" pitchFamily="18" charset="0"/>
                                </a:rPr>
                                <m:t>𝜕</m:t>
                              </m:r>
                              <m:r>
                                <a:rPr lang="en-GB" sz="1400" i="1">
                                  <a:effectLst/>
                                  <a:latin typeface="Cambria Math" panose="02040503050406030204" pitchFamily="18" charset="0"/>
                                  <a:ea typeface="DengXian" panose="02010600030101010101" pitchFamily="2" charset="-122"/>
                                  <a:cs typeface="Times New Roman" panose="02020603050405020304" pitchFamily="18" charset="0"/>
                                </a:rPr>
                                <m:t>𝑛</m:t>
                              </m:r>
                            </m:den>
                          </m:f>
                        </m:e>
                      </m:d>
                      <m:r>
                        <a:rPr lang="en-GB" sz="1400" b="0" i="1" smtClean="0">
                          <a:effectLst/>
                          <a:latin typeface="Cambria Math" panose="02040503050406030204" pitchFamily="18" charset="0"/>
                          <a:ea typeface="DengXian" panose="02010600030101010101" pitchFamily="2" charset="-122"/>
                          <a:cs typeface="Times New Roman" panose="02020603050405020304" pitchFamily="18" charset="0"/>
                        </a:rPr>
                        <m:t>𝑊</m:t>
                      </m:r>
                    </m:oMath>
                  </m:oMathPara>
                </a14:m>
                <a:endParaRPr lang="en-GB" sz="1400" b="1" dirty="0"/>
              </a:p>
            </p:txBody>
          </p:sp>
        </mc:Choice>
        <mc:Fallback xmlns="">
          <p:sp>
            <p:nvSpPr>
              <p:cNvPr id="9" name="Rectangle: Rounded Corners 8">
                <a:extLst>
                  <a:ext uri="{FF2B5EF4-FFF2-40B4-BE49-F238E27FC236}">
                    <a16:creationId xmlns:a16="http://schemas.microsoft.com/office/drawing/2014/main" id="{115C686F-0600-4E2D-BF08-63C90B146CCC}"/>
                  </a:ext>
                </a:extLst>
              </p:cNvPr>
              <p:cNvSpPr>
                <a:spLocks noRot="1" noChangeAspect="1" noMove="1" noResize="1" noEditPoints="1" noAdjustHandles="1" noChangeArrowheads="1" noChangeShapeType="1" noTextEdit="1"/>
              </p:cNvSpPr>
              <p:nvPr/>
            </p:nvSpPr>
            <p:spPr>
              <a:xfrm>
                <a:off x="6103115" y="1685692"/>
                <a:ext cx="2807153" cy="2037221"/>
              </a:xfrm>
              <a:prstGeom prst="roundRect">
                <a:avLst/>
              </a:prstGeom>
              <a:blipFill>
                <a:blip r:embed="rId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024646985"/>
      </p:ext>
    </p:extLst>
  </p:cSld>
  <p:clrMapOvr>
    <a:masterClrMapping/>
  </p:clrMapOvr>
</p:sld>
</file>

<file path=ppt/theme/theme1.xml><?xml version="1.0" encoding="utf-8"?>
<a:theme xmlns:a="http://schemas.openxmlformats.org/drawingml/2006/main" name="4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14966</TotalTime>
  <Words>2971</Words>
  <Application>Microsoft Office PowerPoint</Application>
  <PresentationFormat>On-screen Show (16:9)</PresentationFormat>
  <Paragraphs>323</Paragraphs>
  <Slides>28</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PlusJakartaSans</vt:lpstr>
      <vt:lpstr>Arial</vt:lpstr>
      <vt:lpstr>Calibri</vt:lpstr>
      <vt:lpstr>Cambria Math</vt:lpstr>
      <vt:lpstr>Times New Roman</vt:lpstr>
      <vt:lpstr>Wingdings</vt:lpstr>
      <vt:lpstr>4_Custom Design</vt:lpstr>
      <vt:lpstr>Coupled free vibration of liquid in tanks with membrane/ice covers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UCL 16:9 PP Plain - MID BLUE</dc:title>
  <dc:subject/>
  <dc:creator>Clayton, Janine</dc:creator>
  <cp:keywords/>
  <dc:description/>
  <cp:lastModifiedBy>Ren, Kang</cp:lastModifiedBy>
  <cp:revision>854</cp:revision>
  <dcterms:created xsi:type="dcterms:W3CDTF">2016-12-07T10:36:45Z</dcterms:created>
  <dcterms:modified xsi:type="dcterms:W3CDTF">2022-10-03T12:06:39Z</dcterms:modified>
  <cp:category/>
</cp:coreProperties>
</file>